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heme/theme3.xml" ContentType="application/vnd.openxmlformats-officedocument.theme+xml"/>
  <Override PartName="/ppt/tags/tag32.xml" ContentType="application/vnd.openxmlformats-officedocument.presentationml.tags+xml"/>
  <Override PartName="/ppt/notesSlides/notesSlide1.xml" ContentType="application/vnd.openxmlformats-officedocument.presentationml.notesSlide+xml"/>
  <Override PartName="/ppt/tags/tag33.xml" ContentType="application/vnd.openxmlformats-officedocument.presentationml.tags+xml"/>
  <Override PartName="/ppt/notesSlides/notesSlide2.xml" ContentType="application/vnd.openxmlformats-officedocument.presentationml.notesSlide+xml"/>
  <Override PartName="/ppt/tags/tag34.xml" ContentType="application/vnd.openxmlformats-officedocument.presentationml.tags+xml"/>
  <Override PartName="/ppt/notesSlides/notesSlide3.xml" ContentType="application/vnd.openxmlformats-officedocument.presentationml.notesSlide+xml"/>
  <Override PartName="/ppt/tags/tag35.xml" ContentType="application/vnd.openxmlformats-officedocument.presentationml.tags+xml"/>
  <Override PartName="/ppt/notesSlides/notesSlide4.xml" ContentType="application/vnd.openxmlformats-officedocument.presentationml.notesSlide+xml"/>
  <Override PartName="/ppt/tags/tag36.xml" ContentType="application/vnd.openxmlformats-officedocument.presentationml.tags+xml"/>
  <Override PartName="/ppt/notesSlides/notesSlide5.xml" ContentType="application/vnd.openxmlformats-officedocument.presentationml.notesSlide+xml"/>
  <Override PartName="/ppt/tags/tag37.xml" ContentType="application/vnd.openxmlformats-officedocument.presentationml.tags+xml"/>
  <Override PartName="/ppt/notesSlides/notesSlide6.xml" ContentType="application/vnd.openxmlformats-officedocument.presentationml.notesSlide+xml"/>
  <Override PartName="/ppt/tags/tag38.xml" ContentType="application/vnd.openxmlformats-officedocument.presentationml.tags+xml"/>
  <Override PartName="/ppt/notesSlides/notesSlide7.xml" ContentType="application/vnd.openxmlformats-officedocument.presentationml.notesSlide+xml"/>
  <Override PartName="/ppt/tags/tag39.xml" ContentType="application/vnd.openxmlformats-officedocument.presentationml.tags+xml"/>
  <Override PartName="/ppt/notesSlides/notesSlide8.xml" ContentType="application/vnd.openxmlformats-officedocument.presentationml.notesSlide+xml"/>
  <Override PartName="/ppt/tags/tag40.xml" ContentType="application/vnd.openxmlformats-officedocument.presentationml.tags+xml"/>
  <Override PartName="/ppt/notesSlides/notesSlide9.xml" ContentType="application/vnd.openxmlformats-officedocument.presentationml.notesSlide+xml"/>
  <Override PartName="/ppt/tags/tag41.xml" ContentType="application/vnd.openxmlformats-officedocument.presentationml.tags+xml"/>
  <Override PartName="/ppt/notesSlides/notesSlide10.xml" ContentType="application/vnd.openxmlformats-officedocument.presentationml.notesSlide+xml"/>
  <Override PartName="/ppt/tags/tag42.xml" ContentType="application/vnd.openxmlformats-officedocument.presentationml.tags+xml"/>
  <Override PartName="/ppt/notesSlides/notesSlide11.xml" ContentType="application/vnd.openxmlformats-officedocument.presentationml.notesSlide+xml"/>
  <Override PartName="/ppt/tags/tag43.xml" ContentType="application/vnd.openxmlformats-officedocument.presentationml.tags+xml"/>
  <Override PartName="/ppt/notesSlides/notesSlide12.xml" ContentType="application/vnd.openxmlformats-officedocument.presentationml.notesSlide+xml"/>
  <Override PartName="/ppt/tags/tag44.xml" ContentType="application/vnd.openxmlformats-officedocument.presentationml.tags+xml"/>
  <Override PartName="/ppt/notesSlides/notesSlide13.xml" ContentType="application/vnd.openxmlformats-officedocument.presentationml.notesSlide+xml"/>
  <Override PartName="/ppt/tags/tag45.xml" ContentType="application/vnd.openxmlformats-officedocument.presentationml.tags+xml"/>
  <Override PartName="/ppt/notesSlides/notesSlide14.xml" ContentType="application/vnd.openxmlformats-officedocument.presentationml.notesSlide+xml"/>
  <Override PartName="/ppt/tags/tag46.xml" ContentType="application/vnd.openxmlformats-officedocument.presentationml.tags+xml"/>
  <Override PartName="/ppt/notesSlides/notesSlide15.xml" ContentType="application/vnd.openxmlformats-officedocument.presentationml.notesSlide+xml"/>
  <Override PartName="/ppt/tags/tag47.xml" ContentType="application/vnd.openxmlformats-officedocument.presentationml.tags+xml"/>
  <Override PartName="/ppt/notesSlides/notesSlide16.xml" ContentType="application/vnd.openxmlformats-officedocument.presentationml.notesSlide+xml"/>
  <Override PartName="/ppt/tags/tag48.xml" ContentType="application/vnd.openxmlformats-officedocument.presentationml.tags+xml"/>
  <Override PartName="/ppt/notesSlides/notesSlide17.xml" ContentType="application/vnd.openxmlformats-officedocument.presentationml.notesSlide+xml"/>
  <Override PartName="/ppt/tags/tag49.xml" ContentType="application/vnd.openxmlformats-officedocument.presentationml.tags+xml"/>
  <Override PartName="/ppt/notesSlides/notesSlide18.xml" ContentType="application/vnd.openxmlformats-officedocument.presentationml.notesSlide+xml"/>
  <Override PartName="/ppt/tags/tag50.xml" ContentType="application/vnd.openxmlformats-officedocument.presentationml.tags+xml"/>
  <Override PartName="/ppt/notesSlides/notesSlide19.xml" ContentType="application/vnd.openxmlformats-officedocument.presentationml.notesSlide+xml"/>
  <Override PartName="/ppt/tags/tag51.xml" ContentType="application/vnd.openxmlformats-officedocument.presentationml.tags+xml"/>
  <Override PartName="/ppt/notesSlides/notesSlide20.xml" ContentType="application/vnd.openxmlformats-officedocument.presentationml.notesSlide+xml"/>
  <Override PartName="/ppt/tags/tag52.xml" ContentType="application/vnd.openxmlformats-officedocument.presentationml.tags+xml"/>
  <Override PartName="/ppt/notesSlides/notesSlide21.xml" ContentType="application/vnd.openxmlformats-officedocument.presentationml.notesSlide+xml"/>
  <Override PartName="/ppt/tags/tag53.xml" ContentType="application/vnd.openxmlformats-officedocument.presentationml.tags+xml"/>
  <Override PartName="/ppt/notesSlides/notesSlide22.xml" ContentType="application/vnd.openxmlformats-officedocument.presentationml.notesSlide+xml"/>
  <Override PartName="/ppt/tags/tag54.xml" ContentType="application/vnd.openxmlformats-officedocument.presentationml.tags+xml"/>
  <Override PartName="/ppt/notesSlides/notesSlide23.xml" ContentType="application/vnd.openxmlformats-officedocument.presentationml.notesSlide+xml"/>
  <Override PartName="/ppt/tags/tag55.xml" ContentType="application/vnd.openxmlformats-officedocument.presentationml.tags+xml"/>
  <Override PartName="/ppt/notesSlides/notesSlide2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Lst>
  <p:notesMasterIdLst>
    <p:notesMasterId r:id="rId30"/>
  </p:notesMasterIdLst>
  <p:sldIdLst>
    <p:sldId id="256" r:id="rId6"/>
    <p:sldId id="257" r:id="rId7"/>
    <p:sldId id="258" r:id="rId8"/>
    <p:sldId id="259" r:id="rId9"/>
    <p:sldId id="260" r:id="rId10"/>
    <p:sldId id="261" r:id="rId11"/>
    <p:sldId id="262" r:id="rId12"/>
    <p:sldId id="263" r:id="rId13"/>
    <p:sldId id="264" r:id="rId14"/>
    <p:sldId id="30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307" r:id="rId28"/>
    <p:sldId id="308" r:id="rId29"/>
  </p:sldIdLst>
  <p:sldSz cx="12192000" cy="6858000"/>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C2D9E6F-ACB1-A9A1-52F2-00DA56D250B6}" name="Grulke-Rueter, Laura C - DHS" initials="GRLCD" userId="Grulke-Rueter, Laura C - DHS" providerId="None"/>
  <p188:author id="{B9F9B9CF-8856-ED27-5D67-74C2748FC373}" name="Chase, Hollister L - DHS" initials="CHLD" userId="S::Hollister.Chase@dhs.wisconsin.gov::ce7ae88d-d5ca-4f73-b59b-bbde04322bf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E70324"/>
    <a:srgbClr val="DEB407"/>
    <a:srgbClr val="5E5B05"/>
    <a:srgbClr val="00CC66"/>
    <a:srgbClr val="0052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70740" autoAdjust="0"/>
  </p:normalViewPr>
  <p:slideViewPr>
    <p:cSldViewPr snapToGrid="0">
      <p:cViewPr varScale="1">
        <p:scale>
          <a:sx n="77" d="100"/>
          <a:sy n="77" d="100"/>
        </p:scale>
        <p:origin x="1992" y="84"/>
      </p:cViewPr>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eresa Kulow" userId="b0e1690b-5e60-4f2f-a850-8c6fd8336e9a" providerId="ADAL" clId="{E699067F-EF06-4BFB-A1E1-8E4231CA1ED2}"/>
    <pc:docChg chg="custSel modSld replTag delTag">
      <pc:chgData name="Theresa Kulow" userId="b0e1690b-5e60-4f2f-a850-8c6fd8336e9a" providerId="ADAL" clId="{E699067F-EF06-4BFB-A1E1-8E4231CA1ED2}" dt="2023-11-01T18:47:43.437" v="252"/>
      <pc:docMkLst>
        <pc:docMk/>
      </pc:docMkLst>
      <pc:sldChg chg="replTag delTag">
        <pc:chgData name="Theresa Kulow" userId="b0e1690b-5e60-4f2f-a850-8c6fd8336e9a" providerId="ADAL" clId="{E699067F-EF06-4BFB-A1E1-8E4231CA1ED2}" dt="2023-11-01T18:44:30.176" v="136"/>
        <pc:sldMkLst>
          <pc:docMk/>
          <pc:sldMk cId="515814222" sldId="256"/>
        </pc:sldMkLst>
      </pc:sldChg>
      <pc:sldChg chg="replTag delTag">
        <pc:chgData name="Theresa Kulow" userId="b0e1690b-5e60-4f2f-a850-8c6fd8336e9a" providerId="ADAL" clId="{E699067F-EF06-4BFB-A1E1-8E4231CA1ED2}" dt="2023-11-01T18:44:32.643" v="140"/>
        <pc:sldMkLst>
          <pc:docMk/>
          <pc:sldMk cId="3961724822" sldId="257"/>
        </pc:sldMkLst>
      </pc:sldChg>
      <pc:sldChg chg="modSp mod replTag delTag modNotesTx">
        <pc:chgData name="Theresa Kulow" userId="b0e1690b-5e60-4f2f-a850-8c6fd8336e9a" providerId="ADAL" clId="{E699067F-EF06-4BFB-A1E1-8E4231CA1ED2}" dt="2023-11-01T18:46:18.566" v="189" actId="20577"/>
        <pc:sldMkLst>
          <pc:docMk/>
          <pc:sldMk cId="471172661" sldId="258"/>
        </pc:sldMkLst>
        <pc:spChg chg="mod">
          <ac:chgData name="Theresa Kulow" userId="b0e1690b-5e60-4f2f-a850-8c6fd8336e9a" providerId="ADAL" clId="{E699067F-EF06-4BFB-A1E1-8E4231CA1ED2}" dt="2023-11-01T18:46:18.566" v="189" actId="20577"/>
          <ac:spMkLst>
            <pc:docMk/>
            <pc:sldMk cId="471172661" sldId="258"/>
            <ac:spMk id="4" creationId="{C1826D41-45DB-4250-A72B-3A2B62D65ED3}"/>
          </ac:spMkLst>
        </pc:spChg>
      </pc:sldChg>
      <pc:sldChg chg="replTag delTag">
        <pc:chgData name="Theresa Kulow" userId="b0e1690b-5e60-4f2f-a850-8c6fd8336e9a" providerId="ADAL" clId="{E699067F-EF06-4BFB-A1E1-8E4231CA1ED2}" dt="2023-11-01T18:46:28.146" v="191"/>
        <pc:sldMkLst>
          <pc:docMk/>
          <pc:sldMk cId="3004460118" sldId="259"/>
        </pc:sldMkLst>
      </pc:sldChg>
      <pc:sldChg chg="replTag delTag">
        <pc:chgData name="Theresa Kulow" userId="b0e1690b-5e60-4f2f-a850-8c6fd8336e9a" providerId="ADAL" clId="{E699067F-EF06-4BFB-A1E1-8E4231CA1ED2}" dt="2023-11-01T18:45:18.551" v="158"/>
        <pc:sldMkLst>
          <pc:docMk/>
          <pc:sldMk cId="1976823525" sldId="260"/>
        </pc:sldMkLst>
      </pc:sldChg>
      <pc:sldChg chg="modSp mod replTag delTag">
        <pc:chgData name="Theresa Kulow" userId="b0e1690b-5e60-4f2f-a850-8c6fd8336e9a" providerId="ADAL" clId="{E699067F-EF06-4BFB-A1E1-8E4231CA1ED2}" dt="2023-11-01T18:45:34.461" v="174" actId="1035"/>
        <pc:sldMkLst>
          <pc:docMk/>
          <pc:sldMk cId="141910726" sldId="261"/>
        </pc:sldMkLst>
        <pc:spChg chg="mod">
          <ac:chgData name="Theresa Kulow" userId="b0e1690b-5e60-4f2f-a850-8c6fd8336e9a" providerId="ADAL" clId="{E699067F-EF06-4BFB-A1E1-8E4231CA1ED2}" dt="2023-11-01T18:45:34.461" v="174" actId="1035"/>
          <ac:spMkLst>
            <pc:docMk/>
            <pc:sldMk cId="141910726" sldId="261"/>
            <ac:spMk id="3" creationId="{99769B5A-C360-4E41-96A4-D04501AC6378}"/>
          </ac:spMkLst>
        </pc:spChg>
        <pc:spChg chg="mod">
          <ac:chgData name="Theresa Kulow" userId="b0e1690b-5e60-4f2f-a850-8c6fd8336e9a" providerId="ADAL" clId="{E699067F-EF06-4BFB-A1E1-8E4231CA1ED2}" dt="2023-11-01T18:45:34.461" v="174" actId="1035"/>
          <ac:spMkLst>
            <pc:docMk/>
            <pc:sldMk cId="141910726" sldId="261"/>
            <ac:spMk id="6" creationId="{3A216CF7-1091-B20F-3524-B155521521DF}"/>
          </ac:spMkLst>
        </pc:spChg>
        <pc:spChg chg="mod">
          <ac:chgData name="Theresa Kulow" userId="b0e1690b-5e60-4f2f-a850-8c6fd8336e9a" providerId="ADAL" clId="{E699067F-EF06-4BFB-A1E1-8E4231CA1ED2}" dt="2023-11-01T18:45:34.461" v="174" actId="1035"/>
          <ac:spMkLst>
            <pc:docMk/>
            <pc:sldMk cId="141910726" sldId="261"/>
            <ac:spMk id="9" creationId="{A5E7B1E5-F997-6CF6-C2CB-4E7C4ED19329}"/>
          </ac:spMkLst>
        </pc:spChg>
        <pc:spChg chg="mod">
          <ac:chgData name="Theresa Kulow" userId="b0e1690b-5e60-4f2f-a850-8c6fd8336e9a" providerId="ADAL" clId="{E699067F-EF06-4BFB-A1E1-8E4231CA1ED2}" dt="2023-11-01T18:45:34.461" v="174" actId="1035"/>
          <ac:spMkLst>
            <pc:docMk/>
            <pc:sldMk cId="141910726" sldId="261"/>
            <ac:spMk id="20" creationId="{B1D02D7B-544E-9458-375E-0D7BCB15B48C}"/>
          </ac:spMkLst>
        </pc:spChg>
        <pc:spChg chg="mod">
          <ac:chgData name="Theresa Kulow" userId="b0e1690b-5e60-4f2f-a850-8c6fd8336e9a" providerId="ADAL" clId="{E699067F-EF06-4BFB-A1E1-8E4231CA1ED2}" dt="2023-11-01T18:45:34.461" v="174" actId="1035"/>
          <ac:spMkLst>
            <pc:docMk/>
            <pc:sldMk cId="141910726" sldId="261"/>
            <ac:spMk id="22" creationId="{F4EF5782-85E1-7D9B-7E4D-ECFBFBFFAE39}"/>
          </ac:spMkLst>
        </pc:spChg>
        <pc:picChg chg="mod">
          <ac:chgData name="Theresa Kulow" userId="b0e1690b-5e60-4f2f-a850-8c6fd8336e9a" providerId="ADAL" clId="{E699067F-EF06-4BFB-A1E1-8E4231CA1ED2}" dt="2023-11-01T18:45:34.461" v="174" actId="1035"/>
          <ac:picMkLst>
            <pc:docMk/>
            <pc:sldMk cId="141910726" sldId="261"/>
            <ac:picMk id="29" creationId="{D0722097-FEDB-67B4-BDD2-0DDBE2B5E653}"/>
          </ac:picMkLst>
        </pc:picChg>
        <pc:picChg chg="mod">
          <ac:chgData name="Theresa Kulow" userId="b0e1690b-5e60-4f2f-a850-8c6fd8336e9a" providerId="ADAL" clId="{E699067F-EF06-4BFB-A1E1-8E4231CA1ED2}" dt="2023-11-01T18:45:34.461" v="174" actId="1035"/>
          <ac:picMkLst>
            <pc:docMk/>
            <pc:sldMk cId="141910726" sldId="261"/>
            <ac:picMk id="30" creationId="{95A3D9D2-D7CD-165F-8B26-F254C1DBB1C8}"/>
          </ac:picMkLst>
        </pc:picChg>
        <pc:picChg chg="mod">
          <ac:chgData name="Theresa Kulow" userId="b0e1690b-5e60-4f2f-a850-8c6fd8336e9a" providerId="ADAL" clId="{E699067F-EF06-4BFB-A1E1-8E4231CA1ED2}" dt="2023-11-01T18:45:34.461" v="174" actId="1035"/>
          <ac:picMkLst>
            <pc:docMk/>
            <pc:sldMk cId="141910726" sldId="261"/>
            <ac:picMk id="31" creationId="{0F31524D-77D6-4BBE-A553-C3FD328BD2DF}"/>
          </ac:picMkLst>
        </pc:picChg>
      </pc:sldChg>
      <pc:sldChg chg="replTag delTag">
        <pc:chgData name="Theresa Kulow" userId="b0e1690b-5e60-4f2f-a850-8c6fd8336e9a" providerId="ADAL" clId="{E699067F-EF06-4BFB-A1E1-8E4231CA1ED2}" dt="2023-11-01T18:45:37.780" v="176"/>
        <pc:sldMkLst>
          <pc:docMk/>
          <pc:sldMk cId="1949114326" sldId="262"/>
        </pc:sldMkLst>
      </pc:sldChg>
      <pc:sldChg chg="replTag delTag">
        <pc:chgData name="Theresa Kulow" userId="b0e1690b-5e60-4f2f-a850-8c6fd8336e9a" providerId="ADAL" clId="{E699067F-EF06-4BFB-A1E1-8E4231CA1ED2}" dt="2023-11-01T18:45:41.702" v="178"/>
        <pc:sldMkLst>
          <pc:docMk/>
          <pc:sldMk cId="90880807" sldId="263"/>
        </pc:sldMkLst>
      </pc:sldChg>
      <pc:sldChg chg="replTag delTag">
        <pc:chgData name="Theresa Kulow" userId="b0e1690b-5e60-4f2f-a850-8c6fd8336e9a" providerId="ADAL" clId="{E699067F-EF06-4BFB-A1E1-8E4231CA1ED2}" dt="2023-11-01T18:46:36.061" v="193"/>
        <pc:sldMkLst>
          <pc:docMk/>
          <pc:sldMk cId="21295807" sldId="264"/>
        </pc:sldMkLst>
      </pc:sldChg>
      <pc:sldChg chg="modSp mod replTag delTag modNotesTx">
        <pc:chgData name="Theresa Kulow" userId="b0e1690b-5e60-4f2f-a850-8c6fd8336e9a" providerId="ADAL" clId="{E699067F-EF06-4BFB-A1E1-8E4231CA1ED2}" dt="2023-11-01T18:46:40.207" v="197"/>
        <pc:sldMkLst>
          <pc:docMk/>
          <pc:sldMk cId="50470305" sldId="266"/>
        </pc:sldMkLst>
        <pc:spChg chg="mod">
          <ac:chgData name="Theresa Kulow" userId="b0e1690b-5e60-4f2f-a850-8c6fd8336e9a" providerId="ADAL" clId="{E699067F-EF06-4BFB-A1E1-8E4231CA1ED2}" dt="2023-10-18T16:55:22.906" v="78" actId="1076"/>
          <ac:spMkLst>
            <pc:docMk/>
            <pc:sldMk cId="50470305" sldId="266"/>
            <ac:spMk id="13" creationId="{7627681C-91F9-2E26-7282-CAE9F7CC6DE8}"/>
          </ac:spMkLst>
        </pc:spChg>
        <pc:picChg chg="mod">
          <ac:chgData name="Theresa Kulow" userId="b0e1690b-5e60-4f2f-a850-8c6fd8336e9a" providerId="ADAL" clId="{E699067F-EF06-4BFB-A1E1-8E4231CA1ED2}" dt="2023-10-18T16:55:22.906" v="78" actId="1076"/>
          <ac:picMkLst>
            <pc:docMk/>
            <pc:sldMk cId="50470305" sldId="266"/>
            <ac:picMk id="26" creationId="{C3AC3758-C852-35CA-FBB2-1553D7469559}"/>
          </ac:picMkLst>
        </pc:picChg>
      </pc:sldChg>
      <pc:sldChg chg="replTag delTag">
        <pc:chgData name="Theresa Kulow" userId="b0e1690b-5e60-4f2f-a850-8c6fd8336e9a" providerId="ADAL" clId="{E699067F-EF06-4BFB-A1E1-8E4231CA1ED2}" dt="2023-11-01T18:46:41.274" v="199"/>
        <pc:sldMkLst>
          <pc:docMk/>
          <pc:sldMk cId="848505728" sldId="267"/>
        </pc:sldMkLst>
      </pc:sldChg>
      <pc:sldChg chg="replTag delTag">
        <pc:chgData name="Theresa Kulow" userId="b0e1690b-5e60-4f2f-a850-8c6fd8336e9a" providerId="ADAL" clId="{E699067F-EF06-4BFB-A1E1-8E4231CA1ED2}" dt="2023-10-18T16:53:36.445" v="27"/>
        <pc:sldMkLst>
          <pc:docMk/>
          <pc:sldMk cId="1151495862" sldId="268"/>
        </pc:sldMkLst>
      </pc:sldChg>
      <pc:sldChg chg="replTag delTag">
        <pc:chgData name="Theresa Kulow" userId="b0e1690b-5e60-4f2f-a850-8c6fd8336e9a" providerId="ADAL" clId="{E699067F-EF06-4BFB-A1E1-8E4231CA1ED2}" dt="2023-10-18T16:53:39.221" v="29"/>
        <pc:sldMkLst>
          <pc:docMk/>
          <pc:sldMk cId="1370081922" sldId="269"/>
        </pc:sldMkLst>
      </pc:sldChg>
      <pc:sldChg chg="replTag delTag">
        <pc:chgData name="Theresa Kulow" userId="b0e1690b-5e60-4f2f-a850-8c6fd8336e9a" providerId="ADAL" clId="{E699067F-EF06-4BFB-A1E1-8E4231CA1ED2}" dt="2023-10-18T16:53:41.377" v="31"/>
        <pc:sldMkLst>
          <pc:docMk/>
          <pc:sldMk cId="2553250877" sldId="270"/>
        </pc:sldMkLst>
      </pc:sldChg>
      <pc:sldChg chg="replTag delTag">
        <pc:chgData name="Theresa Kulow" userId="b0e1690b-5e60-4f2f-a850-8c6fd8336e9a" providerId="ADAL" clId="{E699067F-EF06-4BFB-A1E1-8E4231CA1ED2}" dt="2023-10-18T16:53:43.884" v="33"/>
        <pc:sldMkLst>
          <pc:docMk/>
          <pc:sldMk cId="750185312" sldId="272"/>
        </pc:sldMkLst>
      </pc:sldChg>
      <pc:sldChg chg="replTag delTag">
        <pc:chgData name="Theresa Kulow" userId="b0e1690b-5e60-4f2f-a850-8c6fd8336e9a" providerId="ADAL" clId="{E699067F-EF06-4BFB-A1E1-8E4231CA1ED2}" dt="2023-10-18T16:53:44.305" v="35"/>
        <pc:sldMkLst>
          <pc:docMk/>
          <pc:sldMk cId="1156847370" sldId="273"/>
        </pc:sldMkLst>
      </pc:sldChg>
      <pc:sldChg chg="replTag delTag">
        <pc:chgData name="Theresa Kulow" userId="b0e1690b-5e60-4f2f-a850-8c6fd8336e9a" providerId="ADAL" clId="{E699067F-EF06-4BFB-A1E1-8E4231CA1ED2}" dt="2023-10-18T16:53:47.344" v="41"/>
        <pc:sldMkLst>
          <pc:docMk/>
          <pc:sldMk cId="977359561" sldId="274"/>
        </pc:sldMkLst>
      </pc:sldChg>
      <pc:sldChg chg="replTag delTag">
        <pc:chgData name="Theresa Kulow" userId="b0e1690b-5e60-4f2f-a850-8c6fd8336e9a" providerId="ADAL" clId="{E699067F-EF06-4BFB-A1E1-8E4231CA1ED2}" dt="2023-10-18T16:53:49.651" v="45"/>
        <pc:sldMkLst>
          <pc:docMk/>
          <pc:sldMk cId="3219184607" sldId="275"/>
        </pc:sldMkLst>
      </pc:sldChg>
      <pc:sldChg chg="replTag delTag">
        <pc:chgData name="Theresa Kulow" userId="b0e1690b-5e60-4f2f-a850-8c6fd8336e9a" providerId="ADAL" clId="{E699067F-EF06-4BFB-A1E1-8E4231CA1ED2}" dt="2023-10-18T16:54:03.079" v="57"/>
        <pc:sldMkLst>
          <pc:docMk/>
          <pc:sldMk cId="1123475286" sldId="276"/>
        </pc:sldMkLst>
      </pc:sldChg>
      <pc:sldChg chg="modSp mod replTag delTag">
        <pc:chgData name="Theresa Kulow" userId="b0e1690b-5e60-4f2f-a850-8c6fd8336e9a" providerId="ADAL" clId="{E699067F-EF06-4BFB-A1E1-8E4231CA1ED2}" dt="2023-11-01T18:47:37.730" v="250"/>
        <pc:sldMkLst>
          <pc:docMk/>
          <pc:sldMk cId="3970729935" sldId="277"/>
        </pc:sldMkLst>
        <pc:spChg chg="mod">
          <ac:chgData name="Theresa Kulow" userId="b0e1690b-5e60-4f2f-a850-8c6fd8336e9a" providerId="ADAL" clId="{E699067F-EF06-4BFB-A1E1-8E4231CA1ED2}" dt="2023-11-01T18:47:33.101" v="248" actId="20577"/>
          <ac:spMkLst>
            <pc:docMk/>
            <pc:sldMk cId="3970729935" sldId="277"/>
            <ac:spMk id="19" creationId="{B5D1D96A-5354-74D7-4D93-382AF585F525}"/>
          </ac:spMkLst>
        </pc:spChg>
      </pc:sldChg>
      <pc:sldChg chg="replTag delTag">
        <pc:chgData name="Theresa Kulow" userId="b0e1690b-5e60-4f2f-a850-8c6fd8336e9a" providerId="ADAL" clId="{E699067F-EF06-4BFB-A1E1-8E4231CA1ED2}" dt="2023-11-01T18:46:38.031" v="195"/>
        <pc:sldMkLst>
          <pc:docMk/>
          <pc:sldMk cId="2245595204" sldId="305"/>
        </pc:sldMkLst>
      </pc:sldChg>
      <pc:sldChg chg="replTag delTag">
        <pc:chgData name="Theresa Kulow" userId="b0e1690b-5e60-4f2f-a850-8c6fd8336e9a" providerId="ADAL" clId="{E699067F-EF06-4BFB-A1E1-8E4231CA1ED2}" dt="2023-11-01T18:47:43.437" v="252"/>
        <pc:sldMkLst>
          <pc:docMk/>
          <pc:sldMk cId="566843166" sldId="307"/>
        </pc:sldMkLst>
      </pc:sldChg>
      <pc:sldChg chg="replTag delTag">
        <pc:chgData name="Theresa Kulow" userId="b0e1690b-5e60-4f2f-a850-8c6fd8336e9a" providerId="ADAL" clId="{E699067F-EF06-4BFB-A1E1-8E4231CA1ED2}" dt="2023-11-01T18:46:45.105" v="201"/>
        <pc:sldMkLst>
          <pc:docMk/>
          <pc:sldMk cId="3006555352" sldId="308"/>
        </pc:sldMkLst>
      </pc:sldChg>
    </pc:docChg>
  </pc:docChgLst>
  <pc:docChgLst>
    <pc:chgData name="Theresa Kulow" userId="b0e1690b-5e60-4f2f-a850-8c6fd8336e9a" providerId="ADAL" clId="{00A12B7C-5538-4877-845A-B795A9FC8033}"/>
    <pc:docChg chg="custSel modSld replTag delTag">
      <pc:chgData name="Theresa Kulow" userId="b0e1690b-5e60-4f2f-a850-8c6fd8336e9a" providerId="ADAL" clId="{00A12B7C-5538-4877-845A-B795A9FC8033}" dt="2023-08-28T19:43:08.406" v="319"/>
      <pc:docMkLst>
        <pc:docMk/>
      </pc:docMkLst>
      <pc:sldChg chg="replTag delTag">
        <pc:chgData name="Theresa Kulow" userId="b0e1690b-5e60-4f2f-a850-8c6fd8336e9a" providerId="ADAL" clId="{00A12B7C-5538-4877-845A-B795A9FC8033}" dt="2023-08-28T19:29:49.075" v="1"/>
        <pc:sldMkLst>
          <pc:docMk/>
          <pc:sldMk cId="515814222" sldId="256"/>
        </pc:sldMkLst>
      </pc:sldChg>
      <pc:sldChg chg="modSp mod replTag delTag modNotesTx">
        <pc:chgData name="Theresa Kulow" userId="b0e1690b-5e60-4f2f-a850-8c6fd8336e9a" providerId="ADAL" clId="{00A12B7C-5538-4877-845A-B795A9FC8033}" dt="2023-08-28T19:30:57.389" v="23"/>
        <pc:sldMkLst>
          <pc:docMk/>
          <pc:sldMk cId="3961724822" sldId="257"/>
        </pc:sldMkLst>
        <pc:spChg chg="mod">
          <ac:chgData name="Theresa Kulow" userId="b0e1690b-5e60-4f2f-a850-8c6fd8336e9a" providerId="ADAL" clId="{00A12B7C-5538-4877-845A-B795A9FC8033}" dt="2023-08-28T19:30:27.519" v="13" actId="20577"/>
          <ac:spMkLst>
            <pc:docMk/>
            <pc:sldMk cId="3961724822" sldId="257"/>
            <ac:spMk id="3" creationId="{0D131592-DCDC-4EB8-B123-722D6A4F7475}"/>
          </ac:spMkLst>
        </pc:spChg>
      </pc:sldChg>
      <pc:sldChg chg="replTag delTag">
        <pc:chgData name="Theresa Kulow" userId="b0e1690b-5e60-4f2f-a850-8c6fd8336e9a" providerId="ADAL" clId="{00A12B7C-5538-4877-845A-B795A9FC8033}" dt="2023-08-28T19:30:58.218" v="25"/>
        <pc:sldMkLst>
          <pc:docMk/>
          <pc:sldMk cId="471172661" sldId="258"/>
        </pc:sldMkLst>
      </pc:sldChg>
      <pc:sldChg chg="replTag delTag">
        <pc:chgData name="Theresa Kulow" userId="b0e1690b-5e60-4f2f-a850-8c6fd8336e9a" providerId="ADAL" clId="{00A12B7C-5538-4877-845A-B795A9FC8033}" dt="2023-08-28T19:31:24.219" v="29"/>
        <pc:sldMkLst>
          <pc:docMk/>
          <pc:sldMk cId="3004460118" sldId="259"/>
        </pc:sldMkLst>
      </pc:sldChg>
      <pc:sldChg chg="replTag delTag">
        <pc:chgData name="Theresa Kulow" userId="b0e1690b-5e60-4f2f-a850-8c6fd8336e9a" providerId="ADAL" clId="{00A12B7C-5538-4877-845A-B795A9FC8033}" dt="2023-08-28T19:31:26.828" v="31"/>
        <pc:sldMkLst>
          <pc:docMk/>
          <pc:sldMk cId="1976823525" sldId="260"/>
        </pc:sldMkLst>
      </pc:sldChg>
      <pc:sldChg chg="replTag delTag">
        <pc:chgData name="Theresa Kulow" userId="b0e1690b-5e60-4f2f-a850-8c6fd8336e9a" providerId="ADAL" clId="{00A12B7C-5538-4877-845A-B795A9FC8033}" dt="2023-08-28T19:31:32.249" v="33"/>
        <pc:sldMkLst>
          <pc:docMk/>
          <pc:sldMk cId="141910726" sldId="261"/>
        </pc:sldMkLst>
      </pc:sldChg>
      <pc:sldChg chg="modSp mod replTag delTag modNotesTx">
        <pc:chgData name="Theresa Kulow" userId="b0e1690b-5e60-4f2f-a850-8c6fd8336e9a" providerId="ADAL" clId="{00A12B7C-5538-4877-845A-B795A9FC8033}" dt="2023-08-28T19:31:59.974" v="49"/>
        <pc:sldMkLst>
          <pc:docMk/>
          <pc:sldMk cId="1949114326" sldId="262"/>
        </pc:sldMkLst>
        <pc:spChg chg="mod">
          <ac:chgData name="Theresa Kulow" userId="b0e1690b-5e60-4f2f-a850-8c6fd8336e9a" providerId="ADAL" clId="{00A12B7C-5538-4877-845A-B795A9FC8033}" dt="2023-08-28T19:31:43.520" v="39" actId="27636"/>
          <ac:spMkLst>
            <pc:docMk/>
            <pc:sldMk cId="1949114326" sldId="262"/>
            <ac:spMk id="4" creationId="{ECA875BD-A240-4B9B-8C67-949A9731ADAE}"/>
          </ac:spMkLst>
        </pc:spChg>
      </pc:sldChg>
      <pc:sldChg chg="modSp mod replTag delTag modNotesTx">
        <pc:chgData name="Theresa Kulow" userId="b0e1690b-5e60-4f2f-a850-8c6fd8336e9a" providerId="ADAL" clId="{00A12B7C-5538-4877-845A-B795A9FC8033}" dt="2023-08-28T19:32:41.781" v="103"/>
        <pc:sldMkLst>
          <pc:docMk/>
          <pc:sldMk cId="90880807" sldId="263"/>
        </pc:sldMkLst>
        <pc:spChg chg="mod">
          <ac:chgData name="Theresa Kulow" userId="b0e1690b-5e60-4f2f-a850-8c6fd8336e9a" providerId="ADAL" clId="{00A12B7C-5538-4877-845A-B795A9FC8033}" dt="2023-08-28T19:32:09.846" v="71" actId="20577"/>
          <ac:spMkLst>
            <pc:docMk/>
            <pc:sldMk cId="90880807" sldId="263"/>
            <ac:spMk id="2" creationId="{D678BA99-4021-4525-9648-1DDC96DFF223}"/>
          </ac:spMkLst>
        </pc:spChg>
      </pc:sldChg>
      <pc:sldChg chg="replTag delTag">
        <pc:chgData name="Theresa Kulow" userId="b0e1690b-5e60-4f2f-a850-8c6fd8336e9a" providerId="ADAL" clId="{00A12B7C-5538-4877-845A-B795A9FC8033}" dt="2023-08-28T19:32:42.552" v="105"/>
        <pc:sldMkLst>
          <pc:docMk/>
          <pc:sldMk cId="21295807" sldId="264"/>
        </pc:sldMkLst>
      </pc:sldChg>
      <pc:sldChg chg="modSp mod replTag delTag modNotesTx">
        <pc:chgData name="Theresa Kulow" userId="b0e1690b-5e60-4f2f-a850-8c6fd8336e9a" providerId="ADAL" clId="{00A12B7C-5538-4877-845A-B795A9FC8033}" dt="2023-08-28T19:34:15.150" v="204" actId="20577"/>
        <pc:sldMkLst>
          <pc:docMk/>
          <pc:sldMk cId="50470305" sldId="266"/>
        </pc:sldMkLst>
        <pc:spChg chg="mod">
          <ac:chgData name="Theresa Kulow" userId="b0e1690b-5e60-4f2f-a850-8c6fd8336e9a" providerId="ADAL" clId="{00A12B7C-5538-4877-845A-B795A9FC8033}" dt="2023-08-28T19:34:15.150" v="204" actId="20577"/>
          <ac:spMkLst>
            <pc:docMk/>
            <pc:sldMk cId="50470305" sldId="266"/>
            <ac:spMk id="3" creationId="{A24FA577-C62E-475A-8C33-0901A3D768F1}"/>
          </ac:spMkLst>
        </pc:spChg>
      </pc:sldChg>
      <pc:sldChg chg="replTag delTag">
        <pc:chgData name="Theresa Kulow" userId="b0e1690b-5e60-4f2f-a850-8c6fd8336e9a" providerId="ADAL" clId="{00A12B7C-5538-4877-845A-B795A9FC8033}" dt="2023-08-28T19:34:18.846" v="206"/>
        <pc:sldMkLst>
          <pc:docMk/>
          <pc:sldMk cId="848505728" sldId="267"/>
        </pc:sldMkLst>
      </pc:sldChg>
      <pc:sldChg chg="replTag delTag">
        <pc:chgData name="Theresa Kulow" userId="b0e1690b-5e60-4f2f-a850-8c6fd8336e9a" providerId="ADAL" clId="{00A12B7C-5538-4877-845A-B795A9FC8033}" dt="2023-08-28T19:34:29.880" v="208"/>
        <pc:sldMkLst>
          <pc:docMk/>
          <pc:sldMk cId="1151495862" sldId="268"/>
        </pc:sldMkLst>
      </pc:sldChg>
      <pc:sldChg chg="modSp mod replTag delTag modNotesTx">
        <pc:chgData name="Theresa Kulow" userId="b0e1690b-5e60-4f2f-a850-8c6fd8336e9a" providerId="ADAL" clId="{00A12B7C-5538-4877-845A-B795A9FC8033}" dt="2023-08-28T19:40:16.240" v="250" actId="6549"/>
        <pc:sldMkLst>
          <pc:docMk/>
          <pc:sldMk cId="1370081922" sldId="269"/>
        </pc:sldMkLst>
        <pc:spChg chg="mod">
          <ac:chgData name="Theresa Kulow" userId="b0e1690b-5e60-4f2f-a850-8c6fd8336e9a" providerId="ADAL" clId="{00A12B7C-5538-4877-845A-B795A9FC8033}" dt="2023-08-28T19:37:07.420" v="215" actId="108"/>
          <ac:spMkLst>
            <pc:docMk/>
            <pc:sldMk cId="1370081922" sldId="269"/>
            <ac:spMk id="3" creationId="{456EBE8D-6217-4DFA-9517-A445F6406A96}"/>
          </ac:spMkLst>
        </pc:spChg>
      </pc:sldChg>
      <pc:sldChg chg="modSp mod replTag delTag modNotesTx">
        <pc:chgData name="Theresa Kulow" userId="b0e1690b-5e60-4f2f-a850-8c6fd8336e9a" providerId="ADAL" clId="{00A12B7C-5538-4877-845A-B795A9FC8033}" dt="2023-08-28T19:41:26.775" v="278" actId="6549"/>
        <pc:sldMkLst>
          <pc:docMk/>
          <pc:sldMk cId="2553250877" sldId="270"/>
        </pc:sldMkLst>
        <pc:spChg chg="mod">
          <ac:chgData name="Theresa Kulow" userId="b0e1690b-5e60-4f2f-a850-8c6fd8336e9a" providerId="ADAL" clId="{00A12B7C-5538-4877-845A-B795A9FC8033}" dt="2023-08-28T19:40:58.976" v="272" actId="20577"/>
          <ac:spMkLst>
            <pc:docMk/>
            <pc:sldMk cId="2553250877" sldId="270"/>
            <ac:spMk id="3" creationId="{6E026678-EF0D-4286-9285-CECB20FC924F}"/>
          </ac:spMkLst>
        </pc:spChg>
      </pc:sldChg>
      <pc:sldChg chg="replTag delTag">
        <pc:chgData name="Theresa Kulow" userId="b0e1690b-5e60-4f2f-a850-8c6fd8336e9a" providerId="ADAL" clId="{00A12B7C-5538-4877-845A-B795A9FC8033}" dt="2023-08-28T19:41:38.874" v="280"/>
        <pc:sldMkLst>
          <pc:docMk/>
          <pc:sldMk cId="3020898526" sldId="271"/>
        </pc:sldMkLst>
      </pc:sldChg>
      <pc:sldChg chg="replTag delTag">
        <pc:chgData name="Theresa Kulow" userId="b0e1690b-5e60-4f2f-a850-8c6fd8336e9a" providerId="ADAL" clId="{00A12B7C-5538-4877-845A-B795A9FC8033}" dt="2023-08-28T19:41:53.791" v="282"/>
        <pc:sldMkLst>
          <pc:docMk/>
          <pc:sldMk cId="750185312" sldId="272"/>
        </pc:sldMkLst>
      </pc:sldChg>
      <pc:sldChg chg="replTag delTag">
        <pc:chgData name="Theresa Kulow" userId="b0e1690b-5e60-4f2f-a850-8c6fd8336e9a" providerId="ADAL" clId="{00A12B7C-5538-4877-845A-B795A9FC8033}" dt="2023-08-28T19:42:04.302" v="288"/>
        <pc:sldMkLst>
          <pc:docMk/>
          <pc:sldMk cId="1156847370" sldId="273"/>
        </pc:sldMkLst>
      </pc:sldChg>
      <pc:sldChg chg="replTag delTag">
        <pc:chgData name="Theresa Kulow" userId="b0e1690b-5e60-4f2f-a850-8c6fd8336e9a" providerId="ADAL" clId="{00A12B7C-5538-4877-845A-B795A9FC8033}" dt="2023-08-28T19:42:05.265" v="290"/>
        <pc:sldMkLst>
          <pc:docMk/>
          <pc:sldMk cId="977359561" sldId="274"/>
        </pc:sldMkLst>
      </pc:sldChg>
      <pc:sldChg chg="modSp mod replTag delTag">
        <pc:chgData name="Theresa Kulow" userId="b0e1690b-5e60-4f2f-a850-8c6fd8336e9a" providerId="ADAL" clId="{00A12B7C-5538-4877-845A-B795A9FC8033}" dt="2023-08-28T19:43:08.406" v="319"/>
        <pc:sldMkLst>
          <pc:docMk/>
          <pc:sldMk cId="3219184607" sldId="275"/>
        </pc:sldMkLst>
        <pc:spChg chg="mod">
          <ac:chgData name="Theresa Kulow" userId="b0e1690b-5e60-4f2f-a850-8c6fd8336e9a" providerId="ADAL" clId="{00A12B7C-5538-4877-845A-B795A9FC8033}" dt="2023-08-28T19:42:59.063" v="315" actId="2711"/>
          <ac:spMkLst>
            <pc:docMk/>
            <pc:sldMk cId="3219184607" sldId="275"/>
            <ac:spMk id="25" creationId="{95AC50EE-BF96-6F00-9EA2-54047EBEAF79}"/>
          </ac:spMkLst>
        </pc:spChg>
      </pc:sldChg>
      <pc:sldChg chg="replTag delTag">
        <pc:chgData name="Theresa Kulow" userId="b0e1690b-5e60-4f2f-a850-8c6fd8336e9a" providerId="ADAL" clId="{00A12B7C-5538-4877-845A-B795A9FC8033}" dt="2023-08-28T19:43:04.331" v="317"/>
        <pc:sldMkLst>
          <pc:docMk/>
          <pc:sldMk cId="1123475286" sldId="276"/>
        </pc:sldMkLst>
      </pc:sldChg>
      <pc:sldChg chg="replTag delTag modNotesTx">
        <pc:chgData name="Theresa Kulow" userId="b0e1690b-5e60-4f2f-a850-8c6fd8336e9a" providerId="ADAL" clId="{00A12B7C-5538-4877-845A-B795A9FC8033}" dt="2023-08-28T19:42:37.176" v="308"/>
        <pc:sldMkLst>
          <pc:docMk/>
          <pc:sldMk cId="3970729935" sldId="277"/>
        </pc:sldMkLst>
      </pc:sldChg>
      <pc:sldChg chg="replTag delTag modNotesTx">
        <pc:chgData name="Theresa Kulow" userId="b0e1690b-5e60-4f2f-a850-8c6fd8336e9a" providerId="ADAL" clId="{00A12B7C-5538-4877-845A-B795A9FC8033}" dt="2023-08-28T19:33:50.703" v="179" actId="20577"/>
        <pc:sldMkLst>
          <pc:docMk/>
          <pc:sldMk cId="2245595204" sldId="305"/>
        </pc:sldMkLst>
      </pc:sldChg>
      <pc:sldChg chg="replTag delTag">
        <pc:chgData name="Theresa Kulow" userId="b0e1690b-5e60-4f2f-a850-8c6fd8336e9a" providerId="ADAL" clId="{00A12B7C-5538-4877-845A-B795A9FC8033}" dt="2023-08-28T19:42:23.376" v="296"/>
        <pc:sldMkLst>
          <pc:docMk/>
          <pc:sldMk cId="566843166" sldId="307"/>
        </pc:sldMkLst>
      </pc:sldChg>
      <pc:sldChg chg="replTag delTag">
        <pc:chgData name="Theresa Kulow" userId="b0e1690b-5e60-4f2f-a850-8c6fd8336e9a" providerId="ADAL" clId="{00A12B7C-5538-4877-845A-B795A9FC8033}" dt="2023-08-28T19:42:17.420" v="294"/>
        <pc:sldMkLst>
          <pc:docMk/>
          <pc:sldMk cId="3006555352" sldId="30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AF31E0-04CE-4463-9AF7-0823E1D0C604}" type="datetimeFigureOut">
              <a:rPr lang="en-US" smtClean="0"/>
              <a:t>11/1/2023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EA7927-B4AE-40D2-A439-8B3C54407EC3}" type="slidenum">
              <a:rPr lang="en-US" smtClean="0"/>
              <a:t>‹#›</a:t>
            </a:fld>
            <a:endParaRPr lang="en-US"/>
          </a:p>
        </p:txBody>
      </p:sp>
    </p:spTree>
    <p:extLst>
      <p:ext uri="{BB962C8B-B14F-4D97-AF65-F5344CB8AC3E}">
        <p14:creationId xmlns:p14="http://schemas.microsoft.com/office/powerpoint/2010/main" val="3128113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dhs.wisconsin.gov/ssi/ssi_e.htm"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dhs.wisconsin.gov/ssi/publications.htm" TargetMode="External"/><Relationship Id="rId4" Type="http://schemas.openxmlformats.org/officeDocument/2006/relationships/hyperlink" Target="http://www.emhandbooks.wi.gov/ssi-e"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emhandbooks.wi.gov/ct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emhandbooks.wi.gov/ct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dhs.wisconsin.gov/forms1/F2/F22571.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dhs.wisconsin.gov/ssi/caretaker.htm"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Calibri" panose="020F0502020204030204" pitchFamily="34" charset="0"/>
                <a:ea typeface="Calibri" panose="020F0502020204030204" pitchFamily="34" charset="0"/>
                <a:cs typeface="Times New Roman" panose="02020603050405020304" pitchFamily="18" charset="0"/>
              </a:rPr>
              <a:t>Welcome to the training on Wisconsin State SSI Supplements.</a:t>
            </a:r>
          </a:p>
          <a:p>
            <a:endParaRPr lang="en-US" dirty="0"/>
          </a:p>
        </p:txBody>
      </p:sp>
      <p:sp>
        <p:nvSpPr>
          <p:cNvPr id="4" name="Slide Number Placeholder 3"/>
          <p:cNvSpPr>
            <a:spLocks noGrp="1"/>
          </p:cNvSpPr>
          <p:nvPr>
            <p:ph type="sldNum" sz="quarter" idx="5"/>
          </p:nvPr>
        </p:nvSpPr>
        <p:spPr/>
        <p:txBody>
          <a:bodyPr/>
          <a:lstStyle/>
          <a:p>
            <a:fld id="{28EA7927-B4AE-40D2-A439-8B3C54407EC3}" type="slidenum">
              <a:rPr lang="en-US" smtClean="0"/>
              <a:t>1</a:t>
            </a:fld>
            <a:endParaRPr lang="en-US"/>
          </a:p>
        </p:txBody>
      </p:sp>
    </p:spTree>
    <p:extLst>
      <p:ext uri="{BB962C8B-B14F-4D97-AF65-F5344CB8AC3E}">
        <p14:creationId xmlns:p14="http://schemas.microsoft.com/office/powerpoint/2010/main" val="2068743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800"/>
              </a:lnSpc>
              <a:spcBef>
                <a:spcPts val="0"/>
              </a:spcBef>
              <a:spcAft>
                <a:spcPts val="12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The State of Wisconsin SSI Exceptional Expense Supplement (SSI-E or E Supp) is a cash benefit  for certain eligible State of Wisconsin SSI recipients. This program is administered by the Department of Health Services and local agencies and provides a monthly cash benefit to eligible SSI members. This benefit is paid in addition to the Wisconsin State SSI Supplement. </a:t>
            </a:r>
            <a:r>
              <a:rPr lang="en-US" sz="1600" dirty="0">
                <a:effectLst/>
                <a:latin typeface="Calibri" panose="020F0502020204030204" pitchFamily="34" charset="0"/>
                <a:ea typeface="Calibri" panose="020F0502020204030204" pitchFamily="34" charset="0"/>
                <a:cs typeface="Calibri" panose="020F0502020204030204" pitchFamily="34" charset="0"/>
              </a:rPr>
              <a:t>The </a:t>
            </a:r>
            <a:r>
              <a:rPr lang="en-US" sz="1600" dirty="0">
                <a:solidFill>
                  <a:srgbClr val="1C1D1F"/>
                </a:solidFill>
                <a:effectLst/>
                <a:latin typeface="Calibri" panose="020F0502020204030204" pitchFamily="34" charset="0"/>
                <a:ea typeface="Calibri" panose="020F0502020204030204" pitchFamily="34" charset="0"/>
                <a:cs typeface="Calibri" panose="020F0502020204030204" pitchFamily="34" charset="0"/>
              </a:rPr>
              <a:t>monthly cash benefit is added to the State SSI payment of each SSI recipient who meets eligibility requirements and is certified for the benefit by a certifying agency.</a:t>
            </a:r>
          </a:p>
          <a:p>
            <a:pPr marL="0" marR="0">
              <a:lnSpc>
                <a:spcPts val="1800"/>
              </a:lnSpc>
              <a:spcBef>
                <a:spcPts val="0"/>
              </a:spcBef>
              <a:spcAft>
                <a:spcPts val="12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800"/>
              </a:lnSpc>
              <a:spcBef>
                <a:spcPts val="0"/>
              </a:spcBef>
              <a:spcAft>
                <a:spcPts val="12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You can find the latest SSI-E payments and a list of certifying agencies by downloading the handout included with this training.</a:t>
            </a:r>
          </a:p>
          <a:p>
            <a:endParaRPr lang="en-US" dirty="0"/>
          </a:p>
        </p:txBody>
      </p:sp>
      <p:sp>
        <p:nvSpPr>
          <p:cNvPr id="4" name="Slide Number Placeholder 3"/>
          <p:cNvSpPr>
            <a:spLocks noGrp="1"/>
          </p:cNvSpPr>
          <p:nvPr>
            <p:ph type="sldNum" sz="quarter" idx="5"/>
          </p:nvPr>
        </p:nvSpPr>
        <p:spPr/>
        <p:txBody>
          <a:bodyPr/>
          <a:lstStyle/>
          <a:p>
            <a:fld id="{28EA7927-B4AE-40D2-A439-8B3C54407EC3}" type="slidenum">
              <a:rPr lang="en-US" smtClean="0"/>
              <a:t>10</a:t>
            </a:fld>
            <a:endParaRPr lang="en-US"/>
          </a:p>
        </p:txBody>
      </p:sp>
    </p:spTree>
    <p:extLst>
      <p:ext uri="{BB962C8B-B14F-4D97-AF65-F5344CB8AC3E}">
        <p14:creationId xmlns:p14="http://schemas.microsoft.com/office/powerpoint/2010/main" val="179341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800"/>
              </a:lnSpc>
              <a:spcBef>
                <a:spcPts val="0"/>
              </a:spcBef>
              <a:spcAft>
                <a:spcPts val="12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The SSI-E benefit is not automatic. Individuals must apply to become eligible for this additional supplement. There are two eligibility groups in which an individual can be found eligible for SSI-E. Both groups must be certified for SSI-E by a certifying agency.</a:t>
            </a:r>
          </a:p>
          <a:p>
            <a:endParaRPr lang="en-US" dirty="0"/>
          </a:p>
          <a:p>
            <a:pPr marL="25400" marR="0">
              <a:lnSpc>
                <a:spcPct val="115000"/>
              </a:lnSpc>
              <a:spcBef>
                <a:spcPts val="15"/>
              </a:spcBef>
              <a:spcAft>
                <a:spcPts val="1200"/>
              </a:spcAft>
            </a:pPr>
            <a:r>
              <a:rPr lang="en-US" sz="1800" dirty="0">
                <a:effectLst/>
                <a:latin typeface="Segoe UI" panose="020B0502040204020203" pitchFamily="34" charset="0"/>
                <a:ea typeface="Calibri" panose="020F0502020204030204" pitchFamily="34" charset="0"/>
                <a:cs typeface="Calibri" panose="020F0502020204030204" pitchFamily="34" charset="0"/>
              </a:rPr>
              <a:t>The following are known certifying agencies for adults: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ts val="1800"/>
              </a:lnSpc>
              <a:spcBef>
                <a:spcPts val="0"/>
              </a:spcBef>
              <a:spcAft>
                <a:spcPts val="0"/>
              </a:spcAft>
              <a:buFont typeface="Symbol" panose="05050102010706020507" pitchFamily="18" charset="2"/>
              <a:buChar char=""/>
            </a:pPr>
            <a:r>
              <a:rPr lang="en-US" sz="1800" dirty="0">
                <a:effectLst/>
                <a:latin typeface="Segoe UI" panose="020B0502040204020203" pitchFamily="34" charset="0"/>
                <a:ea typeface="Calibri" panose="020F0502020204030204" pitchFamily="34" charset="0"/>
                <a:cs typeface="Calibri" panose="020F0502020204030204" pitchFamily="34" charset="0"/>
              </a:rPr>
              <a:t>Individuals seeking LTC Services – ADRCs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ts val="1800"/>
              </a:lnSpc>
              <a:spcBef>
                <a:spcPts val="0"/>
              </a:spcBef>
              <a:spcAft>
                <a:spcPts val="0"/>
              </a:spcAft>
              <a:buFont typeface="Symbol" panose="05050102010706020507" pitchFamily="18" charset="2"/>
              <a:buChar char=""/>
            </a:pPr>
            <a:r>
              <a:rPr lang="en-US" sz="1800" dirty="0">
                <a:effectLst/>
                <a:latin typeface="Segoe UI" panose="020B0502040204020203" pitchFamily="34" charset="0"/>
                <a:ea typeface="Calibri" panose="020F0502020204030204" pitchFamily="34" charset="0"/>
                <a:cs typeface="Calibri" panose="020F0502020204030204" pitchFamily="34" charset="0"/>
              </a:rPr>
              <a:t>Family Care enrolled member – MCO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ts val="1800"/>
              </a:lnSpc>
              <a:spcBef>
                <a:spcPts val="0"/>
              </a:spcBef>
              <a:spcAft>
                <a:spcPts val="0"/>
              </a:spcAft>
              <a:buFont typeface="Symbol" panose="05050102010706020507" pitchFamily="18" charset="2"/>
              <a:buChar char=""/>
            </a:pPr>
            <a:r>
              <a:rPr lang="en-US" sz="1800" dirty="0">
                <a:effectLst/>
                <a:latin typeface="Segoe UI" panose="020B0502040204020203" pitchFamily="34" charset="0"/>
                <a:ea typeface="Calibri" panose="020F0502020204030204" pitchFamily="34" charset="0"/>
                <a:cs typeface="Calibri" panose="020F0502020204030204" pitchFamily="34" charset="0"/>
              </a:rPr>
              <a:t>IRIS enrolled member – ICA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ts val="1800"/>
              </a:lnSpc>
              <a:spcBef>
                <a:spcPts val="0"/>
              </a:spcBef>
              <a:spcAft>
                <a:spcPts val="1200"/>
              </a:spcAft>
              <a:buFont typeface="Symbol" panose="05050102010706020507" pitchFamily="18" charset="2"/>
              <a:buChar char=""/>
            </a:pPr>
            <a:r>
              <a:rPr lang="en-US" sz="1800" dirty="0">
                <a:effectLst/>
                <a:latin typeface="Segoe UI" panose="020B0502040204020203" pitchFamily="34" charset="0"/>
                <a:ea typeface="Calibri" panose="020F0502020204030204" pitchFamily="34" charset="0"/>
                <a:cs typeface="Calibri" panose="020F0502020204030204" pitchFamily="34" charset="0"/>
              </a:rPr>
              <a:t>Individuals in a Behavioral Health target group – County Behavioral Health staff</a:t>
            </a:r>
          </a:p>
          <a:p>
            <a:pPr marL="342900" marR="0" lvl="0" indent="-342900">
              <a:lnSpc>
                <a:spcPts val="1800"/>
              </a:lnSpc>
              <a:spcBef>
                <a:spcPts val="0"/>
              </a:spcBef>
              <a:spcAft>
                <a:spcPts val="1200"/>
              </a:spcAft>
              <a:buFont typeface="Symbol" panose="05050102010706020507" pitchFamily="18" charset="2"/>
              <a:buChar char=""/>
            </a:pPr>
            <a:endParaRPr lang="en-US" sz="1800" dirty="0">
              <a:effectLst/>
              <a:latin typeface="Segoe UI" panose="020B0502040204020203" pitchFamily="34" charset="0"/>
              <a:ea typeface="Calibri" panose="020F0502020204030204" pitchFamily="34" charset="0"/>
              <a:cs typeface="Calibri" panose="020F0502020204030204" pitchFamily="34" charset="0"/>
            </a:endParaRPr>
          </a:p>
          <a:p>
            <a:pPr marL="0" marR="0" lvl="0" indent="0">
              <a:lnSpc>
                <a:spcPts val="1800"/>
              </a:lnSpc>
              <a:spcBef>
                <a:spcPts val="0"/>
              </a:spcBef>
              <a:spcAft>
                <a:spcPts val="1200"/>
              </a:spcAft>
              <a:buFont typeface="Symbol" panose="05050102010706020507" pitchFamily="18" charset="2"/>
              <a:buNone/>
            </a:pPr>
            <a:r>
              <a:rPr lang="en-US" sz="1800" dirty="0">
                <a:effectLst/>
                <a:latin typeface="Segoe UI" panose="020B0502040204020203" pitchFamily="34" charset="0"/>
                <a:ea typeface="Calibri" panose="020F0502020204030204" pitchFamily="34" charset="0"/>
                <a:cs typeface="Calibri" panose="020F0502020204030204" pitchFamily="34" charset="0"/>
              </a:rPr>
              <a:t>Let’s take a look at </a:t>
            </a:r>
            <a:r>
              <a:rPr lang="en-US" sz="1800">
                <a:effectLst/>
                <a:latin typeface="Segoe UI" panose="020B0502040204020203" pitchFamily="34" charset="0"/>
                <a:ea typeface="Calibri" panose="020F0502020204030204" pitchFamily="34" charset="0"/>
                <a:cs typeface="Calibri" panose="020F0502020204030204" pitchFamily="34" charset="0"/>
              </a:rPr>
              <a:t>the eligibility groups.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8EA7927-B4AE-40D2-A439-8B3C54407EC3}" type="slidenum">
              <a:rPr lang="en-US" smtClean="0"/>
              <a:t>11</a:t>
            </a:fld>
            <a:endParaRPr lang="en-US"/>
          </a:p>
        </p:txBody>
      </p:sp>
    </p:spTree>
    <p:extLst>
      <p:ext uri="{BB962C8B-B14F-4D97-AF65-F5344CB8AC3E}">
        <p14:creationId xmlns:p14="http://schemas.microsoft.com/office/powerpoint/2010/main" val="361429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800"/>
              </a:lnSpc>
              <a:spcBef>
                <a:spcPts val="0"/>
              </a:spcBef>
              <a:spcAft>
                <a:spcPts val="12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The </a:t>
            </a:r>
            <a:r>
              <a:rPr lang="en-US" sz="1600" b="0" dirty="0">
                <a:effectLst/>
                <a:latin typeface="Calibri" panose="020F0502020204030204" pitchFamily="34" charset="0"/>
                <a:ea typeface="Calibri" panose="020F0502020204030204" pitchFamily="34" charset="0"/>
                <a:cs typeface="Times New Roman" panose="02020603050405020304" pitchFamily="18" charset="0"/>
              </a:rPr>
              <a:t>first eligibility group </a:t>
            </a:r>
            <a:r>
              <a:rPr lang="en-US" sz="1600" dirty="0">
                <a:effectLst/>
                <a:latin typeface="Calibri" panose="020F0502020204030204" pitchFamily="34" charset="0"/>
                <a:ea typeface="Calibri" panose="020F0502020204030204" pitchFamily="34" charset="0"/>
                <a:cs typeface="Times New Roman" panose="02020603050405020304" pitchFamily="18" charset="0"/>
              </a:rPr>
              <a:t>is made up of individuals who meet both of the following two criteria.</a:t>
            </a:r>
            <a:br>
              <a:rPr lang="en-US" sz="1600" dirty="0">
                <a:effectLst/>
                <a:latin typeface="Calibri" panose="020F0502020204030204" pitchFamily="34" charset="0"/>
                <a:ea typeface="Calibri" panose="020F0502020204030204" pitchFamily="34" charset="0"/>
                <a:cs typeface="Times New Roman" panose="02020603050405020304" pitchFamily="18" charset="0"/>
              </a:rPr>
            </a:b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ts val="1800"/>
              </a:lnSpc>
              <a:spcBef>
                <a:spcPts val="0"/>
              </a:spcBef>
              <a:spcAft>
                <a:spcPts val="0"/>
              </a:spcAft>
              <a:buFont typeface="+mj-lt"/>
              <a:buAutoNum type="arabi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The SSI recipient must have expenses that are greater than the SSI-E payment level (see handout)</a:t>
            </a:r>
          </a:p>
          <a:p>
            <a:pPr marL="342900" marR="0" lvl="0" indent="-342900">
              <a:lnSpc>
                <a:spcPts val="1800"/>
              </a:lnSpc>
              <a:spcBef>
                <a:spcPts val="0"/>
              </a:spcBef>
              <a:spcAft>
                <a:spcPts val="0"/>
              </a:spcAft>
              <a:buFont typeface="+mj-lt"/>
              <a:buAutoNum type="arabi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The individual must live in one of the following licensed or certified facilities:</a:t>
            </a:r>
          </a:p>
          <a:p>
            <a:pPr marL="800100" marR="0" lvl="1" indent="-342900">
              <a:lnSpc>
                <a:spcPts val="1800"/>
              </a:lnSpc>
              <a:spcBef>
                <a:spcPts val="0"/>
              </a:spcBef>
              <a:spcAft>
                <a:spcPts val="0"/>
              </a:spcAft>
              <a:buFont typeface="Wingdings" panose="05000000000000000000" pitchFamily="2" charset="2"/>
              <a:buChar char="ü"/>
            </a:pPr>
            <a:r>
              <a:rPr lang="en-US" sz="1600" dirty="0">
                <a:effectLst/>
                <a:latin typeface="Calibri" panose="020F0502020204030204" pitchFamily="34" charset="0"/>
                <a:ea typeface="Calibri" panose="020F0502020204030204" pitchFamily="34" charset="0"/>
                <a:cs typeface="Times New Roman" panose="02020603050405020304" pitchFamily="18" charset="0"/>
              </a:rPr>
              <a:t>Foster home for children</a:t>
            </a:r>
          </a:p>
          <a:p>
            <a:pPr marL="800100" marR="0" lvl="1" indent="-342900">
              <a:lnSpc>
                <a:spcPts val="1800"/>
              </a:lnSpc>
              <a:spcBef>
                <a:spcPts val="0"/>
              </a:spcBef>
              <a:spcAft>
                <a:spcPts val="0"/>
              </a:spcAft>
              <a:buFont typeface="Wingdings" panose="05000000000000000000" pitchFamily="2" charset="2"/>
              <a:buChar char="ü"/>
            </a:pPr>
            <a:r>
              <a:rPr lang="en-US" sz="1600" dirty="0">
                <a:effectLst/>
                <a:latin typeface="Calibri" panose="020F0502020204030204" pitchFamily="34" charset="0"/>
                <a:ea typeface="Calibri" panose="020F0502020204030204" pitchFamily="34" charset="0"/>
                <a:cs typeface="Times New Roman" panose="02020603050405020304" pitchFamily="18" charset="0"/>
              </a:rPr>
              <a:t>Group home for children</a:t>
            </a:r>
          </a:p>
          <a:p>
            <a:pPr marL="800100" marR="0" lvl="1" indent="-342900">
              <a:lnSpc>
                <a:spcPts val="1800"/>
              </a:lnSpc>
              <a:spcBef>
                <a:spcPts val="0"/>
              </a:spcBef>
              <a:spcAft>
                <a:spcPts val="0"/>
              </a:spcAft>
              <a:buFont typeface="Wingdings" panose="05000000000000000000" pitchFamily="2" charset="2"/>
              <a:buChar char="ü"/>
            </a:pPr>
            <a:r>
              <a:rPr lang="en-US" sz="1600" dirty="0">
                <a:effectLst/>
                <a:latin typeface="Calibri" panose="020F0502020204030204" pitchFamily="34" charset="0"/>
                <a:ea typeface="Calibri" panose="020F0502020204030204" pitchFamily="34" charset="0"/>
                <a:cs typeface="Times New Roman" panose="02020603050405020304" pitchFamily="18" charset="0"/>
              </a:rPr>
              <a:t>Licensed or Certified adult family/foster home</a:t>
            </a:r>
          </a:p>
          <a:p>
            <a:pPr marL="800100" marR="0" lvl="1" indent="-342900">
              <a:lnSpc>
                <a:spcPts val="1800"/>
              </a:lnSpc>
              <a:spcBef>
                <a:spcPts val="0"/>
              </a:spcBef>
              <a:spcAft>
                <a:spcPts val="0"/>
              </a:spcAft>
              <a:buFont typeface="Wingdings" panose="05000000000000000000" pitchFamily="2" charset="2"/>
              <a:buChar char="ü"/>
            </a:pPr>
            <a:r>
              <a:rPr lang="en-US" sz="1600" dirty="0">
                <a:effectLst/>
                <a:latin typeface="Calibri" panose="020F0502020204030204" pitchFamily="34" charset="0"/>
                <a:ea typeface="Calibri" panose="020F0502020204030204" pitchFamily="34" charset="0"/>
                <a:cs typeface="Times New Roman" panose="02020603050405020304" pitchFamily="18" charset="0"/>
              </a:rPr>
              <a:t>CBRF of 20 beds or less</a:t>
            </a:r>
          </a:p>
          <a:p>
            <a:pPr marL="800100" marR="0" lvl="1" indent="-342900">
              <a:lnSpc>
                <a:spcPts val="1800"/>
              </a:lnSpc>
              <a:spcBef>
                <a:spcPts val="0"/>
              </a:spcBef>
              <a:spcAft>
                <a:spcPts val="1200"/>
              </a:spcAft>
              <a:buFont typeface="Wingdings" panose="05000000000000000000" pitchFamily="2" charset="2"/>
              <a:buChar char="ü"/>
            </a:pPr>
            <a:r>
              <a:rPr lang="en-US" sz="1600" dirty="0">
                <a:effectLst/>
                <a:latin typeface="Calibri" panose="020F0502020204030204" pitchFamily="34" charset="0"/>
                <a:ea typeface="Calibri" panose="020F0502020204030204" pitchFamily="34" charset="0"/>
                <a:cs typeface="Times New Roman" panose="02020603050405020304" pitchFamily="18" charset="0"/>
              </a:rPr>
              <a:t>Certified Residential Care Apartment Complex (RCAC)</a:t>
            </a:r>
          </a:p>
          <a:p>
            <a:endParaRPr lang="en-US" dirty="0"/>
          </a:p>
        </p:txBody>
      </p:sp>
      <p:sp>
        <p:nvSpPr>
          <p:cNvPr id="4" name="Slide Number Placeholder 3"/>
          <p:cNvSpPr>
            <a:spLocks noGrp="1"/>
          </p:cNvSpPr>
          <p:nvPr>
            <p:ph type="sldNum" sz="quarter" idx="5"/>
          </p:nvPr>
        </p:nvSpPr>
        <p:spPr/>
        <p:txBody>
          <a:bodyPr/>
          <a:lstStyle/>
          <a:p>
            <a:fld id="{28EA7927-B4AE-40D2-A439-8B3C54407EC3}" type="slidenum">
              <a:rPr lang="en-US" smtClean="0"/>
              <a:t>12</a:t>
            </a:fld>
            <a:endParaRPr lang="en-US"/>
          </a:p>
        </p:txBody>
      </p:sp>
    </p:spTree>
    <p:extLst>
      <p:ext uri="{BB962C8B-B14F-4D97-AF65-F5344CB8AC3E}">
        <p14:creationId xmlns:p14="http://schemas.microsoft.com/office/powerpoint/2010/main" val="1612385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800"/>
              </a:lnSpc>
              <a:spcBef>
                <a:spcPts val="0"/>
              </a:spcBef>
              <a:spcAft>
                <a:spcPts val="1200"/>
              </a:spcAft>
            </a:pPr>
            <a:r>
              <a:rPr lang="en-US" sz="1600" dirty="0">
                <a:effectLst/>
                <a:latin typeface="Calibri" panose="020F0502020204030204" pitchFamily="34" charset="0"/>
                <a:ea typeface="Calibri" panose="020F0502020204030204" pitchFamily="34" charset="0"/>
                <a:cs typeface="Calibri" panose="020F0502020204030204" pitchFamily="34" charset="0"/>
              </a:rPr>
              <a:t>The </a:t>
            </a:r>
            <a:r>
              <a:rPr lang="en-US" sz="1600" b="0" dirty="0">
                <a:effectLst/>
                <a:latin typeface="Calibri" panose="020F0502020204030204" pitchFamily="34" charset="0"/>
                <a:ea typeface="Calibri" panose="020F0502020204030204" pitchFamily="34" charset="0"/>
                <a:cs typeface="Calibri" panose="020F0502020204030204" pitchFamily="34" charset="0"/>
              </a:rPr>
              <a:t>second eligibility group </a:t>
            </a:r>
            <a:r>
              <a:rPr lang="en-US" sz="1600" dirty="0">
                <a:effectLst/>
                <a:latin typeface="Calibri" panose="020F0502020204030204" pitchFamily="34" charset="0"/>
                <a:ea typeface="Calibri" panose="020F0502020204030204" pitchFamily="34" charset="0"/>
                <a:cs typeface="Calibri" panose="020F0502020204030204" pitchFamily="34" charset="0"/>
              </a:rPr>
              <a:t>for SSI-E is SSI recipients who:</a:t>
            </a:r>
            <a:br>
              <a:rPr lang="en-US" sz="1600" dirty="0">
                <a:effectLst/>
                <a:latin typeface="Calibri" panose="020F0502020204030204" pitchFamily="34" charset="0"/>
                <a:ea typeface="Calibri" panose="020F0502020204030204" pitchFamily="34" charset="0"/>
                <a:cs typeface="Calibri" panose="020F0502020204030204" pitchFamily="34" charset="0"/>
              </a:rPr>
            </a:b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ts val="1800"/>
              </a:lnSpc>
              <a:spcBef>
                <a:spcPts val="0"/>
              </a:spcBef>
              <a:spcAft>
                <a:spcPts val="0"/>
              </a:spcAft>
              <a:buFont typeface="+mj-lt"/>
              <a:buAutoNum type="arabi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Live in their own household or another's household,</a:t>
            </a:r>
          </a:p>
          <a:p>
            <a:pPr marL="342900" marR="0" lvl="0" indent="-342900">
              <a:lnSpc>
                <a:spcPts val="1800"/>
              </a:lnSpc>
              <a:spcBef>
                <a:spcPts val="0"/>
              </a:spcBef>
              <a:spcAft>
                <a:spcPts val="0"/>
              </a:spcAft>
              <a:buFont typeface="+mj-lt"/>
              <a:buAutoNum type="arabi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Pay their share of household expenses, and</a:t>
            </a:r>
          </a:p>
          <a:p>
            <a:pPr marL="342900" marR="0" lvl="0" indent="-342900">
              <a:lnSpc>
                <a:spcPts val="1800"/>
              </a:lnSpc>
              <a:spcBef>
                <a:spcPts val="0"/>
              </a:spcBef>
              <a:spcAft>
                <a:spcPts val="1200"/>
              </a:spcAft>
              <a:buFont typeface="+mj-lt"/>
              <a:buAutoNum type="arabi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Need at least 40 hours of primary long term support services each month.</a:t>
            </a:r>
          </a:p>
          <a:p>
            <a:endParaRPr lang="en-US" dirty="0"/>
          </a:p>
        </p:txBody>
      </p:sp>
      <p:sp>
        <p:nvSpPr>
          <p:cNvPr id="4" name="Slide Number Placeholder 3"/>
          <p:cNvSpPr>
            <a:spLocks noGrp="1"/>
          </p:cNvSpPr>
          <p:nvPr>
            <p:ph type="sldNum" sz="quarter" idx="5"/>
          </p:nvPr>
        </p:nvSpPr>
        <p:spPr/>
        <p:txBody>
          <a:bodyPr/>
          <a:lstStyle/>
          <a:p>
            <a:fld id="{28EA7927-B4AE-40D2-A439-8B3C54407EC3}" type="slidenum">
              <a:rPr lang="en-US" smtClean="0"/>
              <a:t>13</a:t>
            </a:fld>
            <a:endParaRPr lang="en-US"/>
          </a:p>
        </p:txBody>
      </p:sp>
    </p:spTree>
    <p:extLst>
      <p:ext uri="{BB962C8B-B14F-4D97-AF65-F5344CB8AC3E}">
        <p14:creationId xmlns:p14="http://schemas.microsoft.com/office/powerpoint/2010/main" val="2239136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800"/>
              </a:lnSpc>
              <a:spcBef>
                <a:spcPts val="0"/>
              </a:spcBef>
              <a:spcAft>
                <a:spcPts val="12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Unlike the State SSI Supplement, SSI-E does require an individual to apply for this payment. It is not automatic. </a:t>
            </a:r>
            <a:br>
              <a:rPr lang="en-US" sz="1600" dirty="0">
                <a:effectLst/>
                <a:latin typeface="Calibri" panose="020F0502020204030204" pitchFamily="34" charset="0"/>
                <a:ea typeface="Calibri" panose="020F0502020204030204" pitchFamily="34" charset="0"/>
                <a:cs typeface="Times New Roman" panose="02020603050405020304" pitchFamily="18" charset="0"/>
              </a:rPr>
            </a:b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ts val="1800"/>
              </a:lnSpc>
              <a:spcBef>
                <a:spcPts val="0"/>
              </a:spcBef>
              <a:spcAft>
                <a:spcPts val="120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SSI</a:t>
            </a:r>
            <a:r>
              <a:rPr lang="en-US" sz="1800" spc="-6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recipients</a:t>
            </a:r>
            <a:r>
              <a:rPr lang="en-US" sz="1800" spc="-3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who</a:t>
            </a:r>
            <a:r>
              <a:rPr lang="en-US" sz="1800" spc="-3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wish</a:t>
            </a:r>
            <a:r>
              <a:rPr lang="en-US" sz="1800" spc="-4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to</a:t>
            </a:r>
            <a:r>
              <a:rPr lang="en-US" sz="1800" spc="-3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apply</a:t>
            </a:r>
            <a:r>
              <a:rPr lang="en-US" sz="1800" spc="-3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for</a:t>
            </a:r>
            <a:r>
              <a:rPr lang="en-US" sz="1800" spc="-4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SSI-E</a:t>
            </a:r>
            <a:r>
              <a:rPr lang="en-US" sz="1800" spc="-3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should</a:t>
            </a:r>
            <a:r>
              <a:rPr lang="en-US" sz="1800" spc="-4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contact</a:t>
            </a:r>
            <a:r>
              <a:rPr lang="en-US" sz="1800" spc="-3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a certifying agency</a:t>
            </a:r>
            <a:r>
              <a:rPr lang="en-US" sz="1800" spc="-4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to</a:t>
            </a:r>
            <a:r>
              <a:rPr lang="en-US" sz="1800" spc="-4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get</a:t>
            </a:r>
            <a:r>
              <a:rPr lang="en-US" sz="1800" spc="-3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help</a:t>
            </a:r>
            <a:r>
              <a:rPr lang="en-US" sz="1800" spc="-5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applying</a:t>
            </a:r>
            <a:r>
              <a:rPr lang="en-US" sz="1800" spc="-5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for</a:t>
            </a:r>
            <a:r>
              <a:rPr lang="en-US" sz="1800" spc="-3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SSI-</a:t>
            </a:r>
            <a:r>
              <a:rPr lang="en-US" sz="1800" spc="-25" dirty="0">
                <a:effectLst/>
                <a:latin typeface="Calibri" panose="020F0502020204030204" pitchFamily="34" charset="0"/>
                <a:ea typeface="Calibri" panose="020F0502020204030204" pitchFamily="34" charset="0"/>
                <a:cs typeface="Times New Roman" panose="02020603050405020304" pitchFamily="18" charset="0"/>
              </a:rPr>
              <a:t>E. </a:t>
            </a:r>
            <a:r>
              <a:rPr lang="en-US" sz="1800" dirty="0">
                <a:effectLst/>
                <a:latin typeface="Calibri" panose="020F0502020204030204" pitchFamily="34" charset="0"/>
                <a:ea typeface="Calibri" panose="020F0502020204030204" pitchFamily="34" charset="0"/>
                <a:cs typeface="Times New Roman" panose="02020603050405020304" pitchFamily="18" charset="0"/>
              </a:rPr>
              <a:t>They</a:t>
            </a:r>
            <a:r>
              <a:rPr lang="en-US" sz="1800" spc="-2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may</a:t>
            </a:r>
            <a:r>
              <a:rPr lang="en-US" sz="1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also</a:t>
            </a:r>
            <a:r>
              <a:rPr lang="en-US" sz="1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be</a:t>
            </a:r>
            <a:r>
              <a:rPr lang="en-US" sz="1800" spc="-2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able</a:t>
            </a:r>
            <a:r>
              <a:rPr lang="en-US" sz="1800" spc="-1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to</a:t>
            </a:r>
            <a:r>
              <a:rPr lang="en-US" sz="1800" spc="-2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directly</a:t>
            </a:r>
            <a:r>
              <a:rPr lang="en-US" sz="1800" spc="-2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to</a:t>
            </a:r>
            <a:r>
              <a:rPr lang="en-US" sz="1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ask for</a:t>
            </a:r>
            <a:r>
              <a:rPr lang="en-US" sz="1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800" spc="-25" dirty="0">
                <a:effectLst/>
                <a:latin typeface="Calibri" panose="020F0502020204030204" pitchFamily="34" charset="0"/>
                <a:ea typeface="Calibri" panose="020F0502020204030204" pitchFamily="34" charset="0"/>
                <a:cs typeface="Times New Roman" panose="02020603050405020304" pitchFamily="18" charset="0"/>
              </a:rPr>
              <a:t>an</a:t>
            </a:r>
            <a:r>
              <a:rPr lang="en-US" sz="1800" dirty="0">
                <a:effectLst/>
                <a:latin typeface="Calibri" panose="020F0502020204030204" pitchFamily="34" charset="0"/>
                <a:ea typeface="Calibri" panose="020F0502020204030204" pitchFamily="34" charset="0"/>
                <a:cs typeface="Times New Roman" panose="02020603050405020304" pitchFamily="18" charset="0"/>
              </a:rPr>
              <a:t> assessment for SSI-E.</a:t>
            </a:r>
            <a:r>
              <a:rPr lang="en-US" sz="1800" spc="2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The certifying agency will help them get an assessment. This determines if</a:t>
            </a:r>
            <a:r>
              <a:rPr lang="en-US" sz="1800" spc="-3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the</a:t>
            </a:r>
            <a:r>
              <a:rPr lang="en-US" sz="1800" spc="-3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SSI</a:t>
            </a:r>
            <a:r>
              <a:rPr lang="en-US" sz="1800" spc="-3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recipient</a:t>
            </a:r>
            <a:r>
              <a:rPr lang="en-US" sz="1800" spc="-3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meets</a:t>
            </a:r>
            <a:r>
              <a:rPr lang="en-US" sz="1800" spc="-3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SSI-E</a:t>
            </a:r>
            <a:r>
              <a:rPr lang="en-US" sz="1800" spc="-3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eligibility</a:t>
            </a:r>
            <a:r>
              <a:rPr lang="en-US" sz="1800" spc="-3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criteria.</a:t>
            </a:r>
            <a:r>
              <a:rPr lang="en-US" sz="1800" spc="-2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Applicants</a:t>
            </a:r>
            <a:r>
              <a:rPr lang="en-US" sz="1800" spc="-2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will</a:t>
            </a:r>
            <a:r>
              <a:rPr lang="en-US" sz="1800" spc="-3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be</a:t>
            </a:r>
            <a:r>
              <a:rPr lang="en-US" sz="1800" spc="-4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told</a:t>
            </a:r>
            <a:r>
              <a:rPr lang="en-US" sz="1800" spc="-1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in</a:t>
            </a:r>
            <a:r>
              <a:rPr lang="en-US" sz="1800" spc="-4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writing</a:t>
            </a:r>
            <a:r>
              <a:rPr lang="en-US" sz="1800" spc="-2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of</a:t>
            </a:r>
            <a:r>
              <a:rPr lang="en-US" sz="1800" spc="-4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the agency's decision.</a:t>
            </a:r>
          </a:p>
          <a:p>
            <a:pPr marL="0" marR="0">
              <a:lnSpc>
                <a:spcPts val="1800"/>
              </a:lnSpc>
              <a:spcBef>
                <a:spcPts val="0"/>
              </a:spcBef>
              <a:spcAft>
                <a:spcPts val="12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800"/>
              </a:lnSpc>
              <a:spcBef>
                <a:spcPts val="0"/>
              </a:spcBef>
              <a:spcAft>
                <a:spcPts val="1200"/>
              </a:spcAft>
            </a:pPr>
            <a:endParaRPr lang="en-US" dirty="0"/>
          </a:p>
        </p:txBody>
      </p:sp>
      <p:sp>
        <p:nvSpPr>
          <p:cNvPr id="4" name="Slide Number Placeholder 3"/>
          <p:cNvSpPr>
            <a:spLocks noGrp="1"/>
          </p:cNvSpPr>
          <p:nvPr>
            <p:ph type="sldNum" sz="quarter" idx="5"/>
          </p:nvPr>
        </p:nvSpPr>
        <p:spPr/>
        <p:txBody>
          <a:bodyPr/>
          <a:lstStyle/>
          <a:p>
            <a:fld id="{28EA7927-B4AE-40D2-A439-8B3C54407EC3}" type="slidenum">
              <a:rPr lang="en-US" smtClean="0"/>
              <a:t>14</a:t>
            </a:fld>
            <a:endParaRPr lang="en-US"/>
          </a:p>
        </p:txBody>
      </p:sp>
    </p:spTree>
    <p:extLst>
      <p:ext uri="{BB962C8B-B14F-4D97-AF65-F5344CB8AC3E}">
        <p14:creationId xmlns:p14="http://schemas.microsoft.com/office/powerpoint/2010/main" val="39709238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ts val="1800"/>
              </a:lnSpc>
              <a:spcBef>
                <a:spcPts val="0"/>
              </a:spcBef>
              <a:spcAft>
                <a:spcPts val="120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Many</a:t>
            </a:r>
            <a:r>
              <a:rPr lang="en-US" sz="1800" spc="-6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care</a:t>
            </a:r>
            <a:r>
              <a:rPr lang="en-US" sz="1800" spc="-4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management,</a:t>
            </a:r>
            <a:r>
              <a:rPr lang="en-US" sz="1800" spc="-5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independent</a:t>
            </a:r>
            <a:r>
              <a:rPr lang="en-US" sz="1800" spc="-3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living,</a:t>
            </a:r>
            <a:r>
              <a:rPr lang="en-US" sz="1800" spc="-3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or</a:t>
            </a:r>
            <a:r>
              <a:rPr lang="en-US" sz="1800" spc="-6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community</a:t>
            </a:r>
            <a:r>
              <a:rPr lang="en-US" sz="1800" spc="-4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treatment</a:t>
            </a:r>
            <a:r>
              <a:rPr lang="en-US" sz="1800" spc="-5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agencies</a:t>
            </a:r>
            <a:r>
              <a:rPr lang="en-US" sz="1800" spc="-4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have</a:t>
            </a:r>
            <a:r>
              <a:rPr lang="en-US" sz="1800" spc="-3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SSI-</a:t>
            </a:r>
            <a:r>
              <a:rPr lang="en-US" sz="1800" spc="-50" dirty="0">
                <a:effectLst/>
                <a:latin typeface="Calibri" panose="020F0502020204030204" pitchFamily="34" charset="0"/>
                <a:ea typeface="Calibri" panose="020F0502020204030204" pitchFamily="34" charset="0"/>
                <a:cs typeface="Times New Roman" panose="02020603050405020304" pitchFamily="18" charset="0"/>
              </a:rPr>
              <a:t>E</a:t>
            </a:r>
            <a:r>
              <a:rPr lang="en-US" sz="1800" dirty="0">
                <a:effectLst/>
                <a:latin typeface="Calibri" panose="020F0502020204030204" pitchFamily="34" charset="0"/>
                <a:ea typeface="Calibri" panose="020F0502020204030204" pitchFamily="34" charset="0"/>
                <a:cs typeface="Times New Roman" panose="02020603050405020304" pitchFamily="18" charset="0"/>
              </a:rPr>
              <a:t> application</a:t>
            </a:r>
            <a:r>
              <a:rPr lang="en-US" sz="1800" spc="-3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materials. They</a:t>
            </a:r>
            <a:r>
              <a:rPr lang="en-US" sz="1800" spc="-3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can</a:t>
            </a:r>
            <a:r>
              <a:rPr lang="en-US" sz="1800" spc="-30" dirty="0">
                <a:effectLst/>
                <a:latin typeface="Calibri" panose="020F0502020204030204" pitchFamily="34" charset="0"/>
                <a:ea typeface="Calibri" panose="020F0502020204030204" pitchFamily="34" charset="0"/>
                <a:cs typeface="Times New Roman" panose="02020603050405020304" pitchFamily="18" charset="0"/>
              </a:rPr>
              <a:t> help someone </a:t>
            </a:r>
            <a:r>
              <a:rPr lang="en-US" sz="1800" dirty="0">
                <a:effectLst/>
                <a:latin typeface="Calibri" panose="020F0502020204030204" pitchFamily="34" charset="0"/>
                <a:ea typeface="Calibri" panose="020F0502020204030204" pitchFamily="34" charset="0"/>
                <a:cs typeface="Times New Roman" panose="02020603050405020304" pitchFamily="18" charset="0"/>
              </a:rPr>
              <a:t>complete</a:t>
            </a:r>
            <a:r>
              <a:rPr lang="en-US" sz="1800" spc="-35" dirty="0">
                <a:effectLst/>
                <a:latin typeface="Calibri" panose="020F0502020204030204" pitchFamily="34" charset="0"/>
                <a:ea typeface="Calibri" panose="020F0502020204030204" pitchFamily="34" charset="0"/>
                <a:cs typeface="Times New Roman" panose="02020603050405020304" pitchFamily="18" charset="0"/>
              </a:rPr>
              <a:t> them </a:t>
            </a:r>
            <a:r>
              <a:rPr lang="en-US" sz="1800" dirty="0">
                <a:effectLst/>
                <a:latin typeface="Calibri" panose="020F0502020204030204" pitchFamily="34" charset="0"/>
                <a:ea typeface="Calibri" panose="020F0502020204030204" pitchFamily="34" charset="0"/>
                <a:cs typeface="Times New Roman" panose="02020603050405020304" pitchFamily="18" charset="0"/>
              </a:rPr>
              <a:t>and</a:t>
            </a:r>
            <a:r>
              <a:rPr lang="en-US" sz="1800" spc="-3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submit</a:t>
            </a:r>
            <a:r>
              <a:rPr lang="en-US" sz="1800" spc="-35" dirty="0">
                <a:effectLst/>
                <a:latin typeface="Calibri" panose="020F0502020204030204" pitchFamily="34" charset="0"/>
                <a:ea typeface="Calibri" panose="020F0502020204030204" pitchFamily="34" charset="0"/>
                <a:cs typeface="Times New Roman" panose="02020603050405020304" pitchFamily="18" charset="0"/>
              </a:rPr>
              <a:t> them </a:t>
            </a:r>
            <a:r>
              <a:rPr lang="en-US" sz="1800" dirty="0">
                <a:effectLst/>
                <a:latin typeface="Calibri" panose="020F0502020204030204" pitchFamily="34" charset="0"/>
                <a:ea typeface="Calibri" panose="020F0502020204030204" pitchFamily="34" charset="0"/>
                <a:cs typeface="Times New Roman" panose="02020603050405020304" pitchFamily="18" charset="0"/>
              </a:rPr>
              <a:t>to</a:t>
            </a:r>
            <a:r>
              <a:rPr lang="en-US" sz="1800" spc="-3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the</a:t>
            </a:r>
            <a:r>
              <a:rPr lang="en-US" sz="1800" spc="-3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certifying agency.</a:t>
            </a:r>
          </a:p>
          <a:p>
            <a:pPr marL="0" marR="0">
              <a:lnSpc>
                <a:spcPts val="1800"/>
              </a:lnSpc>
              <a:spcBef>
                <a:spcPts val="0"/>
              </a:spcBef>
              <a:spcAft>
                <a:spcPts val="12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800"/>
              </a:lnSpc>
              <a:spcBef>
                <a:spcPts val="0"/>
              </a:spcBef>
              <a:spcAft>
                <a:spcPts val="12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certifying agency sends approved</a:t>
            </a:r>
            <a:r>
              <a:rPr lang="en-US" sz="1800" spc="-7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applications</a:t>
            </a:r>
            <a:r>
              <a:rPr lang="en-US" sz="1800" spc="-5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to</a:t>
            </a:r>
            <a:r>
              <a:rPr lang="en-US" sz="1800" spc="-2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the</a:t>
            </a:r>
            <a:r>
              <a:rPr lang="en-US" sz="1800" spc="-3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Wisconsin Department of Health Services (DHS)</a:t>
            </a:r>
            <a:r>
              <a:rPr lang="en-US" sz="1800" spc="-4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State</a:t>
            </a:r>
            <a:r>
              <a:rPr lang="en-US" sz="1800" spc="-3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SSI</a:t>
            </a:r>
            <a:r>
              <a:rPr lang="en-US" sz="1800" spc="-3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Program</a:t>
            </a:r>
            <a:r>
              <a:rPr lang="en-US" sz="1800" spc="-25" dirty="0">
                <a:effectLst/>
                <a:latin typeface="Calibri" panose="020F0502020204030204" pitchFamily="34" charset="0"/>
                <a:ea typeface="Calibri" panose="020F0502020204030204" pitchFamily="34" charset="0"/>
                <a:cs typeface="Times New Roman" panose="02020603050405020304" pitchFamily="18" charset="0"/>
              </a:rPr>
              <a:t>. Then, the</a:t>
            </a:r>
            <a:r>
              <a:rPr lang="en-US" sz="1800" dirty="0">
                <a:effectLst/>
                <a:latin typeface="Calibri" panose="020F0502020204030204" pitchFamily="34" charset="0"/>
                <a:ea typeface="Calibri" panose="020F0502020204030204" pitchFamily="34" charset="0"/>
                <a:cs typeface="Times New Roman" panose="02020603050405020304" pitchFamily="18" charset="0"/>
              </a:rPr>
              <a:t> applicant's</a:t>
            </a:r>
            <a:r>
              <a:rPr lang="en-US" sz="1800" spc="-4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State</a:t>
            </a:r>
            <a:r>
              <a:rPr lang="en-US" sz="1800" spc="-4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SSI</a:t>
            </a:r>
            <a:r>
              <a:rPr lang="en-US" sz="1800" spc="-3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Supplement</a:t>
            </a:r>
            <a:r>
              <a:rPr lang="en-US" sz="1800" spc="-3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payment</a:t>
            </a:r>
            <a:r>
              <a:rPr lang="en-US" sz="1800" spc="-3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will</a:t>
            </a:r>
            <a:r>
              <a:rPr lang="en-US" sz="1800" spc="-3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increase</a:t>
            </a:r>
            <a:r>
              <a:rPr lang="en-US" sz="1800" spc="-1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ts val="1800"/>
              </a:lnSpc>
              <a:spcBef>
                <a:spcPts val="0"/>
              </a:spcBef>
              <a:spcAft>
                <a:spcPts val="12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800"/>
              </a:lnSpc>
              <a:spcBef>
                <a:spcPts val="0"/>
              </a:spcBef>
              <a:spcAft>
                <a:spcPts val="1200"/>
              </a:spcAft>
            </a:pPr>
            <a:endParaRPr lang="en-US" sz="1600" b="1" dirty="0">
              <a:solidFill>
                <a:srgbClr val="FF0000"/>
              </a:solidFill>
              <a:effectLst/>
              <a:highlight>
                <a:srgbClr val="FFFF00"/>
              </a:highlight>
              <a:latin typeface="+mn-lt"/>
              <a:ea typeface="Calibri" panose="020F0502020204030204" pitchFamily="34" charset="0"/>
              <a:cs typeface="Times New Roman" panose="02020603050405020304" pitchFamily="18" charset="0"/>
            </a:endParaRPr>
          </a:p>
          <a:p>
            <a:endParaRPr lang="en-US" sz="7200" dirty="0"/>
          </a:p>
          <a:p>
            <a:endParaRPr lang="en-US" dirty="0"/>
          </a:p>
        </p:txBody>
      </p:sp>
      <p:sp>
        <p:nvSpPr>
          <p:cNvPr id="4" name="Slide Number Placeholder 3"/>
          <p:cNvSpPr>
            <a:spLocks noGrp="1"/>
          </p:cNvSpPr>
          <p:nvPr>
            <p:ph type="sldNum" sz="quarter" idx="5"/>
          </p:nvPr>
        </p:nvSpPr>
        <p:spPr/>
        <p:txBody>
          <a:bodyPr/>
          <a:lstStyle/>
          <a:p>
            <a:fld id="{28EA7927-B4AE-40D2-A439-8B3C54407EC3}" type="slidenum">
              <a:rPr lang="en-US" smtClean="0"/>
              <a:t>15</a:t>
            </a:fld>
            <a:endParaRPr lang="en-US"/>
          </a:p>
        </p:txBody>
      </p:sp>
    </p:spTree>
    <p:extLst>
      <p:ext uri="{BB962C8B-B14F-4D97-AF65-F5344CB8AC3E}">
        <p14:creationId xmlns:p14="http://schemas.microsoft.com/office/powerpoint/2010/main" val="31321286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800"/>
              </a:lnSpc>
              <a:spcBef>
                <a:spcPts val="0"/>
              </a:spcBef>
              <a:spcAft>
                <a:spcPts val="1200"/>
              </a:spcAft>
            </a:pPr>
            <a:r>
              <a:rPr lang="en-US" sz="1600" b="0" dirty="0">
                <a:solidFill>
                  <a:srgbClr val="289AAA"/>
                </a:solidFill>
                <a:effectLst/>
                <a:latin typeface="Calibri" panose="020F0502020204030204" pitchFamily="34" charset="0"/>
                <a:cs typeface="Times New Roman" panose="02020603050405020304" pitchFamily="18" charset="0"/>
              </a:rPr>
              <a:t>Resources to assist individuals </a:t>
            </a:r>
            <a:r>
              <a:rPr lang="en-US" sz="1600" b="0" dirty="0">
                <a:solidFill>
                  <a:srgbClr val="289AAA"/>
                </a:solidFill>
                <a:effectLst/>
                <a:latin typeface="+mn-lt"/>
                <a:cs typeface="Times New Roman" panose="02020603050405020304" pitchFamily="18" charset="0"/>
              </a:rPr>
              <a:t>with SSI and SSI-E include: </a:t>
            </a:r>
          </a:p>
          <a:p>
            <a:pPr marL="285750" marR="0" lvl="0" indent="-285750">
              <a:lnSpc>
                <a:spcPts val="1800"/>
              </a:lnSpc>
              <a:spcBef>
                <a:spcPts val="0"/>
              </a:spcBef>
              <a:spcAft>
                <a:spcPts val="0"/>
              </a:spcAft>
              <a:buClr>
                <a:srgbClr val="5C4205"/>
              </a:buClr>
              <a:buFont typeface="Arial" panose="020B0604020202020204" pitchFamily="34" charset="0"/>
              <a:buChar char="•"/>
            </a:pPr>
            <a:r>
              <a:rPr lang="en-US" sz="1600" dirty="0">
                <a:effectLst/>
                <a:latin typeface="+mn-lt"/>
                <a:ea typeface="Calibri" panose="020F0502020204030204" pitchFamily="34" charset="0"/>
                <a:cs typeface="Times New Roman" panose="02020603050405020304" pitchFamily="18" charset="0"/>
              </a:rPr>
              <a:t>The Wisconsin DHS SSI-E website: </a:t>
            </a:r>
            <a:r>
              <a:rPr lang="en-US" sz="1600" u="sng" dirty="0">
                <a:solidFill>
                  <a:srgbClr val="007FAA"/>
                </a:solidFill>
                <a:effectLst/>
                <a:latin typeface="+mn-lt"/>
                <a:ea typeface="Calibri" panose="020F0502020204030204" pitchFamily="34" charset="0"/>
                <a:cs typeface="Times New Roman" panose="02020603050405020304" pitchFamily="18" charset="0"/>
                <a:hlinkClick r:id="rId3"/>
              </a:rPr>
              <a:t>http://www.dhs.wisconsin.gov/ssi/ssi_e.htm</a:t>
            </a:r>
            <a:r>
              <a:rPr lang="en-US" sz="1600" dirty="0">
                <a:solidFill>
                  <a:srgbClr val="0000FF"/>
                </a:solidFill>
                <a:effectLst/>
                <a:latin typeface="+mn-lt"/>
                <a:ea typeface="Calibri" panose="020F0502020204030204" pitchFamily="34" charset="0"/>
                <a:cs typeface="Times New Roman" panose="02020603050405020304" pitchFamily="18" charset="0"/>
              </a:rPr>
              <a:t>  </a:t>
            </a:r>
            <a:endParaRPr lang="en-US" sz="1600" dirty="0">
              <a:effectLst/>
              <a:latin typeface="+mn-lt"/>
              <a:ea typeface="Calibri" panose="020F0502020204030204" pitchFamily="34" charset="0"/>
              <a:cs typeface="Times New Roman" panose="02020603050405020304" pitchFamily="18" charset="0"/>
            </a:endParaRPr>
          </a:p>
          <a:p>
            <a:pPr marL="285750" marR="0" lvl="0" indent="-285750">
              <a:lnSpc>
                <a:spcPts val="1800"/>
              </a:lnSpc>
              <a:spcBef>
                <a:spcPts val="0"/>
              </a:spcBef>
              <a:spcAft>
                <a:spcPts val="1200"/>
              </a:spcAft>
              <a:buClr>
                <a:srgbClr val="5C4205"/>
              </a:buClr>
              <a:buFont typeface="Arial" panose="020B0604020202020204" pitchFamily="34" charset="0"/>
              <a:buChar char="•"/>
            </a:pPr>
            <a:r>
              <a:rPr lang="en-US" sz="1600" dirty="0">
                <a:effectLst/>
                <a:latin typeface="+mn-lt"/>
                <a:ea typeface="Calibri" panose="020F0502020204030204" pitchFamily="34" charset="0"/>
                <a:cs typeface="Times New Roman" panose="02020603050405020304" pitchFamily="18" charset="0"/>
              </a:rPr>
              <a:t>SSI-E Handbook: </a:t>
            </a:r>
            <a:r>
              <a:rPr lang="en-US" sz="1600" u="sng" dirty="0">
                <a:solidFill>
                  <a:srgbClr val="007FAA"/>
                </a:solidFill>
                <a:effectLst/>
                <a:latin typeface="+mn-lt"/>
                <a:ea typeface="Calibri" panose="020F0502020204030204" pitchFamily="34" charset="0"/>
                <a:cs typeface="Times New Roman" panose="02020603050405020304" pitchFamily="18" charset="0"/>
                <a:hlinkClick r:id="rId4"/>
              </a:rPr>
              <a:t>http://www.emhandbooks.wi.gov/ssi-e</a:t>
            </a:r>
            <a:endParaRPr lang="en-US" sz="1600" dirty="0">
              <a:effectLst/>
              <a:latin typeface="+mn-lt"/>
              <a:ea typeface="Calibri" panose="020F0502020204030204" pitchFamily="34" charset="0"/>
              <a:cs typeface="Times New Roman" panose="02020603050405020304" pitchFamily="18" charset="0"/>
            </a:endParaRPr>
          </a:p>
          <a:p>
            <a:pPr marL="285750" marR="0" indent="-285750">
              <a:spcBef>
                <a:spcPts val="0"/>
              </a:spcBef>
              <a:spcAft>
                <a:spcPts val="1200"/>
              </a:spcAft>
              <a:buFont typeface="Arial" panose="020B0604020202020204" pitchFamily="34" charset="0"/>
              <a:buChar char="•"/>
            </a:pPr>
            <a:r>
              <a:rPr lang="en-US" sz="1600" dirty="0">
                <a:effectLst/>
                <a:latin typeface="+mn-lt"/>
                <a:ea typeface="Calibri" panose="020F0502020204030204" pitchFamily="34" charset="0"/>
                <a:cs typeface="Times New Roman" panose="02020603050405020304" pitchFamily="18" charset="0"/>
              </a:rPr>
              <a:t>SSI:</a:t>
            </a:r>
            <a:r>
              <a:rPr lang="en-US" sz="1600" dirty="0">
                <a:solidFill>
                  <a:srgbClr val="0000FF"/>
                </a:solidFill>
                <a:effectLst/>
                <a:latin typeface="+mn-lt"/>
                <a:ea typeface="Calibri" panose="020F0502020204030204" pitchFamily="34" charset="0"/>
                <a:cs typeface="Times New Roman" panose="02020603050405020304" pitchFamily="18" charset="0"/>
              </a:rPr>
              <a:t> Forms and Publications: </a:t>
            </a:r>
            <a:r>
              <a:rPr lang="en-US" sz="1600" u="sng" dirty="0">
                <a:solidFill>
                  <a:srgbClr val="007FAA"/>
                </a:solidFill>
                <a:effectLst/>
                <a:latin typeface="+mn-lt"/>
                <a:ea typeface="Calibri" panose="020F0502020204030204" pitchFamily="34" charset="0"/>
                <a:cs typeface="Times New Roman" panose="02020603050405020304" pitchFamily="18" charset="0"/>
                <a:hlinkClick r:id="rId5"/>
              </a:rPr>
              <a:t>https://dhs.wisconsin.gov/ssi/publications.htm</a:t>
            </a:r>
            <a:r>
              <a:rPr lang="en-US" sz="1600" dirty="0">
                <a:effectLst/>
                <a:latin typeface="+mn-lt"/>
              </a:rPr>
              <a:t> </a:t>
            </a:r>
            <a:r>
              <a:rPr lang="en-US" sz="1600" dirty="0">
                <a:effectLst/>
                <a:latin typeface="+mn-lt"/>
                <a:ea typeface="Calibri" panose="020F0502020204030204" pitchFamily="34" charset="0"/>
                <a:cs typeface="Times New Roman" panose="02020603050405020304" pitchFamily="18" charset="0"/>
              </a:rPr>
              <a:t> </a:t>
            </a:r>
            <a:endParaRPr lang="en-US" sz="1600" dirty="0">
              <a:latin typeface="+mn-lt"/>
            </a:endParaRPr>
          </a:p>
        </p:txBody>
      </p:sp>
      <p:sp>
        <p:nvSpPr>
          <p:cNvPr id="4" name="Slide Number Placeholder 3"/>
          <p:cNvSpPr>
            <a:spLocks noGrp="1"/>
          </p:cNvSpPr>
          <p:nvPr>
            <p:ph type="sldNum" sz="quarter" idx="5"/>
          </p:nvPr>
        </p:nvSpPr>
        <p:spPr/>
        <p:txBody>
          <a:bodyPr/>
          <a:lstStyle/>
          <a:p>
            <a:fld id="{28EA7927-B4AE-40D2-A439-8B3C54407EC3}" type="slidenum">
              <a:rPr lang="en-US" smtClean="0"/>
              <a:t>16</a:t>
            </a:fld>
            <a:endParaRPr lang="en-US"/>
          </a:p>
        </p:txBody>
      </p:sp>
    </p:spTree>
    <p:extLst>
      <p:ext uri="{BB962C8B-B14F-4D97-AF65-F5344CB8AC3E}">
        <p14:creationId xmlns:p14="http://schemas.microsoft.com/office/powerpoint/2010/main" val="30182838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Caretaker Supplement (CTS)</a:t>
            </a:r>
          </a:p>
        </p:txBody>
      </p:sp>
      <p:sp>
        <p:nvSpPr>
          <p:cNvPr id="4" name="Slide Number Placeholder 3"/>
          <p:cNvSpPr>
            <a:spLocks noGrp="1"/>
          </p:cNvSpPr>
          <p:nvPr>
            <p:ph type="sldNum" sz="quarter" idx="5"/>
          </p:nvPr>
        </p:nvSpPr>
        <p:spPr/>
        <p:txBody>
          <a:bodyPr/>
          <a:lstStyle/>
          <a:p>
            <a:fld id="{28EA7927-B4AE-40D2-A439-8B3C54407EC3}" type="slidenum">
              <a:rPr lang="en-US" smtClean="0"/>
              <a:t>17</a:t>
            </a:fld>
            <a:endParaRPr lang="en-US"/>
          </a:p>
        </p:txBody>
      </p:sp>
    </p:spTree>
    <p:extLst>
      <p:ext uri="{BB962C8B-B14F-4D97-AF65-F5344CB8AC3E}">
        <p14:creationId xmlns:p14="http://schemas.microsoft.com/office/powerpoint/2010/main" val="33416480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800"/>
              </a:lnSpc>
              <a:spcBef>
                <a:spcPts val="0"/>
              </a:spcBef>
              <a:spcAft>
                <a:spcPts val="12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The State of Wisconsin offers a cash benefit to federal SSI recipients who care for and live with their minor children. This benefit is called the </a:t>
            </a:r>
            <a:r>
              <a:rPr lang="en-US" sz="1600" b="0" dirty="0">
                <a:effectLst/>
                <a:latin typeface="Calibri" panose="020F0502020204030204" pitchFamily="34" charset="0"/>
                <a:ea typeface="Calibri" panose="020F0502020204030204" pitchFamily="34" charset="0"/>
                <a:cs typeface="Times New Roman" panose="02020603050405020304" pitchFamily="18" charset="0"/>
              </a:rPr>
              <a:t>Caretaker Supplement, C-Sup, or CTS</a:t>
            </a:r>
            <a:r>
              <a:rPr lang="en-US" sz="16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28EA7927-B4AE-40D2-A439-8B3C54407EC3}" type="slidenum">
              <a:rPr lang="en-US" smtClean="0"/>
              <a:t>18</a:t>
            </a:fld>
            <a:endParaRPr lang="en-US"/>
          </a:p>
        </p:txBody>
      </p:sp>
    </p:spTree>
    <p:extLst>
      <p:ext uri="{BB962C8B-B14F-4D97-AF65-F5344CB8AC3E}">
        <p14:creationId xmlns:p14="http://schemas.microsoft.com/office/powerpoint/2010/main" val="21734546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An individual may be eligible for the Caretaker Supplement if they are getting at least $1 in Federal SSI and live with their minor children who are not receiving their own SSI. For information about specific payment amounts, please download the handout included with this training. </a:t>
            </a:r>
          </a:p>
          <a:p>
            <a:endParaRPr lang="en-US" sz="1600" dirty="0"/>
          </a:p>
          <a:p>
            <a:r>
              <a:rPr lang="en-US" sz="1600" dirty="0"/>
              <a:t>There are additional non-financial and financial eligibility requirements an individual must meet to receive this cash payment.</a:t>
            </a:r>
          </a:p>
          <a:p>
            <a:endParaRPr lang="en-US" dirty="0"/>
          </a:p>
        </p:txBody>
      </p:sp>
      <p:sp>
        <p:nvSpPr>
          <p:cNvPr id="4" name="Slide Number Placeholder 3"/>
          <p:cNvSpPr>
            <a:spLocks noGrp="1"/>
          </p:cNvSpPr>
          <p:nvPr>
            <p:ph type="sldNum" sz="quarter" idx="5"/>
          </p:nvPr>
        </p:nvSpPr>
        <p:spPr/>
        <p:txBody>
          <a:bodyPr/>
          <a:lstStyle/>
          <a:p>
            <a:fld id="{28EA7927-B4AE-40D2-A439-8B3C54407EC3}" type="slidenum">
              <a:rPr lang="en-US" smtClean="0"/>
              <a:t>19</a:t>
            </a:fld>
            <a:endParaRPr lang="en-US"/>
          </a:p>
        </p:txBody>
      </p:sp>
    </p:spTree>
    <p:extLst>
      <p:ext uri="{BB962C8B-B14F-4D97-AF65-F5344CB8AC3E}">
        <p14:creationId xmlns:p14="http://schemas.microsoft.com/office/powerpoint/2010/main" val="1022578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800"/>
              </a:lnSpc>
              <a:spcBef>
                <a:spcPts val="0"/>
              </a:spcBef>
              <a:spcAft>
                <a:spcPts val="12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In this training, you will learn to:</a:t>
            </a:r>
          </a:p>
          <a:p>
            <a:pPr marL="571500" indent="-571500">
              <a:lnSpc>
                <a:spcPct val="150000"/>
              </a:lnSpc>
              <a:buFont typeface="Calibri" panose="020F0502020204030204" pitchFamily="34" charset="0"/>
              <a:buChar char="•"/>
            </a:pPr>
            <a:r>
              <a:rPr lang="en-US" sz="1600" dirty="0"/>
              <a:t>Define SSI and state SSI supplements in Wisconsin and who is eligible to receive them,</a:t>
            </a:r>
          </a:p>
          <a:p>
            <a:pPr marL="571500" indent="-571500">
              <a:lnSpc>
                <a:spcPct val="150000"/>
              </a:lnSpc>
              <a:buFont typeface="Calibri" panose="020F0502020204030204" pitchFamily="34" charset="0"/>
              <a:buChar char="•"/>
            </a:pPr>
            <a:r>
              <a:rPr lang="en-US" sz="1600" dirty="0"/>
              <a:t>Describe what the Wisconsin State SSI Supplement includes,</a:t>
            </a:r>
          </a:p>
          <a:p>
            <a:pPr marL="571500" indent="-571500">
              <a:lnSpc>
                <a:spcPct val="150000"/>
              </a:lnSpc>
              <a:buFont typeface="Calibri" panose="020F0502020204030204" pitchFamily="34" charset="0"/>
              <a:buChar char="•"/>
            </a:pPr>
            <a:r>
              <a:rPr lang="en-US" sz="1600" dirty="0"/>
              <a:t>Understand the eligibility group criteria and application process for the Wisconsin SSI Exceptional Expense Supplement (SSI-E), and</a:t>
            </a:r>
          </a:p>
          <a:p>
            <a:pPr marL="571500" indent="-571500">
              <a:lnSpc>
                <a:spcPct val="150000"/>
              </a:lnSpc>
              <a:buFont typeface="Calibri" panose="020F0502020204030204" pitchFamily="34" charset="0"/>
              <a:buChar char="•"/>
            </a:pPr>
            <a:r>
              <a:rPr lang="en-US" sz="1600" dirty="0"/>
              <a:t>Identify eligibility criteria, application, and appeal process for the Wisconsin Caregiver Supplement.</a:t>
            </a:r>
          </a:p>
          <a:p>
            <a:pPr marL="0" marR="0">
              <a:lnSpc>
                <a:spcPts val="1800"/>
              </a:lnSpc>
              <a:spcBef>
                <a:spcPts val="0"/>
              </a:spcBef>
              <a:spcAft>
                <a:spcPts val="1200"/>
              </a:spcAft>
            </a:pPr>
            <a:endParaRPr lang="en-US" sz="7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800"/>
              </a:lnSpc>
              <a:spcBef>
                <a:spcPts val="0"/>
              </a:spcBef>
              <a:spcAft>
                <a:spcPts val="1200"/>
              </a:spcAft>
            </a:pPr>
            <a:r>
              <a:rPr lang="en-US" sz="7200" dirty="0">
                <a:effectLst/>
                <a:latin typeface="Calibri" panose="020F0502020204030204" pitchFamily="34" charset="0"/>
                <a:ea typeface="Calibri" panose="020F0502020204030204" pitchFamily="34" charset="0"/>
                <a:cs typeface="Times New Roman" panose="02020603050405020304" pitchFamily="18" charset="0"/>
              </a:rPr>
              <a:t>Let’s get started!</a:t>
            </a:r>
          </a:p>
          <a:p>
            <a:endParaRPr lang="en-US" dirty="0"/>
          </a:p>
        </p:txBody>
      </p:sp>
      <p:sp>
        <p:nvSpPr>
          <p:cNvPr id="4" name="Slide Number Placeholder 3"/>
          <p:cNvSpPr>
            <a:spLocks noGrp="1"/>
          </p:cNvSpPr>
          <p:nvPr>
            <p:ph type="sldNum" sz="quarter" idx="5"/>
          </p:nvPr>
        </p:nvSpPr>
        <p:spPr/>
        <p:txBody>
          <a:bodyPr/>
          <a:lstStyle/>
          <a:p>
            <a:fld id="{28EA7927-B4AE-40D2-A439-8B3C54407EC3}" type="slidenum">
              <a:rPr lang="en-US" smtClean="0"/>
              <a:t>2</a:t>
            </a:fld>
            <a:endParaRPr lang="en-US"/>
          </a:p>
        </p:txBody>
      </p:sp>
    </p:spTree>
    <p:extLst>
      <p:ext uri="{BB962C8B-B14F-4D97-AF65-F5344CB8AC3E}">
        <p14:creationId xmlns:p14="http://schemas.microsoft.com/office/powerpoint/2010/main" val="17183118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800"/>
              </a:lnSpc>
              <a:spcBef>
                <a:spcPts val="0"/>
              </a:spcBef>
              <a:spcAft>
                <a:spcPts val="1200"/>
              </a:spcAft>
            </a:pPr>
            <a:r>
              <a:rPr lang="en-US" sz="1600" dirty="0">
                <a:effectLst/>
                <a:latin typeface="Calibri" panose="020F0502020204030204" pitchFamily="34" charset="0"/>
                <a:ea typeface="Calibri" panose="020F0502020204030204" pitchFamily="34" charset="0"/>
                <a:cs typeface="Calibri" panose="020F0502020204030204" pitchFamily="34" charset="0"/>
              </a:rPr>
              <a:t>To be non-financially eligible for the Caretaker Supplement, an individual must: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ts val="1800"/>
              </a:lnSpc>
              <a:spcBef>
                <a:spcPts val="0"/>
              </a:spcBef>
              <a:spcAft>
                <a:spcPts val="0"/>
              </a:spcAft>
              <a:buFont typeface="Calibri" panose="020F0502020204030204" pitchFamily="34" charset="0"/>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Be receiving at least $1.00 of federal SSI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ts val="1800"/>
              </a:lnSpc>
              <a:spcBef>
                <a:spcPts val="0"/>
              </a:spcBef>
              <a:spcAft>
                <a:spcPts val="0"/>
              </a:spcAft>
              <a:buFont typeface="Calibri" panose="020F0502020204030204" pitchFamily="34" charset="0"/>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Meet Citizenship or Legal Alien requirements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ts val="1800"/>
              </a:lnSpc>
              <a:spcBef>
                <a:spcPts val="0"/>
              </a:spcBef>
              <a:spcAft>
                <a:spcPts val="0"/>
              </a:spcAft>
              <a:buFont typeface="Calibri" panose="020F0502020204030204" pitchFamily="34" charset="0"/>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Be a Wisconsin resident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ts val="1800"/>
              </a:lnSpc>
              <a:spcBef>
                <a:spcPts val="0"/>
              </a:spcBef>
              <a:spcAft>
                <a:spcPts val="0"/>
              </a:spcAft>
              <a:buFont typeface="Calibri" panose="020F0502020204030204" pitchFamily="34" charset="0"/>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Live in qualifying living arrangement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ts val="1800"/>
              </a:lnSpc>
              <a:spcBef>
                <a:spcPts val="0"/>
              </a:spcBef>
              <a:spcAft>
                <a:spcPts val="0"/>
              </a:spcAft>
              <a:buFont typeface="Calibri" panose="020F0502020204030204" pitchFamily="34" charset="0"/>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Have a child in care who is 18 or younger and not receiving their own SSI </a:t>
            </a:r>
          </a:p>
          <a:p>
            <a:pPr marL="742950" marR="0" lvl="1" indent="-285750">
              <a:lnSpc>
                <a:spcPts val="1800"/>
              </a:lnSpc>
              <a:spcBef>
                <a:spcPts val="0"/>
              </a:spcBef>
              <a:spcAft>
                <a:spcPts val="0"/>
              </a:spcAft>
              <a:buFont typeface="Calibri" panose="020F0502020204030204" pitchFamily="34" charset="0"/>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Provide Social Security Number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ts val="1800"/>
              </a:lnSpc>
              <a:spcBef>
                <a:spcPts val="0"/>
              </a:spcBef>
              <a:spcAft>
                <a:spcPts val="0"/>
              </a:spcAft>
              <a:buFont typeface="Calibri" panose="020F0502020204030204" pitchFamily="34" charset="0"/>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Cooperate with Child Support agencies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ts val="1800"/>
              </a:lnSpc>
              <a:spcBef>
                <a:spcPts val="0"/>
              </a:spcBef>
              <a:spcAft>
                <a:spcPts val="0"/>
              </a:spcAft>
              <a:buFont typeface="Calibri" panose="020F0502020204030204" pitchFamily="34" charset="0"/>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Not be receiving W-2 payments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ts val="1800"/>
              </a:lnSpc>
              <a:spcBef>
                <a:spcPts val="0"/>
              </a:spcBef>
              <a:spcAft>
                <a:spcPts val="1200"/>
              </a:spcAft>
              <a:buFont typeface="Calibri" panose="020F0502020204030204" pitchFamily="34" charset="0"/>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Verify all income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800"/>
              </a:lnSpc>
              <a:spcBef>
                <a:spcPts val="0"/>
              </a:spcBef>
              <a:spcAft>
                <a:spcPts val="1200"/>
              </a:spcAft>
            </a:pPr>
            <a:r>
              <a:rPr lang="en-US" sz="1600" dirty="0">
                <a:effectLst/>
                <a:latin typeface="Calibri" panose="020F0502020204030204" pitchFamily="34" charset="0"/>
                <a:ea typeface="Calibri" panose="020F0502020204030204" pitchFamily="34" charset="0"/>
                <a:cs typeface="Calibri" panose="020F0502020204030204" pitchFamily="34" charset="0"/>
              </a:rPr>
              <a:t>More specific information about the non-financial requirements for the Caretaker Supplement can be found chapter 3.1 in the CTS Handbook: </a:t>
            </a:r>
            <a:r>
              <a:rPr lang="en-US" sz="1600" u="sng" dirty="0">
                <a:solidFill>
                  <a:srgbClr val="007FAA"/>
                </a:solidFill>
                <a:effectLst/>
                <a:latin typeface="Calibri" panose="020F0502020204030204" pitchFamily="34" charset="0"/>
                <a:ea typeface="Calibri" panose="020F0502020204030204" pitchFamily="34" charset="0"/>
                <a:cs typeface="Calibri" panose="020F0502020204030204" pitchFamily="34" charset="0"/>
                <a:hlinkClick r:id="rId3"/>
              </a:rPr>
              <a:t>http://www.emhandbooks.wi.gov/cts/</a:t>
            </a:r>
            <a:r>
              <a:rPr lang="en-US" sz="1600" dirty="0">
                <a:effectLst/>
                <a:latin typeface="Calibri" panose="020F0502020204030204" pitchFamily="34" charset="0"/>
                <a:ea typeface="Calibri" panose="020F0502020204030204" pitchFamily="34" charset="0"/>
                <a:cs typeface="Calibri" panose="020F0502020204030204" pitchFamily="34"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8EA7927-B4AE-40D2-A439-8B3C54407EC3}" type="slidenum">
              <a:rPr lang="en-US" smtClean="0"/>
              <a:t>20</a:t>
            </a:fld>
            <a:endParaRPr lang="en-US"/>
          </a:p>
        </p:txBody>
      </p:sp>
    </p:spTree>
    <p:extLst>
      <p:ext uri="{BB962C8B-B14F-4D97-AF65-F5344CB8AC3E}">
        <p14:creationId xmlns:p14="http://schemas.microsoft.com/office/powerpoint/2010/main" val="17595334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800"/>
              </a:lnSpc>
              <a:spcBef>
                <a:spcPts val="0"/>
              </a:spcBef>
              <a:spcAft>
                <a:spcPts val="1200"/>
              </a:spcAft>
            </a:pPr>
            <a:r>
              <a:rPr lang="en-US" sz="1600" dirty="0">
                <a:effectLst/>
                <a:latin typeface="Calibri" panose="020F0502020204030204" pitchFamily="34" charset="0"/>
                <a:ea typeface="Calibri" panose="020F0502020204030204" pitchFamily="34" charset="0"/>
                <a:cs typeface="Calibri" panose="020F0502020204030204" pitchFamily="34" charset="0"/>
              </a:rPr>
              <a:t>There are also financial eligibility criteria for an individual to be eligible for the Caretaker Supplement. A household must meet both Gross and Net Income Tests. Certain types of income (such as SSI income and Child Support income) will be disregarded. </a:t>
            </a:r>
          </a:p>
          <a:p>
            <a:pPr marL="0" marR="0">
              <a:lnSpc>
                <a:spcPts val="1800"/>
              </a:lnSpc>
              <a:spcBef>
                <a:spcPts val="0"/>
              </a:spcBef>
              <a:spcAft>
                <a:spcPts val="12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800"/>
              </a:lnSpc>
              <a:spcBef>
                <a:spcPts val="0"/>
              </a:spcBef>
              <a:spcAft>
                <a:spcPts val="1200"/>
              </a:spcAft>
            </a:pPr>
            <a:r>
              <a:rPr lang="en-US" sz="1600" dirty="0">
                <a:effectLst/>
                <a:latin typeface="Calibri" panose="020F0502020204030204" pitchFamily="34" charset="0"/>
                <a:ea typeface="Calibri" panose="020F0502020204030204" pitchFamily="34" charset="0"/>
                <a:cs typeface="Calibri" panose="020F0502020204030204" pitchFamily="34" charset="0"/>
              </a:rPr>
              <a:t>There is also an asset test for eligibility. The asset limit is $</a:t>
            </a:r>
            <a:r>
              <a:rPr lang="en-US" sz="1600" u="none" dirty="0">
                <a:effectLst/>
                <a:latin typeface="Calibri" panose="020F0502020204030204" pitchFamily="34" charset="0"/>
                <a:ea typeface="Calibri" panose="020F0502020204030204" pitchFamily="34" charset="0"/>
                <a:cs typeface="Calibri" panose="020F0502020204030204" pitchFamily="34" charset="0"/>
              </a:rPr>
              <a:t>1,</a:t>
            </a:r>
            <a:r>
              <a:rPr lang="en-US" sz="1600" u="none" dirty="0">
                <a:solidFill>
                  <a:srgbClr val="007FAA"/>
                </a:solidFill>
                <a:effectLst/>
                <a:latin typeface="Calibri" panose="020F0502020204030204" pitchFamily="34" charset="0"/>
                <a:ea typeface="Calibri" panose="020F0502020204030204" pitchFamily="34" charset="0"/>
                <a:cs typeface="Calibri" panose="020F0502020204030204" pitchFamily="34" charset="0"/>
              </a:rPr>
              <a:t>000</a:t>
            </a:r>
            <a:r>
              <a:rPr lang="en-US" sz="1600" u="none" dirty="0">
                <a:effectLst/>
                <a:latin typeface="Calibri" panose="020F0502020204030204" pitchFamily="34" charset="0"/>
                <a:ea typeface="Calibri" panose="020F0502020204030204" pitchFamily="34" charset="0"/>
                <a:cs typeface="Calibri" panose="020F0502020204030204" pitchFamily="34" charset="0"/>
              </a:rPr>
              <a:t>.00</a:t>
            </a:r>
            <a:r>
              <a:rPr lang="en-US" sz="1600" dirty="0">
                <a:effectLst/>
                <a:latin typeface="Calibri" panose="020F0502020204030204" pitchFamily="34" charset="0"/>
                <a:ea typeface="Calibri" panose="020F0502020204030204" pitchFamily="34" charset="0"/>
                <a:cs typeface="Calibri" panose="020F0502020204030204" pitchFamily="34" charset="0"/>
              </a:rPr>
              <a:t> (not including assets of SSI recipients). </a:t>
            </a:r>
          </a:p>
          <a:p>
            <a:pPr marL="0" marR="0">
              <a:lnSpc>
                <a:spcPts val="1800"/>
              </a:lnSpc>
              <a:spcBef>
                <a:spcPts val="0"/>
              </a:spcBef>
              <a:spcAft>
                <a:spcPts val="12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800"/>
              </a:lnSpc>
              <a:spcBef>
                <a:spcPts val="0"/>
              </a:spcBef>
              <a:spcAft>
                <a:spcPts val="1200"/>
              </a:spcAft>
            </a:pPr>
            <a:r>
              <a:rPr lang="en-US" sz="1600" dirty="0">
                <a:effectLst/>
                <a:latin typeface="Calibri" panose="020F0502020204030204" pitchFamily="34" charset="0"/>
                <a:ea typeface="Calibri" panose="020F0502020204030204" pitchFamily="34" charset="0"/>
                <a:cs typeface="Calibri" panose="020F0502020204030204" pitchFamily="34" charset="0"/>
              </a:rPr>
              <a:t>More specific information about financial eligibility for Caregiver Supplement can be found in chapter 3.2 of the CTS Handbook: </a:t>
            </a:r>
            <a:r>
              <a:rPr lang="en-US" sz="1600" u="sng" dirty="0">
                <a:solidFill>
                  <a:srgbClr val="007FAA"/>
                </a:solidFill>
                <a:effectLst/>
                <a:latin typeface="Calibri" panose="020F0502020204030204" pitchFamily="34" charset="0"/>
                <a:ea typeface="Calibri" panose="020F0502020204030204" pitchFamily="34" charset="0"/>
                <a:cs typeface="Calibri" panose="020F0502020204030204" pitchFamily="34" charset="0"/>
                <a:hlinkClick r:id="rId3"/>
              </a:rPr>
              <a:t>http://www.emhandbooks.wi.gov/cts/</a:t>
            </a:r>
            <a:r>
              <a:rPr lang="en-US" sz="1600" dirty="0">
                <a:effectLst/>
                <a:latin typeface="Calibri" panose="020F0502020204030204" pitchFamily="34" charset="0"/>
                <a:ea typeface="Calibri" panose="020F0502020204030204" pitchFamily="34" charset="0"/>
                <a:cs typeface="Calibri" panose="020F0502020204030204" pitchFamily="34"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8EA7927-B4AE-40D2-A439-8B3C54407EC3}" type="slidenum">
              <a:rPr lang="en-US" smtClean="0"/>
              <a:t>21</a:t>
            </a:fld>
            <a:endParaRPr lang="en-US"/>
          </a:p>
        </p:txBody>
      </p:sp>
    </p:spTree>
    <p:extLst>
      <p:ext uri="{BB962C8B-B14F-4D97-AF65-F5344CB8AC3E}">
        <p14:creationId xmlns:p14="http://schemas.microsoft.com/office/powerpoint/2010/main" val="10869212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800"/>
              </a:lnSpc>
              <a:spcBef>
                <a:spcPts val="0"/>
              </a:spcBef>
              <a:spcAft>
                <a:spcPts val="12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Individuals can apply for the </a:t>
            </a:r>
            <a:r>
              <a:rPr lang="en-US" sz="1600" dirty="0">
                <a:effectLst/>
                <a:latin typeface="+mn-lt"/>
                <a:ea typeface="Calibri" panose="020F0502020204030204" pitchFamily="34" charset="0"/>
                <a:cs typeface="Times New Roman" panose="02020603050405020304" pitchFamily="18" charset="0"/>
              </a:rPr>
              <a:t>Caretaker Supplement at Local County or Tribal economic support offices. Applications for the CTS can be found at: </a:t>
            </a:r>
            <a:r>
              <a:rPr lang="en-US" sz="1600" u="sng" dirty="0">
                <a:solidFill>
                  <a:srgbClr val="007FAA"/>
                </a:solidFill>
                <a:effectLst/>
                <a:latin typeface="+mn-lt"/>
                <a:ea typeface="Calibri" panose="020F0502020204030204" pitchFamily="34" charset="0"/>
                <a:cs typeface="Times New Roman" panose="02020603050405020304" pitchFamily="18" charset="0"/>
                <a:hlinkClick r:id="rId3"/>
              </a:rPr>
              <a:t>http://www.dhs.wisconsin.gov/forms1/F2/F22571.pdf</a:t>
            </a:r>
            <a:r>
              <a:rPr lang="en-US" sz="1600" dirty="0">
                <a:effectLst/>
                <a:latin typeface="+mn-lt"/>
                <a:ea typeface="Calibri" panose="020F0502020204030204" pitchFamily="34" charset="0"/>
                <a:cs typeface="Times New Roman" panose="02020603050405020304" pitchFamily="18" charset="0"/>
              </a:rPr>
              <a:t>.</a:t>
            </a:r>
          </a:p>
          <a:p>
            <a:pPr marL="0" marR="0">
              <a:spcBef>
                <a:spcPts val="0"/>
              </a:spcBef>
              <a:spcAft>
                <a:spcPts val="0"/>
              </a:spcAft>
            </a:pPr>
            <a:endParaRPr lang="en-US" sz="1600" b="1" dirty="0">
              <a:solidFill>
                <a:srgbClr val="000000"/>
              </a:solidFill>
              <a:effectLst/>
              <a:latin typeface="+mn-lt"/>
              <a:ea typeface="Calibri" panose="020F0502020204030204" pitchFamily="34" charset="0"/>
            </a:endParaRPr>
          </a:p>
          <a:p>
            <a:pPr marL="0" marR="0">
              <a:spcBef>
                <a:spcPts val="0"/>
              </a:spcBef>
              <a:spcAft>
                <a:spcPts val="0"/>
              </a:spcAft>
            </a:pPr>
            <a:r>
              <a:rPr lang="en-US" sz="1600" b="1" u="none" dirty="0">
                <a:solidFill>
                  <a:srgbClr val="000000"/>
                </a:solidFill>
                <a:effectLst/>
                <a:latin typeface="+mn-lt"/>
                <a:ea typeface="Calibri" panose="020F0502020204030204" pitchFamily="34" charset="0"/>
              </a:rPr>
              <a:t>Appeals </a:t>
            </a:r>
          </a:p>
          <a:p>
            <a:pPr marL="0" marR="0">
              <a:lnSpc>
                <a:spcPts val="1800"/>
              </a:lnSpc>
              <a:spcBef>
                <a:spcPts val="0"/>
              </a:spcBef>
              <a:spcAft>
                <a:spcPts val="1200"/>
              </a:spcAft>
            </a:pPr>
            <a:r>
              <a:rPr lang="en-US" sz="1600" dirty="0">
                <a:effectLst/>
                <a:latin typeface="+mn-lt"/>
                <a:ea typeface="Calibri" panose="020F0502020204030204" pitchFamily="34" charset="0"/>
                <a:cs typeface="Times New Roman" panose="02020603050405020304" pitchFamily="18" charset="0"/>
              </a:rPr>
              <a:t>Individuals have a right to request a hearing for adverse decisions regarding the Caretaker Supplement. Individuals have 45 days from the decision to request a hearing. </a:t>
            </a:r>
          </a:p>
          <a:p>
            <a:pPr marL="0" marR="0">
              <a:lnSpc>
                <a:spcPts val="1800"/>
              </a:lnSpc>
              <a:spcBef>
                <a:spcPts val="0"/>
              </a:spcBef>
              <a:spcAft>
                <a:spcPts val="1200"/>
              </a:spcAft>
            </a:pPr>
            <a:r>
              <a:rPr lang="en-US" sz="1600" dirty="0">
                <a:effectLst/>
                <a:latin typeface="+mn-lt"/>
                <a:ea typeface="Calibri" panose="020F0502020204030204" pitchFamily="34" charset="0"/>
                <a:cs typeface="Times New Roman" panose="02020603050405020304" pitchFamily="18" charset="0"/>
              </a:rPr>
              <a:t>Requests must be addressed to: </a:t>
            </a:r>
          </a:p>
          <a:p>
            <a:pPr marL="0" marR="0">
              <a:lnSpc>
                <a:spcPts val="1800"/>
              </a:lnSpc>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Department of Administration </a:t>
            </a:r>
          </a:p>
          <a:p>
            <a:pPr marL="0" marR="0">
              <a:lnSpc>
                <a:spcPts val="1800"/>
              </a:lnSpc>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Division of Hearings and Appeals </a:t>
            </a:r>
          </a:p>
          <a:p>
            <a:pPr marL="0" marR="0">
              <a:lnSpc>
                <a:spcPts val="1800"/>
              </a:lnSpc>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P.O. Box 7875 </a:t>
            </a:r>
          </a:p>
          <a:p>
            <a:pPr marL="0" marR="0">
              <a:lnSpc>
                <a:spcPts val="1800"/>
              </a:lnSpc>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Madison, Wisconsin 53707-7875</a:t>
            </a:r>
          </a:p>
          <a:p>
            <a:pPr marL="0" marR="0">
              <a:lnSpc>
                <a:spcPts val="1800"/>
              </a:lnSpc>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28EA7927-B4AE-40D2-A439-8B3C54407EC3}" type="slidenum">
              <a:rPr lang="en-US" smtClean="0"/>
              <a:t>22</a:t>
            </a:fld>
            <a:endParaRPr lang="en-US"/>
          </a:p>
        </p:txBody>
      </p:sp>
    </p:spTree>
    <p:extLst>
      <p:ext uri="{BB962C8B-B14F-4D97-AF65-F5344CB8AC3E}">
        <p14:creationId xmlns:p14="http://schemas.microsoft.com/office/powerpoint/2010/main" val="6263625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600" b="1" dirty="0">
                <a:solidFill>
                  <a:srgbClr val="000000"/>
                </a:solidFill>
                <a:effectLst/>
                <a:latin typeface="+mn-lt"/>
                <a:ea typeface="Calibri" panose="020F0502020204030204" pitchFamily="34" charset="0"/>
              </a:rPr>
              <a:t>Resources: </a:t>
            </a:r>
            <a:endParaRPr lang="en-US" sz="1600" dirty="0">
              <a:solidFill>
                <a:srgbClr val="000000"/>
              </a:solidFill>
              <a:effectLst/>
              <a:latin typeface="+mn-lt"/>
              <a:ea typeface="Calibri" panose="020F0502020204030204" pitchFamily="34" charset="0"/>
            </a:endParaRPr>
          </a:p>
          <a:p>
            <a:pPr marL="0" marR="0">
              <a:lnSpc>
                <a:spcPts val="1800"/>
              </a:lnSpc>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Additional information about the Caretaker Supplement can be found at: </a:t>
            </a:r>
            <a:r>
              <a:rPr lang="en-US" sz="1600" u="sng" dirty="0">
                <a:solidFill>
                  <a:srgbClr val="007FAA"/>
                </a:solidFill>
                <a:effectLst/>
                <a:latin typeface="+mn-lt"/>
                <a:ea typeface="Calibri" panose="020F0502020204030204" pitchFamily="34" charset="0"/>
                <a:cs typeface="Times New Roman" panose="02020603050405020304" pitchFamily="18" charset="0"/>
                <a:hlinkClick r:id="rId3"/>
              </a:rPr>
              <a:t>http://www.dhs.wisconsin.gov/ssi/caretaker.htm</a:t>
            </a:r>
            <a:r>
              <a:rPr lang="en-US" sz="1600" dirty="0">
                <a:effectLst/>
                <a:latin typeface="+mn-lt"/>
                <a:ea typeface="Calibri" panose="020F0502020204030204" pitchFamily="34" charset="0"/>
                <a:cs typeface="Times New Roman" panose="02020603050405020304" pitchFamily="18" charset="0"/>
              </a:rPr>
              <a:t>.</a:t>
            </a:r>
          </a:p>
          <a:p>
            <a:pPr marL="0" marR="0">
              <a:lnSpc>
                <a:spcPts val="18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8EA7927-B4AE-40D2-A439-8B3C54407EC3}" type="slidenum">
              <a:rPr lang="en-US" smtClean="0"/>
              <a:t>23</a:t>
            </a:fld>
            <a:endParaRPr lang="en-US"/>
          </a:p>
        </p:txBody>
      </p:sp>
    </p:spTree>
    <p:extLst>
      <p:ext uri="{BB962C8B-B14F-4D97-AF65-F5344CB8AC3E}">
        <p14:creationId xmlns:p14="http://schemas.microsoft.com/office/powerpoint/2010/main" val="39648370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Calibri" panose="020F0502020204030204" pitchFamily="34" charset="0"/>
                <a:ea typeface="Calibri" panose="020F0502020204030204" pitchFamily="34" charset="0"/>
                <a:cs typeface="Times New Roman" panose="02020603050405020304" pitchFamily="18" charset="0"/>
              </a:rPr>
              <a:t>Thank you for attending this training on Wisconsin State </a:t>
            </a:r>
            <a:r>
              <a:rPr lang="en-US" sz="1600">
                <a:effectLst/>
                <a:latin typeface="Calibri" panose="020F0502020204030204" pitchFamily="34" charset="0"/>
                <a:ea typeface="Calibri" panose="020F0502020204030204" pitchFamily="34" charset="0"/>
                <a:cs typeface="Times New Roman" panose="02020603050405020304" pitchFamily="18" charset="0"/>
              </a:rPr>
              <a:t>SSI Supplements </a:t>
            </a:r>
            <a:r>
              <a:rPr lang="en-US" sz="1600">
                <a:latin typeface="+mn-lt"/>
              </a:rPr>
              <a:t>as </a:t>
            </a:r>
            <a:r>
              <a:rPr lang="en-US" sz="1600" dirty="0">
                <a:latin typeface="+mn-lt"/>
              </a:rPr>
              <a:t>part of the </a:t>
            </a:r>
            <a:r>
              <a:rPr lang="en-US" sz="1600" b="1" dirty="0">
                <a:latin typeface="+mn-lt"/>
              </a:rPr>
              <a:t>Wisconsin Disability Benefits Network </a:t>
            </a:r>
            <a:r>
              <a:rPr lang="en-US" sz="1600" dirty="0">
                <a:latin typeface="+mn-lt"/>
              </a:rPr>
              <a:t>Initial Training for Work Incentive Benefit </a:t>
            </a:r>
            <a:r>
              <a:rPr lang="en-US" sz="1600">
                <a:latin typeface="+mn-lt"/>
              </a:rPr>
              <a:t>Specialists.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8EA7927-B4AE-40D2-A439-8B3C54407EC3}" type="slidenum">
              <a:rPr lang="en-US" smtClean="0"/>
              <a:t>24</a:t>
            </a:fld>
            <a:endParaRPr lang="en-US"/>
          </a:p>
        </p:txBody>
      </p:sp>
    </p:spTree>
    <p:extLst>
      <p:ext uri="{BB962C8B-B14F-4D97-AF65-F5344CB8AC3E}">
        <p14:creationId xmlns:p14="http://schemas.microsoft.com/office/powerpoint/2010/main" val="2622944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effectLst/>
                <a:latin typeface="Calibri" panose="020F0502020204030204" pitchFamily="34" charset="0"/>
                <a:ea typeface="Calibri" panose="020F0502020204030204" pitchFamily="34" charset="0"/>
                <a:cs typeface="Times New Roman" panose="02020603050405020304" pitchFamily="18" charset="0"/>
              </a:rPr>
              <a:t>What is SSI and what are State SSI supplements?</a:t>
            </a:r>
            <a:endParaRPr lang="en-US" sz="1600" dirty="0"/>
          </a:p>
        </p:txBody>
      </p:sp>
      <p:sp>
        <p:nvSpPr>
          <p:cNvPr id="4" name="Slide Number Placeholder 3"/>
          <p:cNvSpPr>
            <a:spLocks noGrp="1"/>
          </p:cNvSpPr>
          <p:nvPr>
            <p:ph type="sldNum" sz="quarter" idx="5"/>
          </p:nvPr>
        </p:nvSpPr>
        <p:spPr/>
        <p:txBody>
          <a:bodyPr/>
          <a:lstStyle/>
          <a:p>
            <a:fld id="{28EA7927-B4AE-40D2-A439-8B3C54407EC3}" type="slidenum">
              <a:rPr lang="en-US" smtClean="0"/>
              <a:t>3</a:t>
            </a:fld>
            <a:endParaRPr lang="en-US"/>
          </a:p>
        </p:txBody>
      </p:sp>
    </p:spTree>
    <p:extLst>
      <p:ext uri="{BB962C8B-B14F-4D97-AF65-F5344CB8AC3E}">
        <p14:creationId xmlns:p14="http://schemas.microsoft.com/office/powerpoint/2010/main" val="4201427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200" b="1" dirty="0">
                <a:solidFill>
                  <a:srgbClr val="289AAA"/>
                </a:solidFill>
                <a:effectLst/>
                <a:latin typeface="Calibri" panose="020F0502020204030204" pitchFamily="34" charset="0"/>
                <a:cs typeface="Times New Roman" panose="02020603050405020304" pitchFamily="18" charset="0"/>
              </a:rPr>
              <a:t>State SSI Supplements</a:t>
            </a:r>
            <a:endParaRPr lang="en-US" sz="7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800"/>
              </a:lnSpc>
              <a:spcBef>
                <a:spcPts val="0"/>
              </a:spcBef>
              <a:spcAft>
                <a:spcPts val="1200"/>
              </a:spcAft>
            </a:pPr>
            <a:r>
              <a:rPr lang="en-US" sz="7200" u="none" dirty="0">
                <a:solidFill>
                  <a:srgbClr val="1C1D1F"/>
                </a:solidFill>
                <a:effectLst/>
                <a:latin typeface="Calibri" panose="020F0502020204030204" pitchFamily="34" charset="0"/>
                <a:ea typeface="Calibri" panose="020F0502020204030204" pitchFamily="34" charset="0"/>
                <a:cs typeface="Calibri" panose="020F0502020204030204" pitchFamily="34" charset="0"/>
              </a:rPr>
              <a:t>Supplemental Security Income (or SSI) is a monthly cash benefit</a:t>
            </a:r>
            <a:r>
              <a:rPr lang="en-US" sz="7200" u="none"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paid by the federal Social Security Administration to people in financial need who are 65 years old or older or people of any age who are blind or disabled. Wisconsin is one of several states that supplements the federal SSI benefits.  People can receive the state SSI supplement payment only if you qualify for a federal SSI payment. One exception is a small group of grandfathered SSI members who still receive the state SSI payment they qualified for in December of 1995</a:t>
            </a:r>
            <a:r>
              <a:rPr lang="en-US" sz="7200" u="none"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ts val="1800"/>
              </a:lnSpc>
              <a:spcBef>
                <a:spcPts val="0"/>
              </a:spcBef>
              <a:spcAft>
                <a:spcPts val="1200"/>
              </a:spcAft>
            </a:pPr>
            <a:endParaRPr lang="en-US" sz="7200" u="none"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800"/>
              </a:lnSpc>
              <a:spcBef>
                <a:spcPts val="0"/>
              </a:spcBef>
              <a:spcAft>
                <a:spcPts val="1200"/>
              </a:spcAft>
            </a:pPr>
            <a:r>
              <a:rPr lang="en-US" sz="7200" u="none"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SSI payment amounts and State SSI supplement eligibility vary based upon a person’s income, living arrangements, and other factors. </a:t>
            </a:r>
            <a:r>
              <a:rPr lang="en-US" sz="7200" u="none"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People may be eligible for SSI payments if they have little or no income and assets are under $2,000 for a single person or assets under $3,000 for a married couple. Certain assets, such as your home that you live in or car, do not count. People must apply for Supplemental Security Income (SSI) at their Social Security office and </a:t>
            </a:r>
            <a:r>
              <a:rPr lang="en-US" sz="7200" b="0" u="none"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must qualify for a federal SSI payment to receive the state SSI payment</a:t>
            </a:r>
            <a:r>
              <a:rPr lang="en-US" sz="7200" b="1" u="none"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US" sz="7200" u="none"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The Social Security Office Locator </a:t>
            </a:r>
            <a:r>
              <a:rPr lang="en-US" sz="7200" u="none" dirty="0">
                <a:solidFill>
                  <a:srgbClr val="1C1D1F"/>
                </a:solidFill>
                <a:effectLst/>
                <a:latin typeface="Calibri" panose="020F0502020204030204" pitchFamily="34" charset="0"/>
                <a:ea typeface="Calibri" panose="020F0502020204030204" pitchFamily="34" charset="0"/>
                <a:cs typeface="Calibri" panose="020F0502020204030204" pitchFamily="34" charset="0"/>
              </a:rPr>
              <a:t>enables you to locate the nearest Social Security office based on a ZIP code.</a:t>
            </a:r>
          </a:p>
          <a:p>
            <a:pPr marL="0" marR="0">
              <a:lnSpc>
                <a:spcPts val="1800"/>
              </a:lnSpc>
              <a:spcBef>
                <a:spcPts val="0"/>
              </a:spcBef>
              <a:spcAft>
                <a:spcPts val="1200"/>
              </a:spcAft>
            </a:pPr>
            <a:endParaRPr lang="en-US" sz="7200" u="none"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800"/>
              </a:lnSpc>
              <a:spcBef>
                <a:spcPts val="0"/>
              </a:spcBef>
              <a:spcAft>
                <a:spcPts val="1200"/>
              </a:spcAft>
            </a:pPr>
            <a:r>
              <a:rPr lang="en-US" sz="7200" u="none" dirty="0">
                <a:effectLst/>
                <a:latin typeface="Calibri" panose="020F0502020204030204" pitchFamily="34" charset="0"/>
                <a:ea typeface="Calibri" panose="020F0502020204030204" pitchFamily="34" charset="0"/>
                <a:cs typeface="Times New Roman" panose="02020603050405020304" pitchFamily="18" charset="0"/>
              </a:rPr>
              <a:t>In Wisconsin there are three State SSI </a:t>
            </a:r>
            <a:r>
              <a:rPr lang="en-US" sz="7200" u="none" dirty="0">
                <a:solidFill>
                  <a:srgbClr val="007FAA"/>
                </a:solidFill>
                <a:effectLst/>
                <a:latin typeface="Calibri" panose="020F0502020204030204" pitchFamily="34" charset="0"/>
                <a:ea typeface="Calibri" panose="020F0502020204030204" pitchFamily="34" charset="0"/>
                <a:cs typeface="Times New Roman" panose="02020603050405020304" pitchFamily="18" charset="0"/>
              </a:rPr>
              <a:t>Supplements</a:t>
            </a:r>
            <a:r>
              <a:rPr lang="en-US" sz="7200" u="none" dirty="0">
                <a:effectLst/>
                <a:latin typeface="Calibri" panose="020F0502020204030204" pitchFamily="34" charset="0"/>
                <a:ea typeface="Calibri" panose="020F0502020204030204" pitchFamily="34" charset="0"/>
                <a:cs typeface="Times New Roman" panose="02020603050405020304" pitchFamily="18" charset="0"/>
              </a:rPr>
              <a:t>. One of these state supplements is automatic while the other two have additional eligibility requirements and applications. We’ll review each of these three Wisconsin State SSI Supplements further in a moment!</a:t>
            </a:r>
          </a:p>
        </p:txBody>
      </p:sp>
      <p:sp>
        <p:nvSpPr>
          <p:cNvPr id="4" name="Slide Number Placeholder 3"/>
          <p:cNvSpPr>
            <a:spLocks noGrp="1"/>
          </p:cNvSpPr>
          <p:nvPr>
            <p:ph type="sldNum" sz="quarter" idx="5"/>
          </p:nvPr>
        </p:nvSpPr>
        <p:spPr/>
        <p:txBody>
          <a:bodyPr/>
          <a:lstStyle/>
          <a:p>
            <a:fld id="{28EA7927-B4AE-40D2-A439-8B3C54407EC3}" type="slidenum">
              <a:rPr lang="en-US" smtClean="0"/>
              <a:t>4</a:t>
            </a:fld>
            <a:endParaRPr lang="en-US"/>
          </a:p>
        </p:txBody>
      </p:sp>
    </p:spTree>
    <p:extLst>
      <p:ext uri="{BB962C8B-B14F-4D97-AF65-F5344CB8AC3E}">
        <p14:creationId xmlns:p14="http://schemas.microsoft.com/office/powerpoint/2010/main" val="684970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800"/>
              </a:lnSpc>
              <a:spcBef>
                <a:spcPts val="0"/>
              </a:spcBef>
              <a:spcAft>
                <a:spcPts val="12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Just like federal SSI payments, the Wisconsin State Supplement payments are a standard monthly amount for everyone who is eligible. You can find the latest monthly payment amounts by downloading the handout included with this training. </a:t>
            </a:r>
          </a:p>
          <a:p>
            <a:endParaRPr lang="en-US" dirty="0"/>
          </a:p>
        </p:txBody>
      </p:sp>
      <p:sp>
        <p:nvSpPr>
          <p:cNvPr id="4" name="Slide Number Placeholder 3"/>
          <p:cNvSpPr>
            <a:spLocks noGrp="1"/>
          </p:cNvSpPr>
          <p:nvPr>
            <p:ph type="sldNum" sz="quarter" idx="5"/>
          </p:nvPr>
        </p:nvSpPr>
        <p:spPr/>
        <p:txBody>
          <a:bodyPr/>
          <a:lstStyle/>
          <a:p>
            <a:fld id="{28EA7927-B4AE-40D2-A439-8B3C54407EC3}" type="slidenum">
              <a:rPr lang="en-US" smtClean="0"/>
              <a:t>5</a:t>
            </a:fld>
            <a:endParaRPr lang="en-US"/>
          </a:p>
        </p:txBody>
      </p:sp>
    </p:spTree>
    <p:extLst>
      <p:ext uri="{BB962C8B-B14F-4D97-AF65-F5344CB8AC3E}">
        <p14:creationId xmlns:p14="http://schemas.microsoft.com/office/powerpoint/2010/main" val="35287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800"/>
              </a:lnSpc>
              <a:spcBef>
                <a:spcPts val="0"/>
              </a:spcBef>
              <a:spcAft>
                <a:spcPts val="12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The Wisconsin State SSI Supplement payments are all-or-nothing payments. An individual is either eligible to receive the payment, or they are not eligible. In some situations, the payment may be reduced because a portion is being withheld each month to collect an overpayment in the State Supplement. The payment is received the first week of each month an individual is eligible.</a:t>
            </a:r>
          </a:p>
          <a:p>
            <a:pPr marL="0" marR="0">
              <a:lnSpc>
                <a:spcPts val="1800"/>
              </a:lnSpc>
              <a:spcBef>
                <a:spcPts val="0"/>
              </a:spcBef>
              <a:spcAft>
                <a:spcPts val="12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800"/>
              </a:lnSpc>
              <a:spcBef>
                <a:spcPts val="0"/>
              </a:spcBef>
              <a:spcAft>
                <a:spcPts val="12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Wisconsin State Supplement payments will never factor into the Federal SSI payment calculations.</a:t>
            </a:r>
          </a:p>
        </p:txBody>
      </p:sp>
      <p:sp>
        <p:nvSpPr>
          <p:cNvPr id="4" name="Slide Number Placeholder 3"/>
          <p:cNvSpPr>
            <a:spLocks noGrp="1"/>
          </p:cNvSpPr>
          <p:nvPr>
            <p:ph type="sldNum" sz="quarter" idx="5"/>
          </p:nvPr>
        </p:nvSpPr>
        <p:spPr/>
        <p:txBody>
          <a:bodyPr/>
          <a:lstStyle/>
          <a:p>
            <a:fld id="{28EA7927-B4AE-40D2-A439-8B3C54407EC3}" type="slidenum">
              <a:rPr lang="en-US" smtClean="0"/>
              <a:t>6</a:t>
            </a:fld>
            <a:endParaRPr lang="en-US"/>
          </a:p>
        </p:txBody>
      </p:sp>
    </p:spTree>
    <p:extLst>
      <p:ext uri="{BB962C8B-B14F-4D97-AF65-F5344CB8AC3E}">
        <p14:creationId xmlns:p14="http://schemas.microsoft.com/office/powerpoint/2010/main" val="2117711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Wisconsin State SSI Supplement </a:t>
            </a:r>
          </a:p>
        </p:txBody>
      </p:sp>
      <p:sp>
        <p:nvSpPr>
          <p:cNvPr id="4" name="Slide Number Placeholder 3"/>
          <p:cNvSpPr>
            <a:spLocks noGrp="1"/>
          </p:cNvSpPr>
          <p:nvPr>
            <p:ph type="sldNum" sz="quarter" idx="5"/>
          </p:nvPr>
        </p:nvSpPr>
        <p:spPr/>
        <p:txBody>
          <a:bodyPr/>
          <a:lstStyle/>
          <a:p>
            <a:fld id="{28EA7927-B4AE-40D2-A439-8B3C54407EC3}" type="slidenum">
              <a:rPr lang="en-US" smtClean="0"/>
              <a:t>7</a:t>
            </a:fld>
            <a:endParaRPr lang="en-US"/>
          </a:p>
        </p:txBody>
      </p:sp>
    </p:spTree>
    <p:extLst>
      <p:ext uri="{BB962C8B-B14F-4D97-AF65-F5344CB8AC3E}">
        <p14:creationId xmlns:p14="http://schemas.microsoft.com/office/powerpoint/2010/main" val="3727723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The Wisconsin State SSI Supplement is available to all Wisconsin residents getting at least $1 in Federal SSI. This payment is automatic. This means that there is no separate application for this benefit. If an individual is found eligible for at least $1 of Federal SSI from Social Security, they will automatically also be eligible for the Wisconsin State SSI Supplement.</a:t>
            </a:r>
          </a:p>
          <a:p>
            <a:endParaRPr lang="en-US" sz="1600" dirty="0"/>
          </a:p>
          <a:p>
            <a:r>
              <a:rPr lang="en-US" sz="1600" dirty="0"/>
              <a:t>The Wisconsin State SSI Supplement payment amount that an individual receives will depend on their marital status, spouse’s SSI eligibility, and living situation. Each of these monthly payment amounts by situation can be found on the handout included with this training.</a:t>
            </a:r>
          </a:p>
          <a:p>
            <a:endParaRPr lang="en-US" dirty="0"/>
          </a:p>
        </p:txBody>
      </p:sp>
      <p:sp>
        <p:nvSpPr>
          <p:cNvPr id="4" name="Slide Number Placeholder 3"/>
          <p:cNvSpPr>
            <a:spLocks noGrp="1"/>
          </p:cNvSpPr>
          <p:nvPr>
            <p:ph type="sldNum" sz="quarter" idx="5"/>
          </p:nvPr>
        </p:nvSpPr>
        <p:spPr/>
        <p:txBody>
          <a:bodyPr/>
          <a:lstStyle/>
          <a:p>
            <a:fld id="{28EA7927-B4AE-40D2-A439-8B3C54407EC3}" type="slidenum">
              <a:rPr lang="en-US" smtClean="0"/>
              <a:t>8</a:t>
            </a:fld>
            <a:endParaRPr lang="en-US"/>
          </a:p>
        </p:txBody>
      </p:sp>
    </p:spTree>
    <p:extLst>
      <p:ext uri="{BB962C8B-B14F-4D97-AF65-F5344CB8AC3E}">
        <p14:creationId xmlns:p14="http://schemas.microsoft.com/office/powerpoint/2010/main" val="811539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State of Wisconsin SSI Exceptional Expense Supplement (SSI-E)</a:t>
            </a:r>
          </a:p>
        </p:txBody>
      </p:sp>
      <p:sp>
        <p:nvSpPr>
          <p:cNvPr id="4" name="Slide Number Placeholder 3"/>
          <p:cNvSpPr>
            <a:spLocks noGrp="1"/>
          </p:cNvSpPr>
          <p:nvPr>
            <p:ph type="sldNum" sz="quarter" idx="5"/>
          </p:nvPr>
        </p:nvSpPr>
        <p:spPr/>
        <p:txBody>
          <a:bodyPr/>
          <a:lstStyle/>
          <a:p>
            <a:fld id="{28EA7927-B4AE-40D2-A439-8B3C54407EC3}" type="slidenum">
              <a:rPr lang="en-US" smtClean="0"/>
              <a:t>9</a:t>
            </a:fld>
            <a:endParaRPr lang="en-US"/>
          </a:p>
        </p:txBody>
      </p:sp>
    </p:spTree>
    <p:extLst>
      <p:ext uri="{BB962C8B-B14F-4D97-AF65-F5344CB8AC3E}">
        <p14:creationId xmlns:p14="http://schemas.microsoft.com/office/powerpoint/2010/main" val="33407386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70608-4FFE-4066-BD82-6080DE45EE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E7DF58-4EDA-432B-B063-0257F78A1F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15B3AD-30AF-46B2-A38E-963FED3BACC8}"/>
              </a:ext>
            </a:extLst>
          </p:cNvPr>
          <p:cNvSpPr>
            <a:spLocks noGrp="1"/>
          </p:cNvSpPr>
          <p:nvPr>
            <p:ph type="dt" sz="half" idx="10"/>
          </p:nvPr>
        </p:nvSpPr>
        <p:spPr/>
        <p:txBody>
          <a:bodyPr/>
          <a:lstStyle/>
          <a:p>
            <a:fld id="{1B95BD22-9AB2-4A5B-891A-630848660EF4}" type="datetimeFigureOut">
              <a:rPr lang="en-US" smtClean="0"/>
              <a:t>11/1/2023</a:t>
            </a:fld>
            <a:endParaRPr lang="en-US"/>
          </a:p>
        </p:txBody>
      </p:sp>
      <p:sp>
        <p:nvSpPr>
          <p:cNvPr id="5" name="Footer Placeholder 4">
            <a:extLst>
              <a:ext uri="{FF2B5EF4-FFF2-40B4-BE49-F238E27FC236}">
                <a16:creationId xmlns:a16="http://schemas.microsoft.com/office/drawing/2014/main" id="{33CCBFB5-C3C4-4D80-B615-02AEAA536C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2AD726-4201-4BA9-B132-538D36DED6A0}"/>
              </a:ext>
            </a:extLst>
          </p:cNvPr>
          <p:cNvSpPr>
            <a:spLocks noGrp="1"/>
          </p:cNvSpPr>
          <p:nvPr>
            <p:ph type="sldNum" sz="quarter" idx="12"/>
          </p:nvPr>
        </p:nvSpPr>
        <p:spPr/>
        <p:txBody>
          <a:bodyPr/>
          <a:lstStyle/>
          <a:p>
            <a:fld id="{E1B04FBC-7BF3-4D12-A7F6-D450CF00DC6E}" type="slidenum">
              <a:rPr lang="en-US" smtClean="0"/>
              <a:t>‹#›</a:t>
            </a:fld>
            <a:endParaRPr lang="en-US"/>
          </a:p>
        </p:txBody>
      </p:sp>
    </p:spTree>
    <p:custDataLst>
      <p:tags r:id="rId1"/>
    </p:custDataLst>
    <p:extLst>
      <p:ext uri="{BB962C8B-B14F-4D97-AF65-F5344CB8AC3E}">
        <p14:creationId xmlns:p14="http://schemas.microsoft.com/office/powerpoint/2010/main" val="2409921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2B9C7-5FFE-44F0-B9E5-11ED87D3F4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D065F27-DD0E-4D01-BD69-10F9973A1B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D1AB62-1C3C-4406-A748-FFD15AF66567}"/>
              </a:ext>
            </a:extLst>
          </p:cNvPr>
          <p:cNvSpPr>
            <a:spLocks noGrp="1"/>
          </p:cNvSpPr>
          <p:nvPr>
            <p:ph type="dt" sz="half" idx="10"/>
          </p:nvPr>
        </p:nvSpPr>
        <p:spPr/>
        <p:txBody>
          <a:bodyPr/>
          <a:lstStyle/>
          <a:p>
            <a:fld id="{1B95BD22-9AB2-4A5B-891A-630848660EF4}" type="datetimeFigureOut">
              <a:rPr lang="en-US" smtClean="0"/>
              <a:t>11/1/2023</a:t>
            </a:fld>
            <a:endParaRPr lang="en-US"/>
          </a:p>
        </p:txBody>
      </p:sp>
      <p:sp>
        <p:nvSpPr>
          <p:cNvPr id="5" name="Footer Placeholder 4">
            <a:extLst>
              <a:ext uri="{FF2B5EF4-FFF2-40B4-BE49-F238E27FC236}">
                <a16:creationId xmlns:a16="http://schemas.microsoft.com/office/drawing/2014/main" id="{D51EB8C6-88DA-4A72-BAD8-9B3645DBF6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32056D-A1FF-4C5E-A597-ACC19F1E5712}"/>
              </a:ext>
            </a:extLst>
          </p:cNvPr>
          <p:cNvSpPr>
            <a:spLocks noGrp="1"/>
          </p:cNvSpPr>
          <p:nvPr>
            <p:ph type="sldNum" sz="quarter" idx="12"/>
          </p:nvPr>
        </p:nvSpPr>
        <p:spPr/>
        <p:txBody>
          <a:bodyPr/>
          <a:lstStyle/>
          <a:p>
            <a:fld id="{E1B04FBC-7BF3-4D12-A7F6-D450CF00DC6E}" type="slidenum">
              <a:rPr lang="en-US" smtClean="0"/>
              <a:t>‹#›</a:t>
            </a:fld>
            <a:endParaRPr lang="en-US"/>
          </a:p>
        </p:txBody>
      </p:sp>
    </p:spTree>
    <p:custDataLst>
      <p:tags r:id="rId1"/>
    </p:custDataLst>
    <p:extLst>
      <p:ext uri="{BB962C8B-B14F-4D97-AF65-F5344CB8AC3E}">
        <p14:creationId xmlns:p14="http://schemas.microsoft.com/office/powerpoint/2010/main" val="906741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2AA75A-8793-4239-A540-42FEFDD034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F9C7F0-AEED-4F8A-BAA1-19B5855ABE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0A0C1B-4108-4F50-82E5-C2E7ABB02541}"/>
              </a:ext>
            </a:extLst>
          </p:cNvPr>
          <p:cNvSpPr>
            <a:spLocks noGrp="1"/>
          </p:cNvSpPr>
          <p:nvPr>
            <p:ph type="dt" sz="half" idx="10"/>
          </p:nvPr>
        </p:nvSpPr>
        <p:spPr/>
        <p:txBody>
          <a:bodyPr/>
          <a:lstStyle/>
          <a:p>
            <a:fld id="{1B95BD22-9AB2-4A5B-891A-630848660EF4}" type="datetimeFigureOut">
              <a:rPr lang="en-US" smtClean="0"/>
              <a:t>11/1/2023</a:t>
            </a:fld>
            <a:endParaRPr lang="en-US"/>
          </a:p>
        </p:txBody>
      </p:sp>
      <p:sp>
        <p:nvSpPr>
          <p:cNvPr id="5" name="Footer Placeholder 4">
            <a:extLst>
              <a:ext uri="{FF2B5EF4-FFF2-40B4-BE49-F238E27FC236}">
                <a16:creationId xmlns:a16="http://schemas.microsoft.com/office/drawing/2014/main" id="{F47177F6-A836-4016-8FE3-5910B3BAAE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FF9F6D-01DB-4C41-B264-6B749DFAEA5E}"/>
              </a:ext>
            </a:extLst>
          </p:cNvPr>
          <p:cNvSpPr>
            <a:spLocks noGrp="1"/>
          </p:cNvSpPr>
          <p:nvPr>
            <p:ph type="sldNum" sz="quarter" idx="12"/>
          </p:nvPr>
        </p:nvSpPr>
        <p:spPr/>
        <p:txBody>
          <a:bodyPr/>
          <a:lstStyle/>
          <a:p>
            <a:fld id="{E1B04FBC-7BF3-4D12-A7F6-D450CF00DC6E}" type="slidenum">
              <a:rPr lang="en-US" smtClean="0"/>
              <a:t>‹#›</a:t>
            </a:fld>
            <a:endParaRPr lang="en-US"/>
          </a:p>
        </p:txBody>
      </p:sp>
    </p:spTree>
    <p:custDataLst>
      <p:tags r:id="rId1"/>
    </p:custDataLst>
    <p:extLst>
      <p:ext uri="{BB962C8B-B14F-4D97-AF65-F5344CB8AC3E}">
        <p14:creationId xmlns:p14="http://schemas.microsoft.com/office/powerpoint/2010/main" val="767848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4109FC96-A524-9411-F587-93938397D054}"/>
              </a:ext>
            </a:extLst>
          </p:cNvPr>
          <p:cNvSpPr>
            <a:spLocks noGrp="1"/>
          </p:cNvSpPr>
          <p:nvPr>
            <p:ph type="pic" sz="quarter" idx="11"/>
          </p:nvPr>
        </p:nvSpPr>
        <p:spPr>
          <a:xfrm>
            <a:off x="1" y="0"/>
            <a:ext cx="12192000" cy="6857999"/>
          </a:xfrm>
          <a:noFill/>
        </p:spPr>
        <p:txBody>
          <a:bodyPr anchor="ctr"/>
          <a:lstStyle>
            <a:lvl1pPr marL="0" indent="0" algn="ctr">
              <a:buNone/>
              <a:defRPr/>
            </a:lvl1pPr>
          </a:lstStyle>
          <a:p>
            <a:endParaRPr lang="en-US" noProof="0"/>
          </a:p>
        </p:txBody>
      </p:sp>
      <p:sp>
        <p:nvSpPr>
          <p:cNvPr id="2" name="Title 1">
            <a:extLst>
              <a:ext uri="{FF2B5EF4-FFF2-40B4-BE49-F238E27FC236}">
                <a16:creationId xmlns:a16="http://schemas.microsoft.com/office/drawing/2014/main" id="{42E2DDD5-B179-8D33-E206-E8EC18C6525D}"/>
              </a:ext>
            </a:extLst>
          </p:cNvPr>
          <p:cNvSpPr>
            <a:spLocks noGrp="1"/>
          </p:cNvSpPr>
          <p:nvPr>
            <p:ph type="ctrTitle" hasCustomPrompt="1"/>
          </p:nvPr>
        </p:nvSpPr>
        <p:spPr>
          <a:xfrm>
            <a:off x="5221728" y="3670338"/>
            <a:ext cx="6693408" cy="2084832"/>
          </a:xfrm>
        </p:spPr>
        <p:txBody>
          <a:bodyPr anchor="ctr">
            <a:noAutofit/>
          </a:bodyPr>
          <a:lstStyle>
            <a:lvl1pPr algn="l">
              <a:lnSpc>
                <a:spcPct val="100000"/>
              </a:lnSpc>
              <a:defRPr sz="6600" b="1" i="0" cap="none" baseline="0">
                <a:solidFill>
                  <a:schemeClr val="tx2"/>
                </a:solidFill>
                <a:latin typeface="Myriad Pro" panose="020B0503030403020204" pitchFamily="34" charset="0"/>
              </a:defRPr>
            </a:lvl1pPr>
          </a:lstStyle>
          <a:p>
            <a:r>
              <a:rPr lang="en-US" noProof="0" dirty="0"/>
              <a:t>Click to Edit Master Title Style</a:t>
            </a:r>
          </a:p>
        </p:txBody>
      </p:sp>
      <p:sp>
        <p:nvSpPr>
          <p:cNvPr id="3" name="Subtitle 2">
            <a:extLst>
              <a:ext uri="{FF2B5EF4-FFF2-40B4-BE49-F238E27FC236}">
                <a16:creationId xmlns:a16="http://schemas.microsoft.com/office/drawing/2014/main" id="{4B219809-9823-E5C1-322B-DCDB7769D492}"/>
              </a:ext>
            </a:extLst>
          </p:cNvPr>
          <p:cNvSpPr>
            <a:spLocks noGrp="1"/>
          </p:cNvSpPr>
          <p:nvPr>
            <p:ph type="subTitle" idx="1"/>
          </p:nvPr>
        </p:nvSpPr>
        <p:spPr>
          <a:xfrm>
            <a:off x="5221728" y="5883651"/>
            <a:ext cx="6391656" cy="475938"/>
          </a:xfrm>
        </p:spPr>
        <p:txBody>
          <a:bodyPr/>
          <a:lstStyle>
            <a:lvl1pPr marL="0" indent="0" algn="l">
              <a:buNone/>
              <a:defRPr sz="240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custDataLst>
      <p:tags r:id="rId1"/>
    </p:custDataLst>
    <p:extLst>
      <p:ext uri="{BB962C8B-B14F-4D97-AF65-F5344CB8AC3E}">
        <p14:creationId xmlns:p14="http://schemas.microsoft.com/office/powerpoint/2010/main" val="29564761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4109FC96-A524-9411-F587-93938397D054}"/>
              </a:ext>
            </a:extLst>
          </p:cNvPr>
          <p:cNvSpPr>
            <a:spLocks noGrp="1"/>
          </p:cNvSpPr>
          <p:nvPr>
            <p:ph type="pic" sz="quarter" idx="11"/>
          </p:nvPr>
        </p:nvSpPr>
        <p:spPr>
          <a:xfrm>
            <a:off x="6782765" y="0"/>
            <a:ext cx="5409235" cy="6857999"/>
          </a:xfrm>
          <a:noFill/>
        </p:spPr>
        <p:txBody>
          <a:bodyPr anchor="ctr"/>
          <a:lstStyle>
            <a:lvl1pPr marL="0" indent="0" algn="ctr">
              <a:buNone/>
              <a:defRPr/>
            </a:lvl1pPr>
          </a:lstStyle>
          <a:p>
            <a:endParaRPr lang="en-US" noProof="0"/>
          </a:p>
        </p:txBody>
      </p:sp>
      <p:sp>
        <p:nvSpPr>
          <p:cNvPr id="2" name="Title 1">
            <a:extLst>
              <a:ext uri="{FF2B5EF4-FFF2-40B4-BE49-F238E27FC236}">
                <a16:creationId xmlns:a16="http://schemas.microsoft.com/office/drawing/2014/main" id="{42E2DDD5-B179-8D33-E206-E8EC18C6525D}"/>
              </a:ext>
            </a:extLst>
          </p:cNvPr>
          <p:cNvSpPr>
            <a:spLocks noGrp="1"/>
          </p:cNvSpPr>
          <p:nvPr>
            <p:ph type="ctrTitle" hasCustomPrompt="1"/>
          </p:nvPr>
        </p:nvSpPr>
        <p:spPr>
          <a:xfrm>
            <a:off x="419548" y="1513063"/>
            <a:ext cx="6693408" cy="2084832"/>
          </a:xfrm>
        </p:spPr>
        <p:txBody>
          <a:bodyPr anchor="ctr">
            <a:noAutofit/>
          </a:bodyPr>
          <a:lstStyle>
            <a:lvl1pPr algn="l">
              <a:lnSpc>
                <a:spcPct val="100000"/>
              </a:lnSpc>
              <a:defRPr sz="6600" b="1" i="0" cap="none" baseline="0">
                <a:solidFill>
                  <a:schemeClr val="tx1"/>
                </a:solidFill>
                <a:latin typeface="Myriad Pro" panose="020B0503030403020204" pitchFamily="34" charset="0"/>
              </a:defRPr>
            </a:lvl1pPr>
          </a:lstStyle>
          <a:p>
            <a:r>
              <a:rPr lang="en-US" noProof="0" dirty="0"/>
              <a:t>Click to Edit Master Title Style</a:t>
            </a:r>
          </a:p>
        </p:txBody>
      </p:sp>
      <p:sp>
        <p:nvSpPr>
          <p:cNvPr id="4" name="Text Placeholder 2">
            <a:extLst>
              <a:ext uri="{FF2B5EF4-FFF2-40B4-BE49-F238E27FC236}">
                <a16:creationId xmlns:a16="http://schemas.microsoft.com/office/drawing/2014/main" id="{A2F10D21-7802-A3AD-A74A-5BF3739C3A43}"/>
              </a:ext>
            </a:extLst>
          </p:cNvPr>
          <p:cNvSpPr>
            <a:spLocks noGrp="1"/>
          </p:cNvSpPr>
          <p:nvPr>
            <p:ph type="body" idx="1" hasCustomPrompt="1"/>
          </p:nvPr>
        </p:nvSpPr>
        <p:spPr>
          <a:xfrm>
            <a:off x="419548" y="3727759"/>
            <a:ext cx="4581144" cy="1500187"/>
          </a:xfrm>
        </p:spPr>
        <p:txBody>
          <a:bodyPr/>
          <a:lstStyle>
            <a:lvl1pPr marL="0" indent="0" algn="l">
              <a:buNone/>
              <a:defRPr sz="2400">
                <a:solidFill>
                  <a:schemeClr val="accent6"/>
                </a:solidFill>
                <a:latin typeface="Myriad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a:t>
            </a:r>
          </a:p>
        </p:txBody>
      </p:sp>
    </p:spTree>
    <p:custDataLst>
      <p:tags r:id="rId1"/>
    </p:custDataLst>
    <p:extLst>
      <p:ext uri="{BB962C8B-B14F-4D97-AF65-F5344CB8AC3E}">
        <p14:creationId xmlns:p14="http://schemas.microsoft.com/office/powerpoint/2010/main" val="15133678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accent4"/>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4567E9-2483-C330-76B4-52F75C9504A9}"/>
              </a:ext>
            </a:extLst>
          </p:cNvPr>
          <p:cNvSpPr>
            <a:spLocks noGrp="1"/>
          </p:cNvSpPr>
          <p:nvPr>
            <p:ph type="title" hasCustomPrompt="1"/>
          </p:nvPr>
        </p:nvSpPr>
        <p:spPr>
          <a:xfrm>
            <a:off x="877824" y="1517904"/>
            <a:ext cx="4416552" cy="1572768"/>
          </a:xfrm>
        </p:spPr>
        <p:txBody>
          <a:bodyPr anchor="b"/>
          <a:lstStyle>
            <a:lvl1pPr>
              <a:defRPr sz="5400" b="1">
                <a:solidFill>
                  <a:schemeClr val="bg1"/>
                </a:solidFill>
                <a:latin typeface="Myriad Pro" panose="020B0503030403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C4EA9653-6F42-EC48-B443-D3FF0CD0D4C1}"/>
              </a:ext>
            </a:extLst>
          </p:cNvPr>
          <p:cNvSpPr>
            <a:spLocks noGrp="1"/>
          </p:cNvSpPr>
          <p:nvPr>
            <p:ph type="body" idx="1"/>
          </p:nvPr>
        </p:nvSpPr>
        <p:spPr>
          <a:xfrm>
            <a:off x="877824" y="3429000"/>
            <a:ext cx="4242816" cy="2350008"/>
          </a:xfrm>
        </p:spPr>
        <p:txBody>
          <a:bodyPr/>
          <a:lstStyle>
            <a:lvl1pPr marL="0" indent="0" algn="l">
              <a:spcBef>
                <a:spcPts val="0"/>
              </a:spcBef>
              <a:buNone/>
              <a:defRPr sz="1800" b="1">
                <a:solidFill>
                  <a:schemeClr val="bg1"/>
                </a:solidFill>
                <a:latin typeface="Myriad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Picture Placeholder 11">
            <a:extLst>
              <a:ext uri="{FF2B5EF4-FFF2-40B4-BE49-F238E27FC236}">
                <a16:creationId xmlns:a16="http://schemas.microsoft.com/office/drawing/2014/main" id="{6DD0971A-C596-F81B-B6DF-4B71CD042706}"/>
              </a:ext>
            </a:extLst>
          </p:cNvPr>
          <p:cNvSpPr>
            <a:spLocks noGrp="1"/>
          </p:cNvSpPr>
          <p:nvPr>
            <p:ph type="pic" sz="quarter" idx="10" hasCustomPrompt="1"/>
          </p:nvPr>
        </p:nvSpPr>
        <p:spPr>
          <a:xfrm>
            <a:off x="5690616" y="0"/>
            <a:ext cx="6501384" cy="6858000"/>
          </a:xfrm>
          <a:custGeom>
            <a:avLst/>
            <a:gdLst>
              <a:gd name="connsiteX0" fmla="*/ 5755419 w 6501384"/>
              <a:gd name="connsiteY0" fmla="*/ 6245920 h 6858000"/>
              <a:gd name="connsiteX1" fmla="*/ 5755419 w 6501384"/>
              <a:gd name="connsiteY1" fmla="*/ 6291639 h 6858000"/>
              <a:gd name="connsiteX2" fmla="*/ 6242504 w 6501384"/>
              <a:gd name="connsiteY2" fmla="*/ 6291639 h 6858000"/>
              <a:gd name="connsiteX3" fmla="*/ 6242504 w 6501384"/>
              <a:gd name="connsiteY3" fmla="*/ 6245920 h 6858000"/>
              <a:gd name="connsiteX4" fmla="*/ 0 w 6501384"/>
              <a:gd name="connsiteY4" fmla="*/ 0 h 6858000"/>
              <a:gd name="connsiteX5" fmla="*/ 6501384 w 6501384"/>
              <a:gd name="connsiteY5" fmla="*/ 0 h 6858000"/>
              <a:gd name="connsiteX6" fmla="*/ 6501384 w 6501384"/>
              <a:gd name="connsiteY6" fmla="*/ 6858000 h 6858000"/>
              <a:gd name="connsiteX7" fmla="*/ 0 w 6501384"/>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1384" h="6858000">
                <a:moveTo>
                  <a:pt x="5755419" y="6245920"/>
                </a:moveTo>
                <a:lnTo>
                  <a:pt x="5755419" y="6291639"/>
                </a:lnTo>
                <a:lnTo>
                  <a:pt x="6242504" y="6291639"/>
                </a:lnTo>
                <a:lnTo>
                  <a:pt x="6242504" y="6245920"/>
                </a:lnTo>
                <a:close/>
                <a:moveTo>
                  <a:pt x="0" y="0"/>
                </a:moveTo>
                <a:lnTo>
                  <a:pt x="6501384" y="0"/>
                </a:lnTo>
                <a:lnTo>
                  <a:pt x="6501384" y="6858000"/>
                </a:lnTo>
                <a:lnTo>
                  <a:pt x="0" y="6858000"/>
                </a:lnTo>
                <a:close/>
              </a:path>
            </a:pathLst>
          </a:custGeom>
          <a:solidFill>
            <a:schemeClr val="bg1">
              <a:lumMod val="95000"/>
            </a:schemeClr>
          </a:solidFill>
        </p:spPr>
        <p:txBody>
          <a:bodyPr wrap="square" anchor="ctr">
            <a:noAutofit/>
          </a:bodyPr>
          <a:lstStyle>
            <a:lvl1pPr marL="0" indent="0" algn="ctr">
              <a:buNone/>
              <a:defRPr/>
            </a:lvl1pPr>
          </a:lstStyle>
          <a:p>
            <a:r>
              <a:rPr lang="en-US" dirty="0"/>
              <a:t> </a:t>
            </a:r>
          </a:p>
        </p:txBody>
      </p:sp>
    </p:spTree>
    <p:custDataLst>
      <p:tags r:id="rId1"/>
    </p:custDataLst>
    <p:extLst>
      <p:ext uri="{BB962C8B-B14F-4D97-AF65-F5344CB8AC3E}">
        <p14:creationId xmlns:p14="http://schemas.microsoft.com/office/powerpoint/2010/main" val="942856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4_Title and Content">
    <p:bg>
      <p:bgPr>
        <a:solidFill>
          <a:schemeClr val="accent1">
            <a:lumMod val="50000"/>
          </a:schemeClr>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1BAF3EC-96ED-627A-D8DF-71B5521F8C59}"/>
              </a:ext>
            </a:extLst>
          </p:cNvPr>
          <p:cNvSpPr>
            <a:spLocks noGrp="1"/>
          </p:cNvSpPr>
          <p:nvPr>
            <p:ph type="pic" sz="quarter" idx="12"/>
          </p:nvPr>
        </p:nvSpPr>
        <p:spPr>
          <a:xfrm>
            <a:off x="0" y="-23150"/>
            <a:ext cx="12192000" cy="3730752"/>
          </a:xfrm>
          <a:solidFill>
            <a:schemeClr val="accent2"/>
          </a:solidFill>
        </p:spPr>
        <p:txBody>
          <a:bodyPr/>
          <a:lstStyle>
            <a:lvl1pPr marL="0" indent="0" algn="ctr">
              <a:buNone/>
              <a:defRPr/>
            </a:lvl1pPr>
          </a:lstStyle>
          <a:p>
            <a:endParaRPr lang="en-US" dirty="0"/>
          </a:p>
        </p:txBody>
      </p:sp>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241744" y="3816750"/>
            <a:ext cx="11708512" cy="687941"/>
          </a:xfrm>
        </p:spPr>
        <p:txBody>
          <a:bodyPr anchor="b"/>
          <a:lstStyle>
            <a:lvl1pPr>
              <a:defRPr sz="4400" b="1">
                <a:solidFill>
                  <a:schemeClr val="accent2"/>
                </a:solidFill>
                <a:latin typeface="+mn-lt"/>
              </a:defRPr>
            </a:lvl1pPr>
          </a:lstStyle>
          <a:p>
            <a:r>
              <a:rPr lang="en-US" dirty="0"/>
              <a:t>click to edit master title style</a:t>
            </a:r>
          </a:p>
        </p:txBody>
      </p:sp>
      <p:sp>
        <p:nvSpPr>
          <p:cNvPr id="18" name="Text Placeholder 17">
            <a:extLst>
              <a:ext uri="{FF2B5EF4-FFF2-40B4-BE49-F238E27FC236}">
                <a16:creationId xmlns:a16="http://schemas.microsoft.com/office/drawing/2014/main" id="{37E7FED9-E80E-C940-F98B-AB755EE20D52}"/>
              </a:ext>
            </a:extLst>
          </p:cNvPr>
          <p:cNvSpPr>
            <a:spLocks noGrp="1"/>
          </p:cNvSpPr>
          <p:nvPr>
            <p:ph type="body" sz="quarter" idx="23" hasCustomPrompt="1"/>
          </p:nvPr>
        </p:nvSpPr>
        <p:spPr>
          <a:xfrm>
            <a:off x="1906395" y="4680654"/>
            <a:ext cx="1289304" cy="813816"/>
          </a:xfrm>
        </p:spPr>
        <p:txBody>
          <a:bodyPr/>
          <a:lstStyle>
            <a:lvl1pPr marL="0" indent="0">
              <a:buNone/>
              <a:defRPr sz="5400" b="1">
                <a:solidFill>
                  <a:schemeClr val="bg1"/>
                </a:solidFill>
              </a:defRPr>
            </a:lvl1pPr>
          </a:lstStyle>
          <a:p>
            <a:pPr lvl="0"/>
            <a:r>
              <a:rPr lang="en-US" dirty="0"/>
              <a:t>00</a:t>
            </a:r>
          </a:p>
        </p:txBody>
      </p:sp>
      <p:sp>
        <p:nvSpPr>
          <p:cNvPr id="5" name="Text Placeholder 4">
            <a:extLst>
              <a:ext uri="{FF2B5EF4-FFF2-40B4-BE49-F238E27FC236}">
                <a16:creationId xmlns:a16="http://schemas.microsoft.com/office/drawing/2014/main" id="{FD759331-56CA-A5B3-ECFB-757CC5B9E3D0}"/>
              </a:ext>
            </a:extLst>
          </p:cNvPr>
          <p:cNvSpPr>
            <a:spLocks noGrp="1"/>
          </p:cNvSpPr>
          <p:nvPr>
            <p:ph type="body" sz="quarter" idx="13"/>
          </p:nvPr>
        </p:nvSpPr>
        <p:spPr>
          <a:xfrm>
            <a:off x="1941120" y="5164706"/>
            <a:ext cx="1188720" cy="292608"/>
          </a:xfr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dirty="0"/>
              <a:t>Click to edit Master text styles</a:t>
            </a:r>
          </a:p>
        </p:txBody>
      </p:sp>
      <p:sp>
        <p:nvSpPr>
          <p:cNvPr id="12" name="Text Placeholder 11">
            <a:extLst>
              <a:ext uri="{FF2B5EF4-FFF2-40B4-BE49-F238E27FC236}">
                <a16:creationId xmlns:a16="http://schemas.microsoft.com/office/drawing/2014/main" id="{D1D1D906-0BC4-FEE6-C101-A96C6910656F}"/>
              </a:ext>
            </a:extLst>
          </p:cNvPr>
          <p:cNvSpPr>
            <a:spLocks noGrp="1"/>
          </p:cNvSpPr>
          <p:nvPr>
            <p:ph type="body" sz="quarter" idx="18"/>
          </p:nvPr>
        </p:nvSpPr>
        <p:spPr>
          <a:xfrm>
            <a:off x="1941120" y="5603618"/>
            <a:ext cx="1627632" cy="1042416"/>
          </a:xfrm>
        </p:spPr>
        <p:txBody>
          <a:bodyPr/>
          <a:lstStyle>
            <a:lvl1pPr marL="0" indent="0">
              <a:spcBef>
                <a:spcPts val="0"/>
              </a:spcBef>
              <a:buNone/>
              <a:defRPr sz="1400">
                <a:solidFill>
                  <a:schemeClr val="bg1"/>
                </a:solidFill>
              </a:defRPr>
            </a:lvl1pPr>
          </a:lstStyle>
          <a:p>
            <a:pPr lvl="0"/>
            <a:r>
              <a:rPr lang="en-US" dirty="0"/>
              <a:t>Click to edit Master text styles</a:t>
            </a:r>
          </a:p>
        </p:txBody>
      </p:sp>
      <p:sp>
        <p:nvSpPr>
          <p:cNvPr id="19" name="Text Placeholder 17">
            <a:extLst>
              <a:ext uri="{FF2B5EF4-FFF2-40B4-BE49-F238E27FC236}">
                <a16:creationId xmlns:a16="http://schemas.microsoft.com/office/drawing/2014/main" id="{E30AA8E2-6DF5-EF83-796A-52DC1B42BA7D}"/>
              </a:ext>
            </a:extLst>
          </p:cNvPr>
          <p:cNvSpPr>
            <a:spLocks noGrp="1"/>
          </p:cNvSpPr>
          <p:nvPr>
            <p:ph type="body" sz="quarter" idx="24" hasCustomPrompt="1"/>
          </p:nvPr>
        </p:nvSpPr>
        <p:spPr>
          <a:xfrm>
            <a:off x="3662043" y="4680654"/>
            <a:ext cx="1289304" cy="813816"/>
          </a:xfrm>
        </p:spPr>
        <p:txBody>
          <a:bodyPr/>
          <a:lstStyle>
            <a:lvl1pPr marL="0" indent="0">
              <a:buNone/>
              <a:defRPr sz="5400" b="1">
                <a:solidFill>
                  <a:schemeClr val="bg1"/>
                </a:solidFill>
              </a:defRPr>
            </a:lvl1pPr>
          </a:lstStyle>
          <a:p>
            <a:pPr lvl="0"/>
            <a:r>
              <a:rPr lang="en-US" dirty="0"/>
              <a:t>00</a:t>
            </a:r>
          </a:p>
        </p:txBody>
      </p:sp>
      <p:sp>
        <p:nvSpPr>
          <p:cNvPr id="8" name="Text Placeholder 4">
            <a:extLst>
              <a:ext uri="{FF2B5EF4-FFF2-40B4-BE49-F238E27FC236}">
                <a16:creationId xmlns:a16="http://schemas.microsoft.com/office/drawing/2014/main" id="{12E6D84C-E8F7-4012-F33F-2BC73176DFEA}"/>
              </a:ext>
            </a:extLst>
          </p:cNvPr>
          <p:cNvSpPr>
            <a:spLocks noGrp="1"/>
          </p:cNvSpPr>
          <p:nvPr>
            <p:ph type="body" sz="quarter" idx="14"/>
          </p:nvPr>
        </p:nvSpPr>
        <p:spPr>
          <a:xfrm>
            <a:off x="3678480" y="5164706"/>
            <a:ext cx="1188720" cy="292608"/>
          </a:xfr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dirty="0"/>
              <a:t>Click to edit Master text styles</a:t>
            </a:r>
          </a:p>
        </p:txBody>
      </p:sp>
      <p:sp>
        <p:nvSpPr>
          <p:cNvPr id="13" name="Text Placeholder 11">
            <a:extLst>
              <a:ext uri="{FF2B5EF4-FFF2-40B4-BE49-F238E27FC236}">
                <a16:creationId xmlns:a16="http://schemas.microsoft.com/office/drawing/2014/main" id="{B5C6931C-E330-4493-0643-D5997565908C}"/>
              </a:ext>
            </a:extLst>
          </p:cNvPr>
          <p:cNvSpPr>
            <a:spLocks noGrp="1"/>
          </p:cNvSpPr>
          <p:nvPr>
            <p:ph type="body" sz="quarter" idx="19"/>
          </p:nvPr>
        </p:nvSpPr>
        <p:spPr>
          <a:xfrm>
            <a:off x="3678480" y="5603618"/>
            <a:ext cx="1627632" cy="1042416"/>
          </a:xfrm>
        </p:spPr>
        <p:txBody>
          <a:bodyPr/>
          <a:lstStyle>
            <a:lvl1pPr marL="0" indent="0">
              <a:spcBef>
                <a:spcPts val="0"/>
              </a:spcBef>
              <a:buNone/>
              <a:defRPr sz="1400">
                <a:solidFill>
                  <a:schemeClr val="bg1"/>
                </a:solidFill>
              </a:defRPr>
            </a:lvl1pPr>
          </a:lstStyle>
          <a:p>
            <a:pPr lvl="0"/>
            <a:r>
              <a:rPr lang="en-US" dirty="0"/>
              <a:t>Click to edit Master text styles</a:t>
            </a:r>
          </a:p>
        </p:txBody>
      </p:sp>
      <p:sp>
        <p:nvSpPr>
          <p:cNvPr id="20" name="Text Placeholder 17">
            <a:extLst>
              <a:ext uri="{FF2B5EF4-FFF2-40B4-BE49-F238E27FC236}">
                <a16:creationId xmlns:a16="http://schemas.microsoft.com/office/drawing/2014/main" id="{CBD2F4CC-8E51-87CF-F79A-F27C3CEB5649}"/>
              </a:ext>
            </a:extLst>
          </p:cNvPr>
          <p:cNvSpPr>
            <a:spLocks noGrp="1"/>
          </p:cNvSpPr>
          <p:nvPr>
            <p:ph type="body" sz="quarter" idx="25" hasCustomPrompt="1"/>
          </p:nvPr>
        </p:nvSpPr>
        <p:spPr>
          <a:xfrm>
            <a:off x="5451348" y="4680654"/>
            <a:ext cx="1289304" cy="813816"/>
          </a:xfrm>
        </p:spPr>
        <p:txBody>
          <a:bodyPr/>
          <a:lstStyle>
            <a:lvl1pPr marL="0" indent="0">
              <a:buNone/>
              <a:defRPr sz="5400" b="1">
                <a:solidFill>
                  <a:schemeClr val="bg1"/>
                </a:solidFill>
              </a:defRPr>
            </a:lvl1pPr>
          </a:lstStyle>
          <a:p>
            <a:pPr lvl="0"/>
            <a:r>
              <a:rPr lang="en-US" dirty="0"/>
              <a:t>00</a:t>
            </a:r>
          </a:p>
        </p:txBody>
      </p:sp>
      <p:sp>
        <p:nvSpPr>
          <p:cNvPr id="9" name="Text Placeholder 4">
            <a:extLst>
              <a:ext uri="{FF2B5EF4-FFF2-40B4-BE49-F238E27FC236}">
                <a16:creationId xmlns:a16="http://schemas.microsoft.com/office/drawing/2014/main" id="{4ABDAE69-C4D7-13B7-8424-76C2742E8547}"/>
              </a:ext>
            </a:extLst>
          </p:cNvPr>
          <p:cNvSpPr>
            <a:spLocks noGrp="1"/>
          </p:cNvSpPr>
          <p:nvPr>
            <p:ph type="body" sz="quarter" idx="15"/>
          </p:nvPr>
        </p:nvSpPr>
        <p:spPr>
          <a:xfrm>
            <a:off x="5470704" y="5164706"/>
            <a:ext cx="1188720" cy="292608"/>
          </a:xfr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dirty="0"/>
              <a:t>Click to edit Master text styles</a:t>
            </a:r>
          </a:p>
        </p:txBody>
      </p:sp>
      <p:sp>
        <p:nvSpPr>
          <p:cNvPr id="14" name="Text Placeholder 11">
            <a:extLst>
              <a:ext uri="{FF2B5EF4-FFF2-40B4-BE49-F238E27FC236}">
                <a16:creationId xmlns:a16="http://schemas.microsoft.com/office/drawing/2014/main" id="{F784D331-4EA8-7763-413A-D86421E774DF}"/>
              </a:ext>
            </a:extLst>
          </p:cNvPr>
          <p:cNvSpPr>
            <a:spLocks noGrp="1"/>
          </p:cNvSpPr>
          <p:nvPr>
            <p:ph type="body" sz="quarter" idx="20"/>
          </p:nvPr>
        </p:nvSpPr>
        <p:spPr>
          <a:xfrm>
            <a:off x="5470704" y="5603618"/>
            <a:ext cx="1627632" cy="1042416"/>
          </a:xfrm>
        </p:spPr>
        <p:txBody>
          <a:bodyPr/>
          <a:lstStyle>
            <a:lvl1pPr marL="0" indent="0">
              <a:spcBef>
                <a:spcPts val="0"/>
              </a:spcBef>
              <a:buNone/>
              <a:defRPr sz="1400">
                <a:solidFill>
                  <a:schemeClr val="bg1"/>
                </a:solidFill>
              </a:defRPr>
            </a:lvl1pPr>
          </a:lstStyle>
          <a:p>
            <a:pPr lvl="0"/>
            <a:r>
              <a:rPr lang="en-US" dirty="0"/>
              <a:t>Click to edit Master text styles</a:t>
            </a:r>
          </a:p>
        </p:txBody>
      </p:sp>
      <p:sp>
        <p:nvSpPr>
          <p:cNvPr id="21" name="Text Placeholder 17">
            <a:extLst>
              <a:ext uri="{FF2B5EF4-FFF2-40B4-BE49-F238E27FC236}">
                <a16:creationId xmlns:a16="http://schemas.microsoft.com/office/drawing/2014/main" id="{F7A8DA1D-6CC4-473F-2C8F-4BF59295EA28}"/>
              </a:ext>
            </a:extLst>
          </p:cNvPr>
          <p:cNvSpPr>
            <a:spLocks noGrp="1"/>
          </p:cNvSpPr>
          <p:nvPr>
            <p:ph type="body" sz="quarter" idx="26" hasCustomPrompt="1"/>
          </p:nvPr>
        </p:nvSpPr>
        <p:spPr>
          <a:xfrm>
            <a:off x="7164195" y="4680654"/>
            <a:ext cx="1289304" cy="813816"/>
          </a:xfrm>
        </p:spPr>
        <p:txBody>
          <a:bodyPr/>
          <a:lstStyle>
            <a:lvl1pPr marL="0" indent="0">
              <a:buNone/>
              <a:defRPr sz="5400" b="1">
                <a:solidFill>
                  <a:schemeClr val="bg1"/>
                </a:solidFill>
              </a:defRPr>
            </a:lvl1pPr>
          </a:lstStyle>
          <a:p>
            <a:pPr lvl="0"/>
            <a:r>
              <a:rPr lang="en-US" dirty="0"/>
              <a:t>00</a:t>
            </a:r>
          </a:p>
        </p:txBody>
      </p:sp>
      <p:sp>
        <p:nvSpPr>
          <p:cNvPr id="10" name="Text Placeholder 4">
            <a:extLst>
              <a:ext uri="{FF2B5EF4-FFF2-40B4-BE49-F238E27FC236}">
                <a16:creationId xmlns:a16="http://schemas.microsoft.com/office/drawing/2014/main" id="{BD2BB440-F01A-2C17-2EB1-29400B080812}"/>
              </a:ext>
            </a:extLst>
          </p:cNvPr>
          <p:cNvSpPr>
            <a:spLocks noGrp="1"/>
          </p:cNvSpPr>
          <p:nvPr>
            <p:ph type="body" sz="quarter" idx="16"/>
          </p:nvPr>
        </p:nvSpPr>
        <p:spPr>
          <a:xfrm>
            <a:off x="7198920" y="5164706"/>
            <a:ext cx="1188720" cy="292608"/>
          </a:xfr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dirty="0"/>
              <a:t>Click to edit Master text styles</a:t>
            </a:r>
          </a:p>
        </p:txBody>
      </p:sp>
      <p:sp>
        <p:nvSpPr>
          <p:cNvPr id="15" name="Text Placeholder 11">
            <a:extLst>
              <a:ext uri="{FF2B5EF4-FFF2-40B4-BE49-F238E27FC236}">
                <a16:creationId xmlns:a16="http://schemas.microsoft.com/office/drawing/2014/main" id="{C8E70445-8223-C947-41BD-B5232418DC1F}"/>
              </a:ext>
            </a:extLst>
          </p:cNvPr>
          <p:cNvSpPr>
            <a:spLocks noGrp="1"/>
          </p:cNvSpPr>
          <p:nvPr>
            <p:ph type="body" sz="quarter" idx="21"/>
          </p:nvPr>
        </p:nvSpPr>
        <p:spPr>
          <a:xfrm>
            <a:off x="7198920" y="5603618"/>
            <a:ext cx="1627632" cy="1042416"/>
          </a:xfrm>
        </p:spPr>
        <p:txBody>
          <a:bodyPr/>
          <a:lstStyle>
            <a:lvl1pPr marL="0" indent="0">
              <a:spcBef>
                <a:spcPts val="0"/>
              </a:spcBef>
              <a:buNone/>
              <a:defRPr sz="1400">
                <a:solidFill>
                  <a:schemeClr val="bg1"/>
                </a:solidFill>
              </a:defRPr>
            </a:lvl1pPr>
          </a:lstStyle>
          <a:p>
            <a:pPr lvl="0"/>
            <a:r>
              <a:rPr lang="en-US" dirty="0"/>
              <a:t>Click to edit Master text styles</a:t>
            </a:r>
          </a:p>
        </p:txBody>
      </p:sp>
      <p:sp>
        <p:nvSpPr>
          <p:cNvPr id="22" name="Text Placeholder 17">
            <a:extLst>
              <a:ext uri="{FF2B5EF4-FFF2-40B4-BE49-F238E27FC236}">
                <a16:creationId xmlns:a16="http://schemas.microsoft.com/office/drawing/2014/main" id="{C0CEB3F3-5DF9-EBDA-0049-32F1E30883A6}"/>
              </a:ext>
            </a:extLst>
          </p:cNvPr>
          <p:cNvSpPr>
            <a:spLocks noGrp="1"/>
          </p:cNvSpPr>
          <p:nvPr>
            <p:ph type="body" sz="quarter" idx="27" hasCustomPrompt="1"/>
          </p:nvPr>
        </p:nvSpPr>
        <p:spPr>
          <a:xfrm>
            <a:off x="8910699" y="4680654"/>
            <a:ext cx="1289304" cy="813816"/>
          </a:xfrm>
        </p:spPr>
        <p:txBody>
          <a:bodyPr/>
          <a:lstStyle>
            <a:lvl1pPr marL="0" indent="0">
              <a:buNone/>
              <a:defRPr sz="5400" b="1">
                <a:solidFill>
                  <a:schemeClr val="bg1"/>
                </a:solidFill>
              </a:defRPr>
            </a:lvl1pPr>
          </a:lstStyle>
          <a:p>
            <a:pPr lvl="0"/>
            <a:r>
              <a:rPr lang="en-US" dirty="0"/>
              <a:t>00</a:t>
            </a:r>
          </a:p>
        </p:txBody>
      </p:sp>
      <p:sp>
        <p:nvSpPr>
          <p:cNvPr id="11" name="Text Placeholder 4">
            <a:extLst>
              <a:ext uri="{FF2B5EF4-FFF2-40B4-BE49-F238E27FC236}">
                <a16:creationId xmlns:a16="http://schemas.microsoft.com/office/drawing/2014/main" id="{17CA7A68-9715-41A2-960B-4A4FCA50B69C}"/>
              </a:ext>
            </a:extLst>
          </p:cNvPr>
          <p:cNvSpPr>
            <a:spLocks noGrp="1"/>
          </p:cNvSpPr>
          <p:nvPr>
            <p:ph type="body" sz="quarter" idx="17"/>
          </p:nvPr>
        </p:nvSpPr>
        <p:spPr>
          <a:xfrm>
            <a:off x="8945424" y="5164706"/>
            <a:ext cx="1188720" cy="292608"/>
          </a:xfr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dirty="0"/>
              <a:t>Click to edit Master text styles</a:t>
            </a:r>
          </a:p>
        </p:txBody>
      </p:sp>
      <p:sp>
        <p:nvSpPr>
          <p:cNvPr id="16" name="Text Placeholder 11">
            <a:extLst>
              <a:ext uri="{FF2B5EF4-FFF2-40B4-BE49-F238E27FC236}">
                <a16:creationId xmlns:a16="http://schemas.microsoft.com/office/drawing/2014/main" id="{20DEDB88-9B42-2A98-CCD8-509BAE5364BD}"/>
              </a:ext>
            </a:extLst>
          </p:cNvPr>
          <p:cNvSpPr>
            <a:spLocks noGrp="1"/>
          </p:cNvSpPr>
          <p:nvPr>
            <p:ph type="body" sz="quarter" idx="22"/>
          </p:nvPr>
        </p:nvSpPr>
        <p:spPr>
          <a:xfrm>
            <a:off x="8936280" y="5603618"/>
            <a:ext cx="1627632" cy="1042416"/>
          </a:xfrm>
        </p:spPr>
        <p:txBody>
          <a:bodyPr/>
          <a:lstStyle>
            <a:lvl1pPr marL="0" indent="0">
              <a:spcBef>
                <a:spcPts val="0"/>
              </a:spcBef>
              <a:buNone/>
              <a:defRPr sz="1400">
                <a:solidFill>
                  <a:schemeClr val="bg1"/>
                </a:solidFill>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2918405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3"/>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7A5DB37-3750-510E-8CAA-D76AFD5CC5D8}"/>
              </a:ext>
            </a:extLst>
          </p:cNvPr>
          <p:cNvSpPr>
            <a:spLocks noGrp="1"/>
          </p:cNvSpPr>
          <p:nvPr>
            <p:ph type="pic" sz="quarter" idx="10"/>
          </p:nvPr>
        </p:nvSpPr>
        <p:spPr>
          <a:xfrm>
            <a:off x="6096000" y="0"/>
            <a:ext cx="6096000" cy="6858000"/>
          </a:xfrm>
          <a:solidFill>
            <a:schemeClr val="bg1">
              <a:lumMod val="95000"/>
            </a:schemeClr>
          </a:solidFill>
        </p:spPr>
        <p:txBody>
          <a:bodyPr anchor="ctr"/>
          <a:lstStyle>
            <a:lvl1pPr marL="0" indent="0" algn="ctr">
              <a:buNone/>
              <a:defRPr/>
            </a:lvl1pPr>
          </a:lstStyle>
          <a:p>
            <a:endParaRPr lang="en-US" dirty="0"/>
          </a:p>
        </p:txBody>
      </p:sp>
      <p:sp>
        <p:nvSpPr>
          <p:cNvPr id="2" name="Title 1">
            <a:extLst>
              <a:ext uri="{FF2B5EF4-FFF2-40B4-BE49-F238E27FC236}">
                <a16:creationId xmlns:a16="http://schemas.microsoft.com/office/drawing/2014/main" id="{6DE647C7-955C-FC73-3737-298D139F209D}"/>
              </a:ext>
            </a:extLst>
          </p:cNvPr>
          <p:cNvSpPr>
            <a:spLocks noGrp="1"/>
          </p:cNvSpPr>
          <p:nvPr>
            <p:ph type="title" hasCustomPrompt="1"/>
          </p:nvPr>
        </p:nvSpPr>
        <p:spPr>
          <a:xfrm>
            <a:off x="524836" y="2639383"/>
            <a:ext cx="5074920" cy="1260265"/>
          </a:xfrm>
        </p:spPr>
        <p:txBody>
          <a:bodyPr anchor="ctr">
            <a:noAutofit/>
          </a:bodyPr>
          <a:lstStyle>
            <a:lvl1pPr algn="r">
              <a:lnSpc>
                <a:spcPct val="100000"/>
              </a:lnSpc>
              <a:defRPr sz="9600" b="1">
                <a:solidFill>
                  <a:schemeClr val="bg1"/>
                </a:solidFill>
                <a:latin typeface="Myriad Pro" panose="020B0503030403020204" pitchFamily="34" charset="0"/>
              </a:defRPr>
            </a:lvl1pPr>
          </a:lstStyle>
          <a:p>
            <a:r>
              <a:rPr lang="en-US" dirty="0"/>
              <a:t>Break</a:t>
            </a:r>
          </a:p>
        </p:txBody>
      </p:sp>
      <p:sp>
        <p:nvSpPr>
          <p:cNvPr id="3" name="Text Placeholder 2">
            <a:extLst>
              <a:ext uri="{FF2B5EF4-FFF2-40B4-BE49-F238E27FC236}">
                <a16:creationId xmlns:a16="http://schemas.microsoft.com/office/drawing/2014/main" id="{C4EA9653-6F42-EC48-B443-D3FF0CD0D4C1}"/>
              </a:ext>
            </a:extLst>
          </p:cNvPr>
          <p:cNvSpPr>
            <a:spLocks noGrp="1"/>
          </p:cNvSpPr>
          <p:nvPr>
            <p:ph type="body" idx="1"/>
          </p:nvPr>
        </p:nvSpPr>
        <p:spPr>
          <a:xfrm>
            <a:off x="1018612" y="4663440"/>
            <a:ext cx="4581144" cy="1500187"/>
          </a:xfrm>
        </p:spPr>
        <p:txBody>
          <a:bodyPr/>
          <a:lstStyle>
            <a:lvl1pPr marL="0" indent="0" algn="r">
              <a:buNone/>
              <a:defRPr sz="2400">
                <a:solidFill>
                  <a:schemeClr val="bg1"/>
                </a:solidFill>
                <a:latin typeface="Myriad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1" name="Text Placeholder 10">
            <a:extLst>
              <a:ext uri="{FF2B5EF4-FFF2-40B4-BE49-F238E27FC236}">
                <a16:creationId xmlns:a16="http://schemas.microsoft.com/office/drawing/2014/main" id="{2D17795E-6A15-8CD3-45F4-FE61964FDC5E}"/>
              </a:ext>
            </a:extLst>
          </p:cNvPr>
          <p:cNvSpPr>
            <a:spLocks noGrp="1"/>
          </p:cNvSpPr>
          <p:nvPr>
            <p:ph type="body" sz="quarter" idx="11" hasCustomPrompt="1"/>
          </p:nvPr>
        </p:nvSpPr>
        <p:spPr>
          <a:xfrm>
            <a:off x="2042740" y="1185487"/>
            <a:ext cx="3557016" cy="1453896"/>
          </a:xfrm>
        </p:spPr>
        <p:txBody>
          <a:bodyPr anchor="b">
            <a:noAutofit/>
          </a:bodyPr>
          <a:lstStyle>
            <a:lvl1pPr marL="0" indent="0" algn="r">
              <a:buNone/>
              <a:defRPr sz="5400" b="1">
                <a:solidFill>
                  <a:schemeClr val="bg1"/>
                </a:solidFill>
              </a:defRPr>
            </a:lvl1pPr>
          </a:lstStyle>
          <a:p>
            <a:pPr lvl="0"/>
            <a:r>
              <a:rPr lang="en-US" dirty="0"/>
              <a:t>Section</a:t>
            </a:r>
          </a:p>
        </p:txBody>
      </p:sp>
    </p:spTree>
    <p:custDataLst>
      <p:tags r:id="rId1"/>
    </p:custDataLst>
    <p:extLst>
      <p:ext uri="{BB962C8B-B14F-4D97-AF65-F5344CB8AC3E}">
        <p14:creationId xmlns:p14="http://schemas.microsoft.com/office/powerpoint/2010/main" val="38343659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chemeClr val="accent4">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4567E9-2483-C330-76B4-52F75C9504A9}"/>
              </a:ext>
            </a:extLst>
          </p:cNvPr>
          <p:cNvSpPr>
            <a:spLocks noGrp="1"/>
          </p:cNvSpPr>
          <p:nvPr>
            <p:ph type="title" hasCustomPrompt="1"/>
          </p:nvPr>
        </p:nvSpPr>
        <p:spPr>
          <a:xfrm>
            <a:off x="7114032" y="1517904"/>
            <a:ext cx="4416552" cy="1572768"/>
          </a:xfrm>
        </p:spPr>
        <p:txBody>
          <a:bodyPr anchor="b"/>
          <a:lstStyle>
            <a:lvl1pPr>
              <a:defRPr sz="5400" b="1">
                <a:solidFill>
                  <a:schemeClr val="bg1"/>
                </a:solidFill>
                <a:latin typeface="Myriad Pro" panose="020B0503030403020204" pitchFamily="34" charset="0"/>
              </a:defRPr>
            </a:lvl1pPr>
          </a:lstStyle>
          <a:p>
            <a:r>
              <a:rPr lang="en-US" dirty="0"/>
              <a:t>Click to Edit Master Title Style</a:t>
            </a:r>
          </a:p>
        </p:txBody>
      </p:sp>
      <p:sp>
        <p:nvSpPr>
          <p:cNvPr id="9" name="Picture Placeholder 8">
            <a:extLst>
              <a:ext uri="{FF2B5EF4-FFF2-40B4-BE49-F238E27FC236}">
                <a16:creationId xmlns:a16="http://schemas.microsoft.com/office/drawing/2014/main" id="{37A5DB37-3750-510E-8CAA-D76AFD5CC5D8}"/>
              </a:ext>
            </a:extLst>
          </p:cNvPr>
          <p:cNvSpPr>
            <a:spLocks noGrp="1"/>
          </p:cNvSpPr>
          <p:nvPr>
            <p:ph type="pic" sz="quarter" idx="10"/>
          </p:nvPr>
        </p:nvSpPr>
        <p:spPr>
          <a:xfrm>
            <a:off x="0" y="0"/>
            <a:ext cx="6108192" cy="6858000"/>
          </a:xfrm>
          <a:solidFill>
            <a:schemeClr val="bg1">
              <a:lumMod val="95000"/>
            </a:schemeClr>
          </a:solidFill>
        </p:spPr>
        <p:txBody>
          <a:bodyPr anchor="ctr"/>
          <a:lstStyle>
            <a:lvl1pPr marL="0" indent="0" algn="ctr">
              <a:buNone/>
              <a:defRPr/>
            </a:lvl1pPr>
          </a:lstStyle>
          <a:p>
            <a:endParaRPr lang="en-US" dirty="0"/>
          </a:p>
        </p:txBody>
      </p:sp>
      <p:sp>
        <p:nvSpPr>
          <p:cNvPr id="3" name="Text Placeholder 2">
            <a:extLst>
              <a:ext uri="{FF2B5EF4-FFF2-40B4-BE49-F238E27FC236}">
                <a16:creationId xmlns:a16="http://schemas.microsoft.com/office/drawing/2014/main" id="{C4EA9653-6F42-EC48-B443-D3FF0CD0D4C1}"/>
              </a:ext>
            </a:extLst>
          </p:cNvPr>
          <p:cNvSpPr>
            <a:spLocks noGrp="1"/>
          </p:cNvSpPr>
          <p:nvPr>
            <p:ph type="body" idx="1"/>
          </p:nvPr>
        </p:nvSpPr>
        <p:spPr>
          <a:xfrm>
            <a:off x="7114032" y="3429000"/>
            <a:ext cx="4242816" cy="2350008"/>
          </a:xfrm>
        </p:spPr>
        <p:txBody>
          <a:bodyPr/>
          <a:lstStyle>
            <a:lvl1pPr marL="0" indent="0" algn="l">
              <a:lnSpc>
                <a:spcPct val="120000"/>
              </a:lnSpc>
              <a:spcBef>
                <a:spcPts val="0"/>
              </a:spcBef>
              <a:buNone/>
              <a:defRPr sz="14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custDataLst>
      <p:tags r:id="rId1"/>
    </p:custDataLst>
    <p:extLst>
      <p:ext uri="{BB962C8B-B14F-4D97-AF65-F5344CB8AC3E}">
        <p14:creationId xmlns:p14="http://schemas.microsoft.com/office/powerpoint/2010/main" val="40999916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1BAF3EC-96ED-627A-D8DF-71B5521F8C59}"/>
              </a:ext>
            </a:extLst>
          </p:cNvPr>
          <p:cNvSpPr>
            <a:spLocks noGrp="1"/>
          </p:cNvSpPr>
          <p:nvPr>
            <p:ph type="pic" sz="quarter" idx="12"/>
          </p:nvPr>
        </p:nvSpPr>
        <p:spPr>
          <a:xfrm>
            <a:off x="0" y="-23150"/>
            <a:ext cx="12192000" cy="2898648"/>
          </a:xfrm>
          <a:solidFill>
            <a:schemeClr val="accent1">
              <a:lumMod val="75000"/>
            </a:schemeClr>
          </a:solidFill>
        </p:spPr>
        <p:txBody>
          <a:bodyPr/>
          <a:lstStyle>
            <a:lvl1pPr marL="0" indent="0" algn="ctr">
              <a:buNone/>
              <a:defRPr/>
            </a:lvl1pPr>
          </a:lstStyle>
          <a:p>
            <a:endParaRPr lang="en-US" dirty="0"/>
          </a:p>
        </p:txBody>
      </p:sp>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976436" y="3113623"/>
            <a:ext cx="9957815" cy="868880"/>
          </a:xfrm>
        </p:spPr>
        <p:txBody>
          <a:bodyPr anchor="b"/>
          <a:lstStyle>
            <a:lvl1pPr>
              <a:defRPr sz="5400" b="1">
                <a:solidFill>
                  <a:schemeClr val="accent6"/>
                </a:solidFill>
                <a:latin typeface="Myriad Pro" panose="020B0503030403020204" pitchFamily="34" charset="0"/>
              </a:defRPr>
            </a:lvl1pPr>
          </a:lstStyle>
          <a:p>
            <a:r>
              <a:rPr lang="en-US" dirty="0"/>
              <a:t>Click To Edit Master Title Style</a:t>
            </a:r>
          </a:p>
        </p:txBody>
      </p:sp>
      <p:sp>
        <p:nvSpPr>
          <p:cNvPr id="24" name="Text Placeholder 11">
            <a:extLst>
              <a:ext uri="{FF2B5EF4-FFF2-40B4-BE49-F238E27FC236}">
                <a16:creationId xmlns:a16="http://schemas.microsoft.com/office/drawing/2014/main" id="{364A7DC8-84BB-05AA-594A-2BDB07195564}"/>
              </a:ext>
            </a:extLst>
          </p:cNvPr>
          <p:cNvSpPr>
            <a:spLocks noGrp="1"/>
          </p:cNvSpPr>
          <p:nvPr>
            <p:ph type="body" sz="quarter" idx="28"/>
          </p:nvPr>
        </p:nvSpPr>
        <p:spPr>
          <a:xfrm>
            <a:off x="976436" y="4187952"/>
            <a:ext cx="9957816" cy="402336"/>
          </a:xfrm>
          <a:noFill/>
        </p:spPr>
        <p:txBody>
          <a:bodyPr/>
          <a:lstStyle>
            <a:lvl1pPr marL="0" indent="0">
              <a:spcBef>
                <a:spcPts val="0"/>
              </a:spcBef>
              <a:buNone/>
              <a:defRPr sz="1800">
                <a:solidFill>
                  <a:schemeClr val="tx2"/>
                </a:solidFill>
              </a:defRPr>
            </a:lvl1pPr>
          </a:lstStyle>
          <a:p>
            <a:pPr lvl="0"/>
            <a:r>
              <a:rPr lang="en-US" dirty="0"/>
              <a:t>Click to edit Master text styles</a:t>
            </a:r>
          </a:p>
        </p:txBody>
      </p:sp>
      <p:sp>
        <p:nvSpPr>
          <p:cNvPr id="5" name="Text Placeholder 4">
            <a:extLst>
              <a:ext uri="{FF2B5EF4-FFF2-40B4-BE49-F238E27FC236}">
                <a16:creationId xmlns:a16="http://schemas.microsoft.com/office/drawing/2014/main" id="{FD759331-56CA-A5B3-ECFB-757CC5B9E3D0}"/>
              </a:ext>
            </a:extLst>
          </p:cNvPr>
          <p:cNvSpPr>
            <a:spLocks noGrp="1"/>
          </p:cNvSpPr>
          <p:nvPr>
            <p:ph type="body" sz="quarter" idx="13"/>
          </p:nvPr>
        </p:nvSpPr>
        <p:spPr>
          <a:xfrm>
            <a:off x="976436" y="4956048"/>
            <a:ext cx="1673352" cy="292608"/>
          </a:xfrm>
          <a:noFill/>
        </p:spPr>
        <p:txBody>
          <a:bodyPr/>
          <a:lstStyle>
            <a:lvl1pPr marL="0" indent="0">
              <a:buNone/>
              <a:defRPr sz="1400" b="1">
                <a:solidFill>
                  <a:schemeClr val="tx2"/>
                </a:solidFill>
              </a:defRPr>
            </a:lvl1pPr>
          </a:lstStyle>
          <a:p>
            <a:pPr lvl="0"/>
            <a:r>
              <a:rPr lang="en-US" dirty="0"/>
              <a:t>Click to edit Master text styles</a:t>
            </a:r>
          </a:p>
        </p:txBody>
      </p:sp>
      <p:sp>
        <p:nvSpPr>
          <p:cNvPr id="8" name="Text Placeholder 4">
            <a:extLst>
              <a:ext uri="{FF2B5EF4-FFF2-40B4-BE49-F238E27FC236}">
                <a16:creationId xmlns:a16="http://schemas.microsoft.com/office/drawing/2014/main" id="{12E6D84C-E8F7-4012-F33F-2BC73176DFEA}"/>
              </a:ext>
            </a:extLst>
          </p:cNvPr>
          <p:cNvSpPr>
            <a:spLocks noGrp="1"/>
          </p:cNvSpPr>
          <p:nvPr>
            <p:ph type="body" sz="quarter" idx="14"/>
          </p:nvPr>
        </p:nvSpPr>
        <p:spPr>
          <a:xfrm>
            <a:off x="2759516" y="4956048"/>
            <a:ext cx="1673352" cy="292608"/>
          </a:xfrm>
          <a:noFill/>
        </p:spPr>
        <p:txBody>
          <a:bodyPr/>
          <a:lstStyle>
            <a:lvl1pPr marL="0" indent="0">
              <a:buNone/>
              <a:defRPr sz="1400" b="1">
                <a:solidFill>
                  <a:schemeClr val="tx2"/>
                </a:solidFill>
              </a:defRPr>
            </a:lvl1pPr>
          </a:lstStyle>
          <a:p>
            <a:pPr lvl="0"/>
            <a:r>
              <a:rPr lang="en-US" dirty="0"/>
              <a:t>Click to edit Master text styles</a:t>
            </a:r>
          </a:p>
        </p:txBody>
      </p:sp>
      <p:sp>
        <p:nvSpPr>
          <p:cNvPr id="9" name="Text Placeholder 4">
            <a:extLst>
              <a:ext uri="{FF2B5EF4-FFF2-40B4-BE49-F238E27FC236}">
                <a16:creationId xmlns:a16="http://schemas.microsoft.com/office/drawing/2014/main" id="{4ABDAE69-C4D7-13B7-8424-76C2742E8547}"/>
              </a:ext>
            </a:extLst>
          </p:cNvPr>
          <p:cNvSpPr>
            <a:spLocks noGrp="1"/>
          </p:cNvSpPr>
          <p:nvPr>
            <p:ph type="body" sz="quarter" idx="15"/>
          </p:nvPr>
        </p:nvSpPr>
        <p:spPr>
          <a:xfrm>
            <a:off x="4560884" y="4956048"/>
            <a:ext cx="1673352" cy="292608"/>
          </a:xfrm>
          <a:noFill/>
        </p:spPr>
        <p:txBody>
          <a:bodyPr/>
          <a:lstStyle>
            <a:lvl1pPr marL="0" indent="0">
              <a:buNone/>
              <a:defRPr sz="1400" b="1">
                <a:solidFill>
                  <a:schemeClr val="tx2"/>
                </a:solidFill>
              </a:defRPr>
            </a:lvl1pPr>
          </a:lstStyle>
          <a:p>
            <a:pPr lvl="0"/>
            <a:r>
              <a:rPr lang="en-US" dirty="0"/>
              <a:t>Click to edit Master text styles</a:t>
            </a:r>
          </a:p>
        </p:txBody>
      </p:sp>
      <p:sp>
        <p:nvSpPr>
          <p:cNvPr id="10" name="Text Placeholder 4">
            <a:extLst>
              <a:ext uri="{FF2B5EF4-FFF2-40B4-BE49-F238E27FC236}">
                <a16:creationId xmlns:a16="http://schemas.microsoft.com/office/drawing/2014/main" id="{BD2BB440-F01A-2C17-2EB1-29400B080812}"/>
              </a:ext>
            </a:extLst>
          </p:cNvPr>
          <p:cNvSpPr>
            <a:spLocks noGrp="1"/>
          </p:cNvSpPr>
          <p:nvPr>
            <p:ph type="body" sz="quarter" idx="16"/>
          </p:nvPr>
        </p:nvSpPr>
        <p:spPr>
          <a:xfrm>
            <a:off x="6325676" y="4956048"/>
            <a:ext cx="1673352" cy="292608"/>
          </a:xfrm>
          <a:noFill/>
        </p:spPr>
        <p:txBody>
          <a:bodyPr/>
          <a:lstStyle>
            <a:lvl1pPr marL="0" indent="0">
              <a:buNone/>
              <a:defRPr sz="1400" b="1">
                <a:solidFill>
                  <a:schemeClr val="tx2"/>
                </a:solidFill>
              </a:defRPr>
            </a:lvl1pPr>
          </a:lstStyle>
          <a:p>
            <a:pPr lvl="0"/>
            <a:r>
              <a:rPr lang="en-US" dirty="0"/>
              <a:t>Click to edit Master text styles</a:t>
            </a:r>
          </a:p>
        </p:txBody>
      </p:sp>
      <p:sp>
        <p:nvSpPr>
          <p:cNvPr id="11" name="Text Placeholder 4">
            <a:extLst>
              <a:ext uri="{FF2B5EF4-FFF2-40B4-BE49-F238E27FC236}">
                <a16:creationId xmlns:a16="http://schemas.microsoft.com/office/drawing/2014/main" id="{17CA7A68-9715-41A2-960B-4A4FCA50B69C}"/>
              </a:ext>
            </a:extLst>
          </p:cNvPr>
          <p:cNvSpPr>
            <a:spLocks noGrp="1"/>
          </p:cNvSpPr>
          <p:nvPr>
            <p:ph type="body" sz="quarter" idx="17"/>
          </p:nvPr>
        </p:nvSpPr>
        <p:spPr>
          <a:xfrm>
            <a:off x="8099612" y="4956048"/>
            <a:ext cx="1673352" cy="292608"/>
          </a:xfrm>
          <a:noFill/>
        </p:spPr>
        <p:txBody>
          <a:bodyPr/>
          <a:lstStyle>
            <a:lvl1pPr marL="0" indent="0">
              <a:buNone/>
              <a:defRPr sz="1400" b="1">
                <a:solidFill>
                  <a:schemeClr val="tx2"/>
                </a:solidFill>
              </a:defRPr>
            </a:lvl1pPr>
          </a:lstStyle>
          <a:p>
            <a:pPr lvl="0"/>
            <a:r>
              <a:rPr lang="en-US" dirty="0"/>
              <a:t>Click to edit Master text styles</a:t>
            </a:r>
          </a:p>
        </p:txBody>
      </p:sp>
      <p:sp>
        <p:nvSpPr>
          <p:cNvPr id="12" name="Text Placeholder 11">
            <a:extLst>
              <a:ext uri="{FF2B5EF4-FFF2-40B4-BE49-F238E27FC236}">
                <a16:creationId xmlns:a16="http://schemas.microsoft.com/office/drawing/2014/main" id="{D1D1D906-0BC4-FEE6-C101-A96C6910656F}"/>
              </a:ext>
            </a:extLst>
          </p:cNvPr>
          <p:cNvSpPr>
            <a:spLocks noGrp="1"/>
          </p:cNvSpPr>
          <p:nvPr>
            <p:ph type="body" sz="quarter" idx="18"/>
          </p:nvPr>
        </p:nvSpPr>
        <p:spPr>
          <a:xfrm>
            <a:off x="976436" y="5394960"/>
            <a:ext cx="1673352" cy="1042416"/>
          </a:xfrm>
          <a:noFill/>
        </p:spPr>
        <p:txBody>
          <a:bodyPr/>
          <a:lstStyle>
            <a:lvl1pPr marL="0" indent="0">
              <a:spcBef>
                <a:spcPts val="0"/>
              </a:spcBef>
              <a:buNone/>
              <a:defRPr sz="1400">
                <a:solidFill>
                  <a:schemeClr val="tx2"/>
                </a:solidFill>
              </a:defRPr>
            </a:lvl1pPr>
          </a:lstStyle>
          <a:p>
            <a:pPr lvl="0"/>
            <a:r>
              <a:rPr lang="en-US" dirty="0"/>
              <a:t>Click to edit Master text styles</a:t>
            </a:r>
          </a:p>
        </p:txBody>
      </p:sp>
      <p:sp>
        <p:nvSpPr>
          <p:cNvPr id="13" name="Text Placeholder 11">
            <a:extLst>
              <a:ext uri="{FF2B5EF4-FFF2-40B4-BE49-F238E27FC236}">
                <a16:creationId xmlns:a16="http://schemas.microsoft.com/office/drawing/2014/main" id="{B5C6931C-E330-4493-0643-D5997565908C}"/>
              </a:ext>
            </a:extLst>
          </p:cNvPr>
          <p:cNvSpPr>
            <a:spLocks noGrp="1"/>
          </p:cNvSpPr>
          <p:nvPr>
            <p:ph type="body" sz="quarter" idx="19"/>
          </p:nvPr>
        </p:nvSpPr>
        <p:spPr>
          <a:xfrm>
            <a:off x="2759516" y="5394960"/>
            <a:ext cx="1673352" cy="1042416"/>
          </a:xfrm>
          <a:noFill/>
        </p:spPr>
        <p:txBody>
          <a:bodyPr/>
          <a:lstStyle>
            <a:lvl1pPr marL="0" indent="0">
              <a:spcBef>
                <a:spcPts val="0"/>
              </a:spcBef>
              <a:buNone/>
              <a:defRPr sz="1400">
                <a:solidFill>
                  <a:schemeClr val="tx2"/>
                </a:solidFill>
              </a:defRPr>
            </a:lvl1pPr>
          </a:lstStyle>
          <a:p>
            <a:pPr lvl="0"/>
            <a:r>
              <a:rPr lang="en-US" dirty="0"/>
              <a:t>Click to edit Master text styles</a:t>
            </a:r>
          </a:p>
        </p:txBody>
      </p:sp>
      <p:sp>
        <p:nvSpPr>
          <p:cNvPr id="14" name="Text Placeholder 11">
            <a:extLst>
              <a:ext uri="{FF2B5EF4-FFF2-40B4-BE49-F238E27FC236}">
                <a16:creationId xmlns:a16="http://schemas.microsoft.com/office/drawing/2014/main" id="{F784D331-4EA8-7763-413A-D86421E774DF}"/>
              </a:ext>
            </a:extLst>
          </p:cNvPr>
          <p:cNvSpPr>
            <a:spLocks noGrp="1"/>
          </p:cNvSpPr>
          <p:nvPr>
            <p:ph type="body" sz="quarter" idx="20"/>
          </p:nvPr>
        </p:nvSpPr>
        <p:spPr>
          <a:xfrm>
            <a:off x="4560884" y="5394960"/>
            <a:ext cx="1673352" cy="1042416"/>
          </a:xfrm>
          <a:noFill/>
        </p:spPr>
        <p:txBody>
          <a:bodyPr/>
          <a:lstStyle>
            <a:lvl1pPr marL="0" indent="0">
              <a:spcBef>
                <a:spcPts val="0"/>
              </a:spcBef>
              <a:buNone/>
              <a:defRPr sz="1400">
                <a:solidFill>
                  <a:schemeClr val="tx2"/>
                </a:solidFill>
              </a:defRPr>
            </a:lvl1pPr>
          </a:lstStyle>
          <a:p>
            <a:pPr lvl="0"/>
            <a:r>
              <a:rPr lang="en-US" dirty="0"/>
              <a:t>Click to edit Master text styles</a:t>
            </a:r>
          </a:p>
        </p:txBody>
      </p:sp>
      <p:sp>
        <p:nvSpPr>
          <p:cNvPr id="15" name="Text Placeholder 11">
            <a:extLst>
              <a:ext uri="{FF2B5EF4-FFF2-40B4-BE49-F238E27FC236}">
                <a16:creationId xmlns:a16="http://schemas.microsoft.com/office/drawing/2014/main" id="{C8E70445-8223-C947-41BD-B5232418DC1F}"/>
              </a:ext>
            </a:extLst>
          </p:cNvPr>
          <p:cNvSpPr>
            <a:spLocks noGrp="1"/>
          </p:cNvSpPr>
          <p:nvPr>
            <p:ph type="body" sz="quarter" idx="21"/>
          </p:nvPr>
        </p:nvSpPr>
        <p:spPr>
          <a:xfrm>
            <a:off x="6325676" y="5394960"/>
            <a:ext cx="1673352" cy="1042416"/>
          </a:xfrm>
          <a:noFill/>
        </p:spPr>
        <p:txBody>
          <a:bodyPr/>
          <a:lstStyle>
            <a:lvl1pPr marL="0" indent="0">
              <a:spcBef>
                <a:spcPts val="0"/>
              </a:spcBef>
              <a:buNone/>
              <a:defRPr sz="1400">
                <a:solidFill>
                  <a:schemeClr val="tx2"/>
                </a:solidFill>
              </a:defRPr>
            </a:lvl1pPr>
          </a:lstStyle>
          <a:p>
            <a:pPr lvl="0"/>
            <a:r>
              <a:rPr lang="en-US" dirty="0"/>
              <a:t>Click to edit Master text styles</a:t>
            </a:r>
          </a:p>
        </p:txBody>
      </p:sp>
      <p:sp>
        <p:nvSpPr>
          <p:cNvPr id="16" name="Text Placeholder 11">
            <a:extLst>
              <a:ext uri="{FF2B5EF4-FFF2-40B4-BE49-F238E27FC236}">
                <a16:creationId xmlns:a16="http://schemas.microsoft.com/office/drawing/2014/main" id="{20DEDB88-9B42-2A98-CCD8-509BAE5364BD}"/>
              </a:ext>
            </a:extLst>
          </p:cNvPr>
          <p:cNvSpPr>
            <a:spLocks noGrp="1"/>
          </p:cNvSpPr>
          <p:nvPr>
            <p:ph type="body" sz="quarter" idx="22"/>
          </p:nvPr>
        </p:nvSpPr>
        <p:spPr>
          <a:xfrm>
            <a:off x="8099612" y="5394960"/>
            <a:ext cx="1673352" cy="1042416"/>
          </a:xfrm>
          <a:noFill/>
        </p:spPr>
        <p:txBody>
          <a:bodyPr/>
          <a:lstStyle>
            <a:lvl1pPr marL="0" indent="0">
              <a:spcBef>
                <a:spcPts val="0"/>
              </a:spcBef>
              <a:buNone/>
              <a:defRPr sz="1400">
                <a:solidFill>
                  <a:schemeClr val="tx2"/>
                </a:solidFill>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32687499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tx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E9B473-9612-90C4-92F3-3DAB99570ABE}"/>
              </a:ext>
            </a:extLst>
          </p:cNvPr>
          <p:cNvSpPr>
            <a:spLocks noGrp="1"/>
          </p:cNvSpPr>
          <p:nvPr>
            <p:ph type="title" hasCustomPrompt="1"/>
          </p:nvPr>
        </p:nvSpPr>
        <p:spPr>
          <a:xfrm>
            <a:off x="877823" y="347472"/>
            <a:ext cx="8777165" cy="1453896"/>
          </a:xfrm>
        </p:spPr>
        <p:txBody>
          <a:bodyPr anchor="b"/>
          <a:lstStyle>
            <a:lvl1pPr>
              <a:defRPr sz="5400" b="1">
                <a:solidFill>
                  <a:schemeClr val="bg1"/>
                </a:solidFill>
                <a:latin typeface="Myriad Pro" panose="020B0503030403020204" pitchFamily="34" charset="0"/>
              </a:defRPr>
            </a:lvl1pPr>
          </a:lstStyle>
          <a:p>
            <a:r>
              <a:rPr lang="en-US" dirty="0"/>
              <a:t>Click To Edit Master Title Style</a:t>
            </a:r>
          </a:p>
        </p:txBody>
      </p:sp>
      <p:sp>
        <p:nvSpPr>
          <p:cNvPr id="5" name="Text Placeholder 12">
            <a:extLst>
              <a:ext uri="{FF2B5EF4-FFF2-40B4-BE49-F238E27FC236}">
                <a16:creationId xmlns:a16="http://schemas.microsoft.com/office/drawing/2014/main" id="{745086ED-6566-AB9A-70A6-D9D2DB077F5A}"/>
              </a:ext>
            </a:extLst>
          </p:cNvPr>
          <p:cNvSpPr>
            <a:spLocks noGrp="1"/>
          </p:cNvSpPr>
          <p:nvPr>
            <p:ph type="body" sz="quarter" idx="11"/>
          </p:nvPr>
        </p:nvSpPr>
        <p:spPr>
          <a:xfrm>
            <a:off x="877824" y="1773936"/>
            <a:ext cx="4041648" cy="1062037"/>
          </a:xfrm>
        </p:spPr>
        <p:txBody>
          <a:bodyPr/>
          <a:lstStyle>
            <a:lvl1pPr marL="0" indent="0">
              <a:buNone/>
              <a:defRPr sz="2400">
                <a:solidFill>
                  <a:schemeClr val="bg1"/>
                </a:solidFill>
                <a:latin typeface="Myriad Pro" panose="020B0503030403020204" pitchFamily="34" charset="0"/>
              </a:defRPr>
            </a:lvl1pPr>
          </a:lstStyle>
          <a:p>
            <a:pPr lvl="0"/>
            <a:r>
              <a:rPr lang="en-US" dirty="0"/>
              <a:t>Click to edit Master text styles</a:t>
            </a:r>
          </a:p>
        </p:txBody>
      </p:sp>
      <p:sp>
        <p:nvSpPr>
          <p:cNvPr id="3" name="Content Placeholder 2">
            <a:extLst>
              <a:ext uri="{FF2B5EF4-FFF2-40B4-BE49-F238E27FC236}">
                <a16:creationId xmlns:a16="http://schemas.microsoft.com/office/drawing/2014/main" id="{B1119AD1-1029-1DE8-E36D-41EF92EDBFC2}"/>
              </a:ext>
            </a:extLst>
          </p:cNvPr>
          <p:cNvSpPr>
            <a:spLocks noGrp="1"/>
          </p:cNvSpPr>
          <p:nvPr>
            <p:ph idx="1"/>
          </p:nvPr>
        </p:nvSpPr>
        <p:spPr>
          <a:xfrm>
            <a:off x="877824" y="2587752"/>
            <a:ext cx="10213848" cy="3145536"/>
          </a:xfrm>
        </p:spPr>
        <p:txBody>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9">
            <a:extLst>
              <a:ext uri="{FF2B5EF4-FFF2-40B4-BE49-F238E27FC236}">
                <a16:creationId xmlns:a16="http://schemas.microsoft.com/office/drawing/2014/main" id="{E24F3A78-F067-8639-9E61-32AE80986E08}"/>
              </a:ext>
            </a:extLst>
          </p:cNvPr>
          <p:cNvSpPr>
            <a:spLocks noGrp="1"/>
          </p:cNvSpPr>
          <p:nvPr>
            <p:ph type="pic" sz="quarter" idx="12"/>
          </p:nvPr>
        </p:nvSpPr>
        <p:spPr>
          <a:xfrm>
            <a:off x="0" y="6007608"/>
            <a:ext cx="12192000" cy="850392"/>
          </a:xfrm>
          <a:custGeom>
            <a:avLst/>
            <a:gdLst>
              <a:gd name="connsiteX0" fmla="*/ 11446035 w 12192000"/>
              <a:gd name="connsiteY0" fmla="*/ 238312 h 850392"/>
              <a:gd name="connsiteX1" fmla="*/ 11446035 w 12192000"/>
              <a:gd name="connsiteY1" fmla="*/ 284031 h 850392"/>
              <a:gd name="connsiteX2" fmla="*/ 11933120 w 12192000"/>
              <a:gd name="connsiteY2" fmla="*/ 284031 h 850392"/>
              <a:gd name="connsiteX3" fmla="*/ 11933120 w 12192000"/>
              <a:gd name="connsiteY3" fmla="*/ 238312 h 850392"/>
              <a:gd name="connsiteX4" fmla="*/ 0 w 12192000"/>
              <a:gd name="connsiteY4" fmla="*/ 0 h 850392"/>
              <a:gd name="connsiteX5" fmla="*/ 12192000 w 12192000"/>
              <a:gd name="connsiteY5" fmla="*/ 0 h 850392"/>
              <a:gd name="connsiteX6" fmla="*/ 12192000 w 12192000"/>
              <a:gd name="connsiteY6" fmla="*/ 850392 h 850392"/>
              <a:gd name="connsiteX7" fmla="*/ 0 w 12192000"/>
              <a:gd name="connsiteY7" fmla="*/ 850392 h 850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850392">
                <a:moveTo>
                  <a:pt x="11446035" y="238312"/>
                </a:moveTo>
                <a:lnTo>
                  <a:pt x="11446035" y="284031"/>
                </a:lnTo>
                <a:lnTo>
                  <a:pt x="11933120" y="284031"/>
                </a:lnTo>
                <a:lnTo>
                  <a:pt x="11933120" y="238312"/>
                </a:lnTo>
                <a:close/>
                <a:moveTo>
                  <a:pt x="0" y="0"/>
                </a:moveTo>
                <a:lnTo>
                  <a:pt x="12192000" y="0"/>
                </a:lnTo>
                <a:lnTo>
                  <a:pt x="12192000" y="850392"/>
                </a:lnTo>
                <a:lnTo>
                  <a:pt x="0" y="850392"/>
                </a:lnTo>
                <a:close/>
              </a:path>
            </a:pathLst>
          </a:custGeom>
          <a:solidFill>
            <a:schemeClr val="accent1">
              <a:lumMod val="75000"/>
            </a:schemeClr>
          </a:solidFill>
        </p:spPr>
        <p:txBody>
          <a:bodyPr wrap="square">
            <a:noAutofit/>
          </a:bodyPr>
          <a:lstStyle>
            <a:lvl1pPr marL="0" indent="0" algn="ctr">
              <a:buNone/>
              <a:defRPr/>
            </a:lvl1pPr>
          </a:lstStyle>
          <a:p>
            <a:endParaRPr lang="en-US" dirty="0"/>
          </a:p>
        </p:txBody>
      </p:sp>
    </p:spTree>
    <p:custDataLst>
      <p:tags r:id="rId1"/>
    </p:custDataLst>
    <p:extLst>
      <p:ext uri="{BB962C8B-B14F-4D97-AF65-F5344CB8AC3E}">
        <p14:creationId xmlns:p14="http://schemas.microsoft.com/office/powerpoint/2010/main" val="753813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AB5E5-FEBA-46FE-86A2-D39A97CF0D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71F098-1241-4834-B8B6-2E6007E0E0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D30953-32FC-481D-AEEC-ECF3C7046FA0}"/>
              </a:ext>
            </a:extLst>
          </p:cNvPr>
          <p:cNvSpPr>
            <a:spLocks noGrp="1"/>
          </p:cNvSpPr>
          <p:nvPr>
            <p:ph type="dt" sz="half" idx="10"/>
          </p:nvPr>
        </p:nvSpPr>
        <p:spPr/>
        <p:txBody>
          <a:bodyPr/>
          <a:lstStyle/>
          <a:p>
            <a:fld id="{1B95BD22-9AB2-4A5B-891A-630848660EF4}" type="datetimeFigureOut">
              <a:rPr lang="en-US" smtClean="0"/>
              <a:t>11/1/2023</a:t>
            </a:fld>
            <a:endParaRPr lang="en-US"/>
          </a:p>
        </p:txBody>
      </p:sp>
      <p:sp>
        <p:nvSpPr>
          <p:cNvPr id="5" name="Footer Placeholder 4">
            <a:extLst>
              <a:ext uri="{FF2B5EF4-FFF2-40B4-BE49-F238E27FC236}">
                <a16:creationId xmlns:a16="http://schemas.microsoft.com/office/drawing/2014/main" id="{2D0D37EF-6D77-4A79-B56A-18662379CB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57A9BE-4B3A-4E55-8F06-3B8A9685AEBF}"/>
              </a:ext>
            </a:extLst>
          </p:cNvPr>
          <p:cNvSpPr>
            <a:spLocks noGrp="1"/>
          </p:cNvSpPr>
          <p:nvPr>
            <p:ph type="sldNum" sz="quarter" idx="12"/>
          </p:nvPr>
        </p:nvSpPr>
        <p:spPr/>
        <p:txBody>
          <a:bodyPr/>
          <a:lstStyle/>
          <a:p>
            <a:fld id="{E1B04FBC-7BF3-4D12-A7F6-D450CF00DC6E}" type="slidenum">
              <a:rPr lang="en-US" smtClean="0"/>
              <a:t>‹#›</a:t>
            </a:fld>
            <a:endParaRPr lang="en-US"/>
          </a:p>
        </p:txBody>
      </p:sp>
    </p:spTree>
    <p:custDataLst>
      <p:tags r:id="rId1"/>
    </p:custDataLst>
    <p:extLst>
      <p:ext uri="{BB962C8B-B14F-4D97-AF65-F5344CB8AC3E}">
        <p14:creationId xmlns:p14="http://schemas.microsoft.com/office/powerpoint/2010/main" val="6662350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1BAF3EC-96ED-627A-D8DF-71B5521F8C59}"/>
              </a:ext>
            </a:extLst>
          </p:cNvPr>
          <p:cNvSpPr>
            <a:spLocks noGrp="1"/>
          </p:cNvSpPr>
          <p:nvPr>
            <p:ph type="pic" sz="quarter" idx="12"/>
          </p:nvPr>
        </p:nvSpPr>
        <p:spPr>
          <a:xfrm>
            <a:off x="6467856" y="0"/>
            <a:ext cx="5724144" cy="4224528"/>
          </a:xfrm>
          <a:noFill/>
        </p:spPr>
        <p:txBody>
          <a:bodyPr/>
          <a:lstStyle>
            <a:lvl1pPr marL="0" indent="0" algn="ctr">
              <a:buNone/>
              <a:defRPr/>
            </a:lvl1pPr>
          </a:lstStyle>
          <a:p>
            <a:endParaRPr lang="en-US" dirty="0"/>
          </a:p>
        </p:txBody>
      </p:sp>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77824" y="347472"/>
            <a:ext cx="6611112" cy="1453896"/>
          </a:xfrm>
        </p:spPr>
        <p:txBody>
          <a:bodyPr anchor="b"/>
          <a:lstStyle>
            <a:lvl1pPr>
              <a:defRPr sz="5400" b="1">
                <a:solidFill>
                  <a:schemeClr val="tx2"/>
                </a:solidFill>
                <a:latin typeface="Myriad Pro" panose="020B0503030403020204" pitchFamily="34" charset="0"/>
              </a:defRPr>
            </a:lvl1pPr>
          </a:lstStyle>
          <a:p>
            <a:r>
              <a:rPr lang="en-US" dirty="0"/>
              <a:t>Click to Edit Master Title Style</a:t>
            </a:r>
          </a:p>
        </p:txBody>
      </p:sp>
      <p:sp>
        <p:nvSpPr>
          <p:cNvPr id="23" name="Text Placeholder 12">
            <a:extLst>
              <a:ext uri="{FF2B5EF4-FFF2-40B4-BE49-F238E27FC236}">
                <a16:creationId xmlns:a16="http://schemas.microsoft.com/office/drawing/2014/main" id="{37955206-B899-8803-FDE5-D32B87390246}"/>
              </a:ext>
            </a:extLst>
          </p:cNvPr>
          <p:cNvSpPr>
            <a:spLocks noGrp="1"/>
          </p:cNvSpPr>
          <p:nvPr>
            <p:ph type="body" sz="quarter" idx="11"/>
          </p:nvPr>
        </p:nvSpPr>
        <p:spPr>
          <a:xfrm>
            <a:off x="877824" y="1773936"/>
            <a:ext cx="4041648" cy="1062037"/>
          </a:xfrm>
        </p:spPr>
        <p:txBody>
          <a:bodyPr/>
          <a:lstStyle>
            <a:lvl1pPr marL="0" indent="0">
              <a:buNone/>
              <a:defRPr sz="2400">
                <a:solidFill>
                  <a:schemeClr val="tx2"/>
                </a:solidFill>
                <a:latin typeface="Myriad Pro" panose="020B0503030403020204" pitchFamily="34" charset="0"/>
              </a:defRPr>
            </a:lvl1pPr>
          </a:lstStyle>
          <a:p>
            <a:pPr lvl="0"/>
            <a:r>
              <a:rPr lang="en-US" dirty="0"/>
              <a:t>Click to edit Master text styles</a:t>
            </a:r>
          </a:p>
        </p:txBody>
      </p:sp>
      <p:sp>
        <p:nvSpPr>
          <p:cNvPr id="5" name="Text Placeholder 4">
            <a:extLst>
              <a:ext uri="{FF2B5EF4-FFF2-40B4-BE49-F238E27FC236}">
                <a16:creationId xmlns:a16="http://schemas.microsoft.com/office/drawing/2014/main" id="{FD759331-56CA-A5B3-ECFB-757CC5B9E3D0}"/>
              </a:ext>
            </a:extLst>
          </p:cNvPr>
          <p:cNvSpPr>
            <a:spLocks noGrp="1"/>
          </p:cNvSpPr>
          <p:nvPr>
            <p:ph type="body" sz="quarter" idx="13"/>
          </p:nvPr>
        </p:nvSpPr>
        <p:spPr>
          <a:xfrm>
            <a:off x="877824" y="2761488"/>
            <a:ext cx="2615184" cy="292608"/>
          </a:xfrm>
          <a:noFill/>
        </p:spPr>
        <p:txBody>
          <a:bodyPr/>
          <a:lstStyle>
            <a:lvl1pPr marL="0" indent="0">
              <a:buNone/>
              <a:defRPr sz="1400" b="1">
                <a:solidFill>
                  <a:schemeClr val="tx2"/>
                </a:solidFill>
                <a:latin typeface="Myriad Pro" panose="020B0503030403020204" pitchFamily="34" charset="0"/>
              </a:defRPr>
            </a:lvl1pPr>
          </a:lstStyle>
          <a:p>
            <a:pPr lvl="0"/>
            <a:r>
              <a:rPr lang="en-US" dirty="0"/>
              <a:t>Click to edit Master text styles</a:t>
            </a:r>
          </a:p>
        </p:txBody>
      </p:sp>
      <p:sp>
        <p:nvSpPr>
          <p:cNvPr id="8" name="Text Placeholder 4">
            <a:extLst>
              <a:ext uri="{FF2B5EF4-FFF2-40B4-BE49-F238E27FC236}">
                <a16:creationId xmlns:a16="http://schemas.microsoft.com/office/drawing/2014/main" id="{12E6D84C-E8F7-4012-F33F-2BC73176DFEA}"/>
              </a:ext>
            </a:extLst>
          </p:cNvPr>
          <p:cNvSpPr>
            <a:spLocks noGrp="1"/>
          </p:cNvSpPr>
          <p:nvPr>
            <p:ph type="body" sz="quarter" idx="14"/>
          </p:nvPr>
        </p:nvSpPr>
        <p:spPr>
          <a:xfrm>
            <a:off x="4818888" y="2761488"/>
            <a:ext cx="2615184" cy="292608"/>
          </a:xfrm>
          <a:noFill/>
        </p:spPr>
        <p:txBody>
          <a:bodyPr/>
          <a:lstStyle>
            <a:lvl1pPr marL="0" indent="0">
              <a:buNone/>
              <a:defRPr sz="1400" b="1">
                <a:solidFill>
                  <a:schemeClr val="tx2"/>
                </a:solidFill>
                <a:latin typeface="Myriad Pro" panose="020B0503030403020204" pitchFamily="34" charset="0"/>
              </a:defRPr>
            </a:lvl1pPr>
          </a:lstStyle>
          <a:p>
            <a:pPr lvl="0"/>
            <a:r>
              <a:rPr lang="en-US" dirty="0"/>
              <a:t>Click to edit Master text styles</a:t>
            </a:r>
          </a:p>
        </p:txBody>
      </p:sp>
      <p:sp>
        <p:nvSpPr>
          <p:cNvPr id="9" name="Text Placeholder 4">
            <a:extLst>
              <a:ext uri="{FF2B5EF4-FFF2-40B4-BE49-F238E27FC236}">
                <a16:creationId xmlns:a16="http://schemas.microsoft.com/office/drawing/2014/main" id="{4ABDAE69-C4D7-13B7-8424-76C2742E8547}"/>
              </a:ext>
            </a:extLst>
          </p:cNvPr>
          <p:cNvSpPr>
            <a:spLocks noGrp="1"/>
          </p:cNvSpPr>
          <p:nvPr>
            <p:ph type="body" sz="quarter" idx="15"/>
          </p:nvPr>
        </p:nvSpPr>
        <p:spPr>
          <a:xfrm>
            <a:off x="8723376" y="2761488"/>
            <a:ext cx="2615184" cy="292608"/>
          </a:xfrm>
          <a:noFill/>
        </p:spPr>
        <p:txBody>
          <a:bodyPr/>
          <a:lstStyle>
            <a:lvl1pPr marL="0" indent="0">
              <a:buNone/>
              <a:defRPr sz="1400" b="1">
                <a:solidFill>
                  <a:schemeClr val="tx2"/>
                </a:solidFill>
                <a:latin typeface="Myriad Pro" panose="020B0503030403020204" pitchFamily="34" charset="0"/>
              </a:defRPr>
            </a:lvl1pPr>
          </a:lstStyle>
          <a:p>
            <a:pPr lvl="0"/>
            <a:r>
              <a:rPr lang="en-US" dirty="0"/>
              <a:t>Click to edit Master text styles</a:t>
            </a:r>
          </a:p>
        </p:txBody>
      </p:sp>
      <p:sp>
        <p:nvSpPr>
          <p:cNvPr id="12" name="Text Placeholder 11">
            <a:extLst>
              <a:ext uri="{FF2B5EF4-FFF2-40B4-BE49-F238E27FC236}">
                <a16:creationId xmlns:a16="http://schemas.microsoft.com/office/drawing/2014/main" id="{D1D1D906-0BC4-FEE6-C101-A96C6910656F}"/>
              </a:ext>
            </a:extLst>
          </p:cNvPr>
          <p:cNvSpPr>
            <a:spLocks noGrp="1"/>
          </p:cNvSpPr>
          <p:nvPr>
            <p:ph type="body" sz="quarter" idx="18"/>
          </p:nvPr>
        </p:nvSpPr>
        <p:spPr>
          <a:xfrm>
            <a:off x="877824" y="3264061"/>
            <a:ext cx="2615184" cy="2313779"/>
          </a:xfrm>
          <a:noFill/>
        </p:spPr>
        <p:txBody>
          <a:bodyPr/>
          <a:lstStyle>
            <a:lvl1pPr marL="285750" indent="-285750">
              <a:lnSpc>
                <a:spcPct val="100000"/>
              </a:lnSpc>
              <a:spcBef>
                <a:spcPts val="0"/>
              </a:spcBef>
              <a:spcAft>
                <a:spcPts val="600"/>
              </a:spcAft>
              <a:buFont typeface="Arial" panose="020B0604020202020204" pitchFamily="34" charset="0"/>
              <a:buChar char="•"/>
              <a:defRPr sz="1400">
                <a:solidFill>
                  <a:schemeClr val="tx2"/>
                </a:solidFill>
                <a:latin typeface="Myriad Pro" panose="020B0503030403020204" pitchFamily="34" charset="0"/>
              </a:defRPr>
            </a:lvl1pPr>
          </a:lstStyle>
          <a:p>
            <a:pPr lvl="0"/>
            <a:r>
              <a:rPr lang="en-US" dirty="0"/>
              <a:t>Click to edit Master text styles</a:t>
            </a:r>
          </a:p>
        </p:txBody>
      </p:sp>
      <p:sp>
        <p:nvSpPr>
          <p:cNvPr id="13" name="Text Placeholder 11">
            <a:extLst>
              <a:ext uri="{FF2B5EF4-FFF2-40B4-BE49-F238E27FC236}">
                <a16:creationId xmlns:a16="http://schemas.microsoft.com/office/drawing/2014/main" id="{B5C6931C-E330-4493-0643-D5997565908C}"/>
              </a:ext>
            </a:extLst>
          </p:cNvPr>
          <p:cNvSpPr>
            <a:spLocks noGrp="1"/>
          </p:cNvSpPr>
          <p:nvPr>
            <p:ph type="body" sz="quarter" idx="19"/>
          </p:nvPr>
        </p:nvSpPr>
        <p:spPr>
          <a:xfrm>
            <a:off x="4818888" y="3264061"/>
            <a:ext cx="2615184" cy="2313779"/>
          </a:xfrm>
          <a:noFill/>
        </p:spPr>
        <p:txBody>
          <a:bodyPr/>
          <a:lstStyle>
            <a:lvl1pPr marL="285750" indent="-285750">
              <a:lnSpc>
                <a:spcPct val="100000"/>
              </a:lnSpc>
              <a:spcBef>
                <a:spcPts val="0"/>
              </a:spcBef>
              <a:spcAft>
                <a:spcPts val="600"/>
              </a:spcAft>
              <a:buFont typeface="Arial" panose="020B0604020202020204" pitchFamily="34" charset="0"/>
              <a:buChar char="•"/>
              <a:defRPr sz="1400">
                <a:solidFill>
                  <a:schemeClr val="tx2"/>
                </a:solidFill>
                <a:latin typeface="Myriad Pro" panose="020B0503030403020204" pitchFamily="34" charset="0"/>
              </a:defRPr>
            </a:lvl1pPr>
          </a:lstStyle>
          <a:p>
            <a:pPr lvl="0"/>
            <a:r>
              <a:rPr lang="en-US" dirty="0"/>
              <a:t>Click to edit Master text styles</a:t>
            </a:r>
          </a:p>
        </p:txBody>
      </p:sp>
      <p:sp>
        <p:nvSpPr>
          <p:cNvPr id="14" name="Text Placeholder 11">
            <a:extLst>
              <a:ext uri="{FF2B5EF4-FFF2-40B4-BE49-F238E27FC236}">
                <a16:creationId xmlns:a16="http://schemas.microsoft.com/office/drawing/2014/main" id="{F784D331-4EA8-7763-413A-D86421E774DF}"/>
              </a:ext>
            </a:extLst>
          </p:cNvPr>
          <p:cNvSpPr>
            <a:spLocks noGrp="1"/>
          </p:cNvSpPr>
          <p:nvPr>
            <p:ph type="body" sz="quarter" idx="20"/>
          </p:nvPr>
        </p:nvSpPr>
        <p:spPr>
          <a:xfrm>
            <a:off x="8723376" y="3264061"/>
            <a:ext cx="2615184" cy="2313779"/>
          </a:xfrm>
          <a:noFill/>
        </p:spPr>
        <p:txBody>
          <a:bodyPr/>
          <a:lstStyle>
            <a:lvl1pPr marL="285750" indent="-285750">
              <a:lnSpc>
                <a:spcPct val="100000"/>
              </a:lnSpc>
              <a:spcBef>
                <a:spcPts val="0"/>
              </a:spcBef>
              <a:spcAft>
                <a:spcPts val="600"/>
              </a:spcAft>
              <a:buFont typeface="Arial" panose="020B0604020202020204" pitchFamily="34" charset="0"/>
              <a:buChar char="•"/>
              <a:defRPr sz="1400">
                <a:solidFill>
                  <a:schemeClr val="tx2"/>
                </a:solidFill>
                <a:latin typeface="Myriad Pro" panose="020B0503030403020204" pitchFamily="34" charset="0"/>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19575553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4"/>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C64FA7FA-4022-3FA2-0E0E-0972860B874F}"/>
              </a:ext>
            </a:extLst>
          </p:cNvPr>
          <p:cNvSpPr>
            <a:spLocks noGrp="1"/>
          </p:cNvSpPr>
          <p:nvPr>
            <p:ph type="pic" sz="quarter" idx="10"/>
          </p:nvPr>
        </p:nvSpPr>
        <p:spPr>
          <a:xfrm>
            <a:off x="0" y="4087368"/>
            <a:ext cx="12192000" cy="2770632"/>
          </a:xfrm>
          <a:custGeom>
            <a:avLst/>
            <a:gdLst>
              <a:gd name="connsiteX0" fmla="*/ 11446035 w 12192000"/>
              <a:gd name="connsiteY0" fmla="*/ 2158552 h 2770632"/>
              <a:gd name="connsiteX1" fmla="*/ 11446035 w 12192000"/>
              <a:gd name="connsiteY1" fmla="*/ 2204271 h 2770632"/>
              <a:gd name="connsiteX2" fmla="*/ 11933120 w 12192000"/>
              <a:gd name="connsiteY2" fmla="*/ 2204271 h 2770632"/>
              <a:gd name="connsiteX3" fmla="*/ 11933120 w 12192000"/>
              <a:gd name="connsiteY3" fmla="*/ 2158552 h 2770632"/>
              <a:gd name="connsiteX4" fmla="*/ 0 w 12192000"/>
              <a:gd name="connsiteY4" fmla="*/ 0 h 2770632"/>
              <a:gd name="connsiteX5" fmla="*/ 12192000 w 12192000"/>
              <a:gd name="connsiteY5" fmla="*/ 0 h 2770632"/>
              <a:gd name="connsiteX6" fmla="*/ 12192000 w 12192000"/>
              <a:gd name="connsiteY6" fmla="*/ 2770632 h 2770632"/>
              <a:gd name="connsiteX7" fmla="*/ 0 w 12192000"/>
              <a:gd name="connsiteY7" fmla="*/ 2770632 h 2770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770632">
                <a:moveTo>
                  <a:pt x="11446035" y="2158552"/>
                </a:moveTo>
                <a:lnTo>
                  <a:pt x="11446035" y="2204271"/>
                </a:lnTo>
                <a:lnTo>
                  <a:pt x="11933120" y="2204271"/>
                </a:lnTo>
                <a:lnTo>
                  <a:pt x="11933120" y="2158552"/>
                </a:lnTo>
                <a:close/>
                <a:moveTo>
                  <a:pt x="0" y="0"/>
                </a:moveTo>
                <a:lnTo>
                  <a:pt x="12192000" y="0"/>
                </a:lnTo>
                <a:lnTo>
                  <a:pt x="12192000" y="2770632"/>
                </a:lnTo>
                <a:lnTo>
                  <a:pt x="0" y="2770632"/>
                </a:lnTo>
                <a:close/>
              </a:path>
            </a:pathLst>
          </a:custGeom>
        </p:spPr>
        <p:txBody>
          <a:bodyPr wrap="square" anchor="b">
            <a:noAutofit/>
          </a:bodyPr>
          <a:lstStyle>
            <a:lvl1pPr marL="0" indent="0" algn="ctr">
              <a:buNone/>
              <a:defRPr>
                <a:solidFill>
                  <a:schemeClr val="bg1"/>
                </a:solidFill>
              </a:defRPr>
            </a:lvl1pPr>
          </a:lstStyle>
          <a:p>
            <a:endParaRPr lang="en-US" dirty="0"/>
          </a:p>
        </p:txBody>
      </p:sp>
      <p:sp>
        <p:nvSpPr>
          <p:cNvPr id="2" name="Title 1">
            <a:extLst>
              <a:ext uri="{FF2B5EF4-FFF2-40B4-BE49-F238E27FC236}">
                <a16:creationId xmlns:a16="http://schemas.microsoft.com/office/drawing/2014/main" id="{C210577E-706F-A37B-4229-35D618DD2969}"/>
              </a:ext>
            </a:extLst>
          </p:cNvPr>
          <p:cNvSpPr>
            <a:spLocks noGrp="1"/>
          </p:cNvSpPr>
          <p:nvPr>
            <p:ph type="title" hasCustomPrompt="1"/>
          </p:nvPr>
        </p:nvSpPr>
        <p:spPr>
          <a:xfrm>
            <a:off x="839276" y="484632"/>
            <a:ext cx="4620230" cy="2770632"/>
          </a:xfrm>
        </p:spPr>
        <p:txBody>
          <a:bodyPr anchor="b"/>
          <a:lstStyle>
            <a:lvl1pPr>
              <a:defRPr sz="5400" b="1">
                <a:solidFill>
                  <a:schemeClr val="bg1"/>
                </a:solidFill>
                <a:latin typeface="Myriad Pro" panose="020B0503030403020204" pitchFamily="34" charset="0"/>
              </a:defRPr>
            </a:lvl1pPr>
          </a:lstStyle>
          <a:p>
            <a:r>
              <a:rPr lang="en-US" dirty="0"/>
              <a:t>Click To Edit Master Title Style</a:t>
            </a:r>
          </a:p>
        </p:txBody>
      </p:sp>
      <p:sp>
        <p:nvSpPr>
          <p:cNvPr id="13" name="Text Placeholder 12">
            <a:extLst>
              <a:ext uri="{FF2B5EF4-FFF2-40B4-BE49-F238E27FC236}">
                <a16:creationId xmlns:a16="http://schemas.microsoft.com/office/drawing/2014/main" id="{5434838A-8B00-6F97-4B88-92382B126294}"/>
              </a:ext>
            </a:extLst>
          </p:cNvPr>
          <p:cNvSpPr>
            <a:spLocks noGrp="1"/>
          </p:cNvSpPr>
          <p:nvPr>
            <p:ph type="body" sz="quarter" idx="11" hasCustomPrompt="1"/>
          </p:nvPr>
        </p:nvSpPr>
        <p:spPr>
          <a:xfrm>
            <a:off x="839275" y="3357536"/>
            <a:ext cx="4503689" cy="932333"/>
          </a:xfrm>
        </p:spPr>
        <p:txBody>
          <a:bodyPr/>
          <a:lstStyle>
            <a:lvl1pPr marL="0" indent="0">
              <a:buNone/>
              <a:defRPr sz="2400">
                <a:solidFill>
                  <a:schemeClr val="bg1"/>
                </a:solidFill>
                <a:latin typeface="Myriad Pro" panose="020B0503030403020204" pitchFamily="34" charset="0"/>
              </a:defRPr>
            </a:lvl1pPr>
          </a:lstStyle>
          <a:p>
            <a:pPr lvl="0"/>
            <a:r>
              <a:rPr lang="en-US" dirty="0"/>
              <a:t>Click to Edit Master Text Styles</a:t>
            </a:r>
          </a:p>
        </p:txBody>
      </p:sp>
      <p:sp>
        <p:nvSpPr>
          <p:cNvPr id="3" name="Text Placeholder 2">
            <a:extLst>
              <a:ext uri="{FF2B5EF4-FFF2-40B4-BE49-F238E27FC236}">
                <a16:creationId xmlns:a16="http://schemas.microsoft.com/office/drawing/2014/main" id="{09732329-445D-026F-2751-7C7CC24FFC78}"/>
              </a:ext>
            </a:extLst>
          </p:cNvPr>
          <p:cNvSpPr>
            <a:spLocks noGrp="1"/>
          </p:cNvSpPr>
          <p:nvPr>
            <p:ph type="body" idx="1"/>
          </p:nvPr>
        </p:nvSpPr>
        <p:spPr>
          <a:xfrm>
            <a:off x="6007608" y="1005840"/>
            <a:ext cx="4160520" cy="292608"/>
          </a:xfrm>
        </p:spPr>
        <p:txBody>
          <a:bodyPr anchor="b"/>
          <a:lstStyle>
            <a:lvl1pPr marL="0" indent="0">
              <a:buNone/>
              <a:defRPr sz="1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915BFF6-ADF4-B12B-F366-E1E7F245C3B3}"/>
              </a:ext>
            </a:extLst>
          </p:cNvPr>
          <p:cNvSpPr>
            <a:spLocks noGrp="1"/>
          </p:cNvSpPr>
          <p:nvPr>
            <p:ph sz="half" idx="2"/>
          </p:nvPr>
        </p:nvSpPr>
        <p:spPr>
          <a:xfrm>
            <a:off x="6007608" y="1552792"/>
            <a:ext cx="4160520" cy="1576160"/>
          </a:xfrm>
        </p:spPr>
        <p:txBody>
          <a:bodyPr/>
          <a:lstStyle>
            <a:lvl1pPr marL="283464" indent="-283464">
              <a:defRPr sz="1400">
                <a:solidFill>
                  <a:schemeClr val="bg1"/>
                </a:solidFill>
              </a:defRPr>
            </a:lvl1pPr>
            <a:lvl2pPr indent="-283464">
              <a:defRPr sz="1200">
                <a:solidFill>
                  <a:schemeClr val="bg1"/>
                </a:solidFill>
              </a:defRPr>
            </a:lvl2pPr>
            <a:lvl3pPr indent="-283464">
              <a:defRPr sz="1100">
                <a:solidFill>
                  <a:schemeClr val="bg1"/>
                </a:solidFill>
              </a:defRPr>
            </a:lvl3pPr>
            <a:lvl4pPr indent="-283464">
              <a:defRPr sz="1100">
                <a:solidFill>
                  <a:schemeClr val="bg1"/>
                </a:solidFill>
              </a:defRPr>
            </a:lvl4pPr>
            <a:lvl5pPr indent="-283464">
              <a:defRPr sz="11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44775745-3C47-7E04-1FD8-EC04C993FFCC}"/>
              </a:ext>
            </a:extLst>
          </p:cNvPr>
          <p:cNvSpPr>
            <a:spLocks noGrp="1"/>
          </p:cNvSpPr>
          <p:nvPr>
            <p:ph type="body" sz="quarter" idx="3"/>
          </p:nvPr>
        </p:nvSpPr>
        <p:spPr>
          <a:xfrm>
            <a:off x="6007608" y="3438144"/>
            <a:ext cx="4160520" cy="292608"/>
          </a:xfrm>
        </p:spPr>
        <p:txBody>
          <a:bodyPr anchor="b"/>
          <a:lstStyle>
            <a:lvl1pPr marL="0" indent="0">
              <a:buNone/>
              <a:defRPr sz="1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A3E07129-582E-5D7F-246C-5ABE714D4FAA}"/>
              </a:ext>
            </a:extLst>
          </p:cNvPr>
          <p:cNvSpPr>
            <a:spLocks noGrp="1"/>
          </p:cNvSpPr>
          <p:nvPr>
            <p:ph sz="quarter" idx="4"/>
          </p:nvPr>
        </p:nvSpPr>
        <p:spPr>
          <a:xfrm>
            <a:off x="6007608" y="3985096"/>
            <a:ext cx="4160520" cy="1576160"/>
          </a:xfrm>
        </p:spPr>
        <p:txBody>
          <a:bodyPr/>
          <a:lstStyle>
            <a:lvl1pPr indent="-283464">
              <a:defRPr sz="1400">
                <a:solidFill>
                  <a:schemeClr val="bg1"/>
                </a:solidFill>
              </a:defRPr>
            </a:lvl1pPr>
            <a:lvl2pPr indent="-283464">
              <a:defRPr sz="1200">
                <a:solidFill>
                  <a:schemeClr val="bg1"/>
                </a:solidFill>
              </a:defRPr>
            </a:lvl2pPr>
            <a:lvl3pPr indent="-283464">
              <a:defRPr sz="1100">
                <a:solidFill>
                  <a:schemeClr val="bg1"/>
                </a:solidFill>
              </a:defRPr>
            </a:lvl3pPr>
            <a:lvl4pPr indent="-283464">
              <a:defRPr sz="1100">
                <a:solidFill>
                  <a:schemeClr val="bg1"/>
                </a:solidFill>
              </a:defRPr>
            </a:lvl4pPr>
            <a:lvl5pPr indent="-283464">
              <a:defRPr sz="11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13">
            <a:extLst>
              <a:ext uri="{FF2B5EF4-FFF2-40B4-BE49-F238E27FC236}">
                <a16:creationId xmlns:a16="http://schemas.microsoft.com/office/drawing/2014/main" id="{C78AC046-3CF2-802F-750B-B70D9B89A33E}"/>
              </a:ext>
            </a:extLst>
          </p:cNvPr>
          <p:cNvSpPr>
            <a:spLocks noGrp="1"/>
          </p:cNvSpPr>
          <p:nvPr>
            <p:ph type="ftr" sz="quarter" idx="12"/>
          </p:nvPr>
        </p:nvSpPr>
        <p:spPr>
          <a:xfrm>
            <a:off x="173736" y="6254496"/>
            <a:ext cx="4114800" cy="365125"/>
          </a:xfrm>
          <a:prstGeom prst="rect">
            <a:avLst/>
          </a:prstGeom>
        </p:spPr>
        <p:txBody>
          <a:bodyPr/>
          <a:lstStyle>
            <a:lvl1pPr>
              <a:defRPr b="1">
                <a:solidFill>
                  <a:schemeClr val="bg1">
                    <a:alpha val="78000"/>
                  </a:schemeClr>
                </a:solidFill>
                <a:latin typeface="Myriad Pro" panose="020B0503030403020204" pitchFamily="34" charset="0"/>
              </a:defRPr>
            </a:lvl1pPr>
          </a:lstStyle>
          <a:p>
            <a:r>
              <a:rPr lang="en-US"/>
              <a:t>course title</a:t>
            </a:r>
            <a:endParaRPr lang="en-US" dirty="0"/>
          </a:p>
        </p:txBody>
      </p:sp>
    </p:spTree>
    <p:custDataLst>
      <p:tags r:id="rId1"/>
    </p:custDataLst>
    <p:extLst>
      <p:ext uri="{BB962C8B-B14F-4D97-AF65-F5344CB8AC3E}">
        <p14:creationId xmlns:p14="http://schemas.microsoft.com/office/powerpoint/2010/main" val="3353940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Pr>
        <a:solidFill>
          <a:schemeClr val="accent3"/>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452628" y="1948569"/>
            <a:ext cx="3557016" cy="1453896"/>
          </a:xfrm>
        </p:spPr>
        <p:txBody>
          <a:bodyPr anchor="b"/>
          <a:lstStyle>
            <a:lvl1pPr>
              <a:defRPr sz="5400" b="1">
                <a:solidFill>
                  <a:schemeClr val="bg1"/>
                </a:solidFill>
                <a:latin typeface="Myriad Pro" panose="020B0503030403020204" pitchFamily="34" charset="0"/>
              </a:defRPr>
            </a:lvl1pPr>
          </a:lstStyle>
          <a:p>
            <a:r>
              <a:rPr lang="en-US" dirty="0"/>
              <a:t>Click To Edit Master Title Style</a:t>
            </a:r>
          </a:p>
        </p:txBody>
      </p:sp>
      <p:sp>
        <p:nvSpPr>
          <p:cNvPr id="8" name="Text Placeholder 12">
            <a:extLst>
              <a:ext uri="{FF2B5EF4-FFF2-40B4-BE49-F238E27FC236}">
                <a16:creationId xmlns:a16="http://schemas.microsoft.com/office/drawing/2014/main" id="{F368CE2E-3249-FEAA-35F7-F23895DA0512}"/>
              </a:ext>
            </a:extLst>
          </p:cNvPr>
          <p:cNvSpPr>
            <a:spLocks noGrp="1"/>
          </p:cNvSpPr>
          <p:nvPr>
            <p:ph type="body" sz="quarter" idx="11"/>
          </p:nvPr>
        </p:nvSpPr>
        <p:spPr>
          <a:xfrm>
            <a:off x="409418" y="3584807"/>
            <a:ext cx="4041648" cy="1062037"/>
          </a:xfrm>
        </p:spPr>
        <p:txBody>
          <a:bodyPr/>
          <a:lstStyle>
            <a:lvl1pPr marL="0" indent="0">
              <a:buNone/>
              <a:defRPr sz="2400">
                <a:solidFill>
                  <a:schemeClr val="bg1"/>
                </a:solidFill>
                <a:latin typeface="Myriad Pro" panose="020B0503030403020204" pitchFamily="34" charset="0"/>
              </a:defRPr>
            </a:lvl1pPr>
          </a:lstStyle>
          <a:p>
            <a:pPr lvl="0"/>
            <a:r>
              <a:rPr lang="en-US" dirty="0"/>
              <a:t>Click to edit Master text styles</a:t>
            </a:r>
          </a:p>
        </p:txBody>
      </p:sp>
      <p:sp>
        <p:nvSpPr>
          <p:cNvPr id="3" name="Content Placeholder 2">
            <a:extLst>
              <a:ext uri="{FF2B5EF4-FFF2-40B4-BE49-F238E27FC236}">
                <a16:creationId xmlns:a16="http://schemas.microsoft.com/office/drawing/2014/main" id="{B1119AD1-1029-1DE8-E36D-41EF92EDBFC2}"/>
              </a:ext>
            </a:extLst>
          </p:cNvPr>
          <p:cNvSpPr>
            <a:spLocks noGrp="1"/>
          </p:cNvSpPr>
          <p:nvPr>
            <p:ph idx="1"/>
          </p:nvPr>
        </p:nvSpPr>
        <p:spPr>
          <a:xfrm>
            <a:off x="4480560" y="2377440"/>
            <a:ext cx="6867144" cy="385876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9">
            <a:extLst>
              <a:ext uri="{FF2B5EF4-FFF2-40B4-BE49-F238E27FC236}">
                <a16:creationId xmlns:a16="http://schemas.microsoft.com/office/drawing/2014/main" id="{B6E15A75-4600-D47B-7F47-3093E7B5F622}"/>
              </a:ext>
            </a:extLst>
          </p:cNvPr>
          <p:cNvSpPr>
            <a:spLocks noGrp="1"/>
          </p:cNvSpPr>
          <p:nvPr>
            <p:ph type="ftr" sz="quarter" idx="12"/>
          </p:nvPr>
        </p:nvSpPr>
        <p:spPr>
          <a:xfrm>
            <a:off x="173736" y="6254496"/>
            <a:ext cx="4114800" cy="365125"/>
          </a:xfrm>
          <a:prstGeom prst="rect">
            <a:avLst/>
          </a:prstGeom>
        </p:spPr>
        <p:txBody>
          <a:bodyPr/>
          <a:lstStyle>
            <a:lvl1pPr>
              <a:defRPr>
                <a:solidFill>
                  <a:schemeClr val="bg1">
                    <a:alpha val="78000"/>
                  </a:schemeClr>
                </a:solidFill>
              </a:defRPr>
            </a:lvl1pPr>
          </a:lstStyle>
          <a:p>
            <a:r>
              <a:rPr lang="en-US" dirty="0"/>
              <a:t>course title</a:t>
            </a:r>
          </a:p>
        </p:txBody>
      </p:sp>
    </p:spTree>
    <p:custDataLst>
      <p:tags r:id="rId1"/>
    </p:custDataLst>
    <p:extLst>
      <p:ext uri="{BB962C8B-B14F-4D97-AF65-F5344CB8AC3E}">
        <p14:creationId xmlns:p14="http://schemas.microsoft.com/office/powerpoint/2010/main" val="20805421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1BAF3EC-96ED-627A-D8DF-71B5521F8C59}"/>
              </a:ext>
            </a:extLst>
          </p:cNvPr>
          <p:cNvSpPr>
            <a:spLocks noGrp="1"/>
          </p:cNvSpPr>
          <p:nvPr>
            <p:ph type="pic" sz="quarter" idx="12"/>
          </p:nvPr>
        </p:nvSpPr>
        <p:spPr>
          <a:xfrm>
            <a:off x="0" y="0"/>
            <a:ext cx="12192000" cy="3163824"/>
          </a:xfrm>
          <a:solidFill>
            <a:schemeClr val="accent1">
              <a:lumMod val="75000"/>
            </a:schemeClr>
          </a:solidFill>
        </p:spPr>
        <p:txBody>
          <a:bodyPr/>
          <a:lstStyle>
            <a:lvl1pPr marL="0" indent="0" algn="ctr">
              <a:buNone/>
              <a:defRPr/>
            </a:lvl1pPr>
          </a:lstStyle>
          <a:p>
            <a:endParaRPr lang="en-US" dirty="0"/>
          </a:p>
        </p:txBody>
      </p:sp>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77824" y="896112"/>
            <a:ext cx="6611112" cy="1453896"/>
          </a:xfrm>
        </p:spPr>
        <p:txBody>
          <a:bodyPr anchor="b"/>
          <a:lstStyle>
            <a:lvl1pPr>
              <a:defRPr sz="5400" b="1">
                <a:solidFill>
                  <a:schemeClr val="bg1"/>
                </a:solidFill>
                <a:latin typeface="Myriad Pro" panose="020B0503030403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B1119AD1-1029-1DE8-E36D-41EF92EDBFC2}"/>
              </a:ext>
            </a:extLst>
          </p:cNvPr>
          <p:cNvSpPr>
            <a:spLocks noGrp="1"/>
          </p:cNvSpPr>
          <p:nvPr>
            <p:ph idx="1"/>
          </p:nvPr>
        </p:nvSpPr>
        <p:spPr>
          <a:xfrm>
            <a:off x="877824" y="3913632"/>
            <a:ext cx="10305288" cy="1746504"/>
          </a:xfrm>
        </p:spPr>
        <p:txBody>
          <a:bodyPr/>
          <a:lstStyle>
            <a:lvl1pPr>
              <a:lnSpc>
                <a:spcPct val="100000"/>
              </a:lnSpc>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Rectangle 8">
            <a:extLst>
              <a:ext uri="{FF2B5EF4-FFF2-40B4-BE49-F238E27FC236}">
                <a16:creationId xmlns:a16="http://schemas.microsoft.com/office/drawing/2014/main" id="{2E67EB87-8CC8-597B-6EC9-8EBA60838A02}"/>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75440036-C3C5-6C07-99C1-04B4835670AD}"/>
              </a:ext>
            </a:extLst>
          </p:cNvPr>
          <p:cNvSpPr>
            <a:spLocks noGrp="1"/>
          </p:cNvSpPr>
          <p:nvPr>
            <p:ph type="ftr" sz="quarter" idx="13"/>
          </p:nvPr>
        </p:nvSpPr>
        <p:spPr>
          <a:xfrm>
            <a:off x="173736" y="6254496"/>
            <a:ext cx="4114800" cy="365125"/>
          </a:xfrm>
          <a:prstGeom prst="rect">
            <a:avLst/>
          </a:prstGeom>
        </p:spPr>
        <p:txBody>
          <a:bodyPr/>
          <a:lstStyle>
            <a:lvl1pPr>
              <a:defRPr>
                <a:solidFill>
                  <a:schemeClr val="bg1">
                    <a:alpha val="78000"/>
                  </a:schemeClr>
                </a:solidFill>
              </a:defRPr>
            </a:lvl1pPr>
          </a:lstStyle>
          <a:p>
            <a:r>
              <a:rPr lang="en-US" dirty="0"/>
              <a:t>course title</a:t>
            </a:r>
          </a:p>
        </p:txBody>
      </p:sp>
      <p:sp>
        <p:nvSpPr>
          <p:cNvPr id="6" name="Slide Number Placeholder 5">
            <a:extLst>
              <a:ext uri="{FF2B5EF4-FFF2-40B4-BE49-F238E27FC236}">
                <a16:creationId xmlns:a16="http://schemas.microsoft.com/office/drawing/2014/main" id="{3086AC08-6EB6-7F52-7F52-E874CCF11393}"/>
              </a:ext>
            </a:extLst>
          </p:cNvPr>
          <p:cNvSpPr>
            <a:spLocks noGrp="1"/>
          </p:cNvSpPr>
          <p:nvPr>
            <p:ph type="sldNum" sz="quarter" idx="14"/>
          </p:nvPr>
        </p:nvSpPr>
        <p:spPr>
          <a:xfrm>
            <a:off x="11347704" y="6181344"/>
            <a:ext cx="670560" cy="676656"/>
          </a:xfrm>
          <a:prstGeom prst="rect">
            <a:avLst/>
          </a:prstGeom>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Tree>
    <p:custDataLst>
      <p:tags r:id="rId1"/>
    </p:custDataLst>
    <p:extLst>
      <p:ext uri="{BB962C8B-B14F-4D97-AF65-F5344CB8AC3E}">
        <p14:creationId xmlns:p14="http://schemas.microsoft.com/office/powerpoint/2010/main" val="41749416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tx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995680" y="931612"/>
            <a:ext cx="6611112" cy="1453896"/>
          </a:xfrm>
        </p:spPr>
        <p:txBody>
          <a:bodyPr anchor="b"/>
          <a:lstStyle>
            <a:lvl1pPr>
              <a:defRPr sz="5400" b="1">
                <a:solidFill>
                  <a:schemeClr val="bg1"/>
                </a:solidFill>
                <a:latin typeface="Myriad Pro" panose="020B0503030403020204" pitchFamily="34" charset="0"/>
              </a:defRPr>
            </a:lvl1pPr>
          </a:lstStyle>
          <a:p>
            <a:r>
              <a:rPr lang="en-US" dirty="0"/>
              <a:t>Click to Edit Master Title Style</a:t>
            </a:r>
          </a:p>
        </p:txBody>
      </p:sp>
      <p:sp>
        <p:nvSpPr>
          <p:cNvPr id="4" name="Picture Placeholder 3">
            <a:extLst>
              <a:ext uri="{FF2B5EF4-FFF2-40B4-BE49-F238E27FC236}">
                <a16:creationId xmlns:a16="http://schemas.microsoft.com/office/drawing/2014/main" id="{A1BAF3EC-96ED-627A-D8DF-71B5521F8C59}"/>
              </a:ext>
            </a:extLst>
          </p:cNvPr>
          <p:cNvSpPr>
            <a:spLocks noGrp="1"/>
          </p:cNvSpPr>
          <p:nvPr>
            <p:ph type="pic" sz="quarter" idx="12"/>
          </p:nvPr>
        </p:nvSpPr>
        <p:spPr>
          <a:xfrm>
            <a:off x="0" y="0"/>
            <a:ext cx="12192000" cy="658368"/>
          </a:xfrm>
          <a:solidFill>
            <a:schemeClr val="accent1">
              <a:lumMod val="75000"/>
            </a:schemeClr>
          </a:solidFill>
        </p:spPr>
        <p:txBody>
          <a:bodyPr/>
          <a:lstStyle>
            <a:lvl1pPr marL="0" indent="0" algn="ctr">
              <a:buNone/>
              <a:defRPr/>
            </a:lvl1pPr>
          </a:lstStyle>
          <a:p>
            <a:endParaRPr lang="en-US" dirty="0"/>
          </a:p>
        </p:txBody>
      </p:sp>
      <p:sp>
        <p:nvSpPr>
          <p:cNvPr id="3" name="Content Placeholder 2">
            <a:extLst>
              <a:ext uri="{FF2B5EF4-FFF2-40B4-BE49-F238E27FC236}">
                <a16:creationId xmlns:a16="http://schemas.microsoft.com/office/drawing/2014/main" id="{B1119AD1-1029-1DE8-E36D-41EF92EDBFC2}"/>
              </a:ext>
            </a:extLst>
          </p:cNvPr>
          <p:cNvSpPr>
            <a:spLocks noGrp="1"/>
          </p:cNvSpPr>
          <p:nvPr>
            <p:ph idx="1"/>
          </p:nvPr>
        </p:nvSpPr>
        <p:spPr>
          <a:xfrm>
            <a:off x="995680" y="2587752"/>
            <a:ext cx="10075672" cy="3145536"/>
          </a:xfrm>
        </p:spPr>
        <p:txBody>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37673841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accent4"/>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77824" y="896112"/>
            <a:ext cx="6611112" cy="1453896"/>
          </a:xfrm>
        </p:spPr>
        <p:txBody>
          <a:bodyPr anchor="b"/>
          <a:lstStyle>
            <a:lvl1pPr>
              <a:defRPr sz="5400" b="1">
                <a:solidFill>
                  <a:schemeClr val="bg1"/>
                </a:solidFill>
                <a:latin typeface="Myriad Pro" panose="020B0503030403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B1119AD1-1029-1DE8-E36D-41EF92EDBFC2}"/>
              </a:ext>
            </a:extLst>
          </p:cNvPr>
          <p:cNvSpPr>
            <a:spLocks noGrp="1"/>
          </p:cNvSpPr>
          <p:nvPr>
            <p:ph idx="1"/>
          </p:nvPr>
        </p:nvSpPr>
        <p:spPr>
          <a:xfrm>
            <a:off x="7242048" y="1060704"/>
            <a:ext cx="4069080" cy="1901952"/>
          </a:xfrm>
        </p:spPr>
        <p:txBody>
          <a:bodyPr/>
          <a:lstStyle>
            <a:lvl1pPr marL="0" indent="0">
              <a:lnSpc>
                <a:spcPct val="150000"/>
              </a:lnSpc>
              <a:spcBef>
                <a:spcPts val="0"/>
              </a:spcBef>
              <a:spcAft>
                <a:spcPts val="600"/>
              </a:spcAft>
              <a:buNone/>
              <a:defRPr sz="1800">
                <a:solidFill>
                  <a:schemeClr val="bg1"/>
                </a:solidFill>
              </a:defRPr>
            </a:lvl1pPr>
            <a:lvl2pPr marL="283464">
              <a:defRPr sz="1600">
                <a:solidFill>
                  <a:schemeClr val="bg1"/>
                </a:solidFill>
              </a:defRPr>
            </a:lvl2pPr>
            <a:lvl3pPr marL="566928">
              <a:defRPr sz="1400">
                <a:solidFill>
                  <a:schemeClr val="bg1"/>
                </a:solidFill>
              </a:defRPr>
            </a:lvl3pPr>
            <a:lvl4pPr marL="859536">
              <a:defRPr sz="1200">
                <a:solidFill>
                  <a:schemeClr val="bg1"/>
                </a:solidFill>
              </a:defRPr>
            </a:lvl4pPr>
            <a:lvl5pPr marL="1152144">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9">
            <a:extLst>
              <a:ext uri="{FF2B5EF4-FFF2-40B4-BE49-F238E27FC236}">
                <a16:creationId xmlns:a16="http://schemas.microsoft.com/office/drawing/2014/main" id="{848162DF-463B-6273-87B0-C2199D9D1057}"/>
              </a:ext>
            </a:extLst>
          </p:cNvPr>
          <p:cNvSpPr>
            <a:spLocks noGrp="1"/>
          </p:cNvSpPr>
          <p:nvPr>
            <p:ph type="pic" sz="quarter" idx="12"/>
          </p:nvPr>
        </p:nvSpPr>
        <p:spPr>
          <a:xfrm>
            <a:off x="0" y="3557016"/>
            <a:ext cx="12192000" cy="3300984"/>
          </a:xfrm>
          <a:custGeom>
            <a:avLst/>
            <a:gdLst>
              <a:gd name="connsiteX0" fmla="*/ 11446035 w 12192000"/>
              <a:gd name="connsiteY0" fmla="*/ 2688904 h 3300984"/>
              <a:gd name="connsiteX1" fmla="*/ 11446035 w 12192000"/>
              <a:gd name="connsiteY1" fmla="*/ 2734623 h 3300984"/>
              <a:gd name="connsiteX2" fmla="*/ 11933120 w 12192000"/>
              <a:gd name="connsiteY2" fmla="*/ 2734623 h 3300984"/>
              <a:gd name="connsiteX3" fmla="*/ 11933120 w 12192000"/>
              <a:gd name="connsiteY3" fmla="*/ 2688904 h 3300984"/>
              <a:gd name="connsiteX4" fmla="*/ 0 w 12192000"/>
              <a:gd name="connsiteY4" fmla="*/ 0 h 3300984"/>
              <a:gd name="connsiteX5" fmla="*/ 12192000 w 12192000"/>
              <a:gd name="connsiteY5" fmla="*/ 0 h 3300984"/>
              <a:gd name="connsiteX6" fmla="*/ 12192000 w 12192000"/>
              <a:gd name="connsiteY6" fmla="*/ 3300984 h 3300984"/>
              <a:gd name="connsiteX7" fmla="*/ 0 w 12192000"/>
              <a:gd name="connsiteY7" fmla="*/ 3300984 h 3300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300984">
                <a:moveTo>
                  <a:pt x="11446035" y="2688904"/>
                </a:moveTo>
                <a:lnTo>
                  <a:pt x="11446035" y="2734623"/>
                </a:lnTo>
                <a:lnTo>
                  <a:pt x="11933120" y="2734623"/>
                </a:lnTo>
                <a:lnTo>
                  <a:pt x="11933120" y="2688904"/>
                </a:lnTo>
                <a:close/>
                <a:moveTo>
                  <a:pt x="0" y="0"/>
                </a:moveTo>
                <a:lnTo>
                  <a:pt x="12192000" y="0"/>
                </a:lnTo>
                <a:lnTo>
                  <a:pt x="12192000" y="3300984"/>
                </a:lnTo>
                <a:lnTo>
                  <a:pt x="0" y="3300984"/>
                </a:lnTo>
                <a:close/>
              </a:path>
            </a:pathLst>
          </a:custGeom>
          <a:solidFill>
            <a:schemeClr val="accent4">
              <a:lumMod val="75000"/>
            </a:schemeClr>
          </a:solidFill>
        </p:spPr>
        <p:txBody>
          <a:bodyPr wrap="square" anchor="ctr">
            <a:noAutofit/>
          </a:bodyPr>
          <a:lstStyle>
            <a:lvl1pPr marL="0" indent="0" algn="ctr">
              <a:buNone/>
              <a:defRPr>
                <a:solidFill>
                  <a:schemeClr val="bg1"/>
                </a:solidFill>
              </a:defRPr>
            </a:lvl1pPr>
          </a:lstStyle>
          <a:p>
            <a:endParaRPr lang="en-US" dirty="0"/>
          </a:p>
        </p:txBody>
      </p:sp>
    </p:spTree>
    <p:custDataLst>
      <p:tags r:id="rId1"/>
    </p:custDataLst>
    <p:extLst>
      <p:ext uri="{BB962C8B-B14F-4D97-AF65-F5344CB8AC3E}">
        <p14:creationId xmlns:p14="http://schemas.microsoft.com/office/powerpoint/2010/main" val="17196797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B204B-5F84-6245-AE72-7A8C5B7310C3}"/>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83AB472-C06F-6BEF-0C0E-65EA59CA73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6ADE38-8A0A-0F93-DE98-1E3265816C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20091329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BABB4-22CD-17FF-907C-C72C3F1B5BE8}"/>
              </a:ext>
            </a:extLst>
          </p:cNvPr>
          <p:cNvSpPr>
            <a:spLocks noGrp="1"/>
          </p:cNvSpPr>
          <p:nvPr>
            <p:ph type="title" hasCustomPrompt="1"/>
          </p:nvPr>
        </p:nvSpPr>
        <p:spPr/>
        <p:txBody>
          <a:bodyPr/>
          <a:lstStyle>
            <a:lvl1pPr>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35192885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3202414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989DB-50DC-20A4-2341-EC5E6AF6FF9A}"/>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9B226305-7761-21B5-BED4-42833BBEBA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E96E8B-F843-EF0E-F259-D3BA3F2173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ustDataLst>
      <p:tags r:id="rId1"/>
    </p:custDataLst>
    <p:extLst>
      <p:ext uri="{BB962C8B-B14F-4D97-AF65-F5344CB8AC3E}">
        <p14:creationId xmlns:p14="http://schemas.microsoft.com/office/powerpoint/2010/main" val="322789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98CA0-E8A5-4527-A0B2-09F6985AF8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BEF155-5F7F-461B-AC64-539A8171B2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C32CA4-9A06-417A-B173-2766AE5CBC4D}"/>
              </a:ext>
            </a:extLst>
          </p:cNvPr>
          <p:cNvSpPr>
            <a:spLocks noGrp="1"/>
          </p:cNvSpPr>
          <p:nvPr>
            <p:ph type="dt" sz="half" idx="10"/>
          </p:nvPr>
        </p:nvSpPr>
        <p:spPr/>
        <p:txBody>
          <a:bodyPr/>
          <a:lstStyle/>
          <a:p>
            <a:fld id="{1B95BD22-9AB2-4A5B-891A-630848660EF4}" type="datetimeFigureOut">
              <a:rPr lang="en-US" smtClean="0"/>
              <a:t>11/1/2023</a:t>
            </a:fld>
            <a:endParaRPr lang="en-US"/>
          </a:p>
        </p:txBody>
      </p:sp>
      <p:sp>
        <p:nvSpPr>
          <p:cNvPr id="5" name="Footer Placeholder 4">
            <a:extLst>
              <a:ext uri="{FF2B5EF4-FFF2-40B4-BE49-F238E27FC236}">
                <a16:creationId xmlns:a16="http://schemas.microsoft.com/office/drawing/2014/main" id="{86D97151-0D54-426C-B233-4880402D34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9B221E-9163-4310-90D3-3C586117576C}"/>
              </a:ext>
            </a:extLst>
          </p:cNvPr>
          <p:cNvSpPr>
            <a:spLocks noGrp="1"/>
          </p:cNvSpPr>
          <p:nvPr>
            <p:ph type="sldNum" sz="quarter" idx="12"/>
          </p:nvPr>
        </p:nvSpPr>
        <p:spPr/>
        <p:txBody>
          <a:bodyPr/>
          <a:lstStyle/>
          <a:p>
            <a:fld id="{E1B04FBC-7BF3-4D12-A7F6-D450CF00DC6E}" type="slidenum">
              <a:rPr lang="en-US" smtClean="0"/>
              <a:t>‹#›</a:t>
            </a:fld>
            <a:endParaRPr lang="en-US"/>
          </a:p>
        </p:txBody>
      </p:sp>
    </p:spTree>
    <p:custDataLst>
      <p:tags r:id="rId1"/>
    </p:custDataLst>
    <p:extLst>
      <p:ext uri="{BB962C8B-B14F-4D97-AF65-F5344CB8AC3E}">
        <p14:creationId xmlns:p14="http://schemas.microsoft.com/office/powerpoint/2010/main" val="3079213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8C65B-630C-4471-A5A7-BED6DA33B5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B81A3C-9D07-4E68-B8C5-E8B7E11238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8EE66E-8B37-47C3-B72C-34FABE0F47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7F2CAE-D6A3-4A3F-A748-4FFA6FEE151F}"/>
              </a:ext>
            </a:extLst>
          </p:cNvPr>
          <p:cNvSpPr>
            <a:spLocks noGrp="1"/>
          </p:cNvSpPr>
          <p:nvPr>
            <p:ph type="dt" sz="half" idx="10"/>
          </p:nvPr>
        </p:nvSpPr>
        <p:spPr/>
        <p:txBody>
          <a:bodyPr/>
          <a:lstStyle/>
          <a:p>
            <a:fld id="{1B95BD22-9AB2-4A5B-891A-630848660EF4}" type="datetimeFigureOut">
              <a:rPr lang="en-US" smtClean="0"/>
              <a:t>11/1/2023</a:t>
            </a:fld>
            <a:endParaRPr lang="en-US"/>
          </a:p>
        </p:txBody>
      </p:sp>
      <p:sp>
        <p:nvSpPr>
          <p:cNvPr id="6" name="Footer Placeholder 5">
            <a:extLst>
              <a:ext uri="{FF2B5EF4-FFF2-40B4-BE49-F238E27FC236}">
                <a16:creationId xmlns:a16="http://schemas.microsoft.com/office/drawing/2014/main" id="{D7A58CAA-8D72-4FB5-98C5-38CBB06205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12A43B-261B-4C7E-9A36-70D6605E0B1C}"/>
              </a:ext>
            </a:extLst>
          </p:cNvPr>
          <p:cNvSpPr>
            <a:spLocks noGrp="1"/>
          </p:cNvSpPr>
          <p:nvPr>
            <p:ph type="sldNum" sz="quarter" idx="12"/>
          </p:nvPr>
        </p:nvSpPr>
        <p:spPr/>
        <p:txBody>
          <a:bodyPr/>
          <a:lstStyle/>
          <a:p>
            <a:fld id="{E1B04FBC-7BF3-4D12-A7F6-D450CF00DC6E}" type="slidenum">
              <a:rPr lang="en-US" smtClean="0"/>
              <a:t>‹#›</a:t>
            </a:fld>
            <a:endParaRPr lang="en-US"/>
          </a:p>
        </p:txBody>
      </p:sp>
    </p:spTree>
    <p:custDataLst>
      <p:tags r:id="rId1"/>
    </p:custDataLst>
    <p:extLst>
      <p:ext uri="{BB962C8B-B14F-4D97-AF65-F5344CB8AC3E}">
        <p14:creationId xmlns:p14="http://schemas.microsoft.com/office/powerpoint/2010/main" val="1029469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170E9-281F-4F19-9161-21F31EA9F3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81F0B66-C3E1-420B-A382-D9301F6D63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E47F09-99A6-49BF-8044-C35F9FAECF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C8137F-6506-4F4F-80D7-EC72A9716C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82A42B-AB33-453E-AC68-6B03853696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F9CF54-5C6B-42CA-8953-FCDB8373A0EF}"/>
              </a:ext>
            </a:extLst>
          </p:cNvPr>
          <p:cNvSpPr>
            <a:spLocks noGrp="1"/>
          </p:cNvSpPr>
          <p:nvPr>
            <p:ph type="dt" sz="half" idx="10"/>
          </p:nvPr>
        </p:nvSpPr>
        <p:spPr/>
        <p:txBody>
          <a:bodyPr/>
          <a:lstStyle/>
          <a:p>
            <a:fld id="{1B95BD22-9AB2-4A5B-891A-630848660EF4}" type="datetimeFigureOut">
              <a:rPr lang="en-US" smtClean="0"/>
              <a:t>11/1/2023</a:t>
            </a:fld>
            <a:endParaRPr lang="en-US"/>
          </a:p>
        </p:txBody>
      </p:sp>
      <p:sp>
        <p:nvSpPr>
          <p:cNvPr id="8" name="Footer Placeholder 7">
            <a:extLst>
              <a:ext uri="{FF2B5EF4-FFF2-40B4-BE49-F238E27FC236}">
                <a16:creationId xmlns:a16="http://schemas.microsoft.com/office/drawing/2014/main" id="{4057A4E0-8625-4333-962F-A3535C132F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5D2CD9-1523-4CFF-A442-8D7D9EB6FB26}"/>
              </a:ext>
            </a:extLst>
          </p:cNvPr>
          <p:cNvSpPr>
            <a:spLocks noGrp="1"/>
          </p:cNvSpPr>
          <p:nvPr>
            <p:ph type="sldNum" sz="quarter" idx="12"/>
          </p:nvPr>
        </p:nvSpPr>
        <p:spPr/>
        <p:txBody>
          <a:bodyPr/>
          <a:lstStyle/>
          <a:p>
            <a:fld id="{E1B04FBC-7BF3-4D12-A7F6-D450CF00DC6E}" type="slidenum">
              <a:rPr lang="en-US" smtClean="0"/>
              <a:t>‹#›</a:t>
            </a:fld>
            <a:endParaRPr lang="en-US"/>
          </a:p>
        </p:txBody>
      </p:sp>
    </p:spTree>
    <p:custDataLst>
      <p:tags r:id="rId1"/>
    </p:custDataLst>
    <p:extLst>
      <p:ext uri="{BB962C8B-B14F-4D97-AF65-F5344CB8AC3E}">
        <p14:creationId xmlns:p14="http://schemas.microsoft.com/office/powerpoint/2010/main" val="575671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CAB64-0E31-4CB4-ABA7-CBA71E6AE92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F3DF23-DBFD-4E3B-AAD2-0820D8A6ACD6}"/>
              </a:ext>
            </a:extLst>
          </p:cNvPr>
          <p:cNvSpPr>
            <a:spLocks noGrp="1"/>
          </p:cNvSpPr>
          <p:nvPr>
            <p:ph type="dt" sz="half" idx="10"/>
          </p:nvPr>
        </p:nvSpPr>
        <p:spPr/>
        <p:txBody>
          <a:bodyPr/>
          <a:lstStyle/>
          <a:p>
            <a:fld id="{1B95BD22-9AB2-4A5B-891A-630848660EF4}" type="datetimeFigureOut">
              <a:rPr lang="en-US" smtClean="0"/>
              <a:t>11/1/2023</a:t>
            </a:fld>
            <a:endParaRPr lang="en-US"/>
          </a:p>
        </p:txBody>
      </p:sp>
      <p:sp>
        <p:nvSpPr>
          <p:cNvPr id="4" name="Footer Placeholder 3">
            <a:extLst>
              <a:ext uri="{FF2B5EF4-FFF2-40B4-BE49-F238E27FC236}">
                <a16:creationId xmlns:a16="http://schemas.microsoft.com/office/drawing/2014/main" id="{20157ED3-827F-4798-86DB-FF47EE81B1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D9CF30-9F95-4E90-AE6B-5DF07F891AEC}"/>
              </a:ext>
            </a:extLst>
          </p:cNvPr>
          <p:cNvSpPr>
            <a:spLocks noGrp="1"/>
          </p:cNvSpPr>
          <p:nvPr>
            <p:ph type="sldNum" sz="quarter" idx="12"/>
          </p:nvPr>
        </p:nvSpPr>
        <p:spPr/>
        <p:txBody>
          <a:bodyPr/>
          <a:lstStyle/>
          <a:p>
            <a:fld id="{E1B04FBC-7BF3-4D12-A7F6-D450CF00DC6E}" type="slidenum">
              <a:rPr lang="en-US" smtClean="0"/>
              <a:t>‹#›</a:t>
            </a:fld>
            <a:endParaRPr lang="en-US"/>
          </a:p>
        </p:txBody>
      </p:sp>
    </p:spTree>
    <p:custDataLst>
      <p:tags r:id="rId1"/>
    </p:custDataLst>
    <p:extLst>
      <p:ext uri="{BB962C8B-B14F-4D97-AF65-F5344CB8AC3E}">
        <p14:creationId xmlns:p14="http://schemas.microsoft.com/office/powerpoint/2010/main" val="1725796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6F3F2F-A0CC-4F9F-923F-EF76618DB659}"/>
              </a:ext>
            </a:extLst>
          </p:cNvPr>
          <p:cNvSpPr>
            <a:spLocks noGrp="1"/>
          </p:cNvSpPr>
          <p:nvPr>
            <p:ph type="dt" sz="half" idx="10"/>
          </p:nvPr>
        </p:nvSpPr>
        <p:spPr/>
        <p:txBody>
          <a:bodyPr/>
          <a:lstStyle/>
          <a:p>
            <a:fld id="{1B95BD22-9AB2-4A5B-891A-630848660EF4}" type="datetimeFigureOut">
              <a:rPr lang="en-US" smtClean="0"/>
              <a:t>11/1/2023</a:t>
            </a:fld>
            <a:endParaRPr lang="en-US"/>
          </a:p>
        </p:txBody>
      </p:sp>
      <p:sp>
        <p:nvSpPr>
          <p:cNvPr id="3" name="Footer Placeholder 2">
            <a:extLst>
              <a:ext uri="{FF2B5EF4-FFF2-40B4-BE49-F238E27FC236}">
                <a16:creationId xmlns:a16="http://schemas.microsoft.com/office/drawing/2014/main" id="{E9D74CD6-2B49-44D3-8BC3-97D4520F69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E8EFFD0-D0BB-4FE1-BFA4-BF3A6CB6A838}"/>
              </a:ext>
            </a:extLst>
          </p:cNvPr>
          <p:cNvSpPr>
            <a:spLocks noGrp="1"/>
          </p:cNvSpPr>
          <p:nvPr>
            <p:ph type="sldNum" sz="quarter" idx="12"/>
          </p:nvPr>
        </p:nvSpPr>
        <p:spPr/>
        <p:txBody>
          <a:bodyPr/>
          <a:lstStyle/>
          <a:p>
            <a:fld id="{E1B04FBC-7BF3-4D12-A7F6-D450CF00DC6E}" type="slidenum">
              <a:rPr lang="en-US" smtClean="0"/>
              <a:t>‹#›</a:t>
            </a:fld>
            <a:endParaRPr lang="en-US"/>
          </a:p>
        </p:txBody>
      </p:sp>
    </p:spTree>
    <p:custDataLst>
      <p:tags r:id="rId1"/>
    </p:custDataLst>
    <p:extLst>
      <p:ext uri="{BB962C8B-B14F-4D97-AF65-F5344CB8AC3E}">
        <p14:creationId xmlns:p14="http://schemas.microsoft.com/office/powerpoint/2010/main" val="3888554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1255D-4392-4278-9DD0-596F6951CD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F3D2D9-C9CF-4F5A-8038-4E8925BD14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7C0465-19CD-4260-8545-E23F529169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E2B046-0814-48DF-BBBE-EB193D87D2DC}"/>
              </a:ext>
            </a:extLst>
          </p:cNvPr>
          <p:cNvSpPr>
            <a:spLocks noGrp="1"/>
          </p:cNvSpPr>
          <p:nvPr>
            <p:ph type="dt" sz="half" idx="10"/>
          </p:nvPr>
        </p:nvSpPr>
        <p:spPr/>
        <p:txBody>
          <a:bodyPr/>
          <a:lstStyle/>
          <a:p>
            <a:fld id="{1B95BD22-9AB2-4A5B-891A-630848660EF4}" type="datetimeFigureOut">
              <a:rPr lang="en-US" smtClean="0"/>
              <a:t>11/1/2023</a:t>
            </a:fld>
            <a:endParaRPr lang="en-US"/>
          </a:p>
        </p:txBody>
      </p:sp>
      <p:sp>
        <p:nvSpPr>
          <p:cNvPr id="6" name="Footer Placeholder 5">
            <a:extLst>
              <a:ext uri="{FF2B5EF4-FFF2-40B4-BE49-F238E27FC236}">
                <a16:creationId xmlns:a16="http://schemas.microsoft.com/office/drawing/2014/main" id="{009E4812-777C-4B6B-811D-FD7BA95B0C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A3987A-0451-41D1-B8A3-77BFA7179FA1}"/>
              </a:ext>
            </a:extLst>
          </p:cNvPr>
          <p:cNvSpPr>
            <a:spLocks noGrp="1"/>
          </p:cNvSpPr>
          <p:nvPr>
            <p:ph type="sldNum" sz="quarter" idx="12"/>
          </p:nvPr>
        </p:nvSpPr>
        <p:spPr/>
        <p:txBody>
          <a:bodyPr/>
          <a:lstStyle/>
          <a:p>
            <a:fld id="{E1B04FBC-7BF3-4D12-A7F6-D450CF00DC6E}" type="slidenum">
              <a:rPr lang="en-US" smtClean="0"/>
              <a:t>‹#›</a:t>
            </a:fld>
            <a:endParaRPr lang="en-US"/>
          </a:p>
        </p:txBody>
      </p:sp>
    </p:spTree>
    <p:custDataLst>
      <p:tags r:id="rId1"/>
    </p:custDataLst>
    <p:extLst>
      <p:ext uri="{BB962C8B-B14F-4D97-AF65-F5344CB8AC3E}">
        <p14:creationId xmlns:p14="http://schemas.microsoft.com/office/powerpoint/2010/main" val="3875637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8F13C-91BE-4484-A96E-526086CC32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CB5C4F-F827-4322-8D90-0DFF004073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3596A4B-2633-4296-B18A-308989A258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FA5FAA-75F4-4CFE-AD01-B07CEB3FDA8B}"/>
              </a:ext>
            </a:extLst>
          </p:cNvPr>
          <p:cNvSpPr>
            <a:spLocks noGrp="1"/>
          </p:cNvSpPr>
          <p:nvPr>
            <p:ph type="dt" sz="half" idx="10"/>
          </p:nvPr>
        </p:nvSpPr>
        <p:spPr/>
        <p:txBody>
          <a:bodyPr/>
          <a:lstStyle/>
          <a:p>
            <a:fld id="{1B95BD22-9AB2-4A5B-891A-630848660EF4}" type="datetimeFigureOut">
              <a:rPr lang="en-US" smtClean="0"/>
              <a:t>11/1/2023</a:t>
            </a:fld>
            <a:endParaRPr lang="en-US"/>
          </a:p>
        </p:txBody>
      </p:sp>
      <p:sp>
        <p:nvSpPr>
          <p:cNvPr id="6" name="Footer Placeholder 5">
            <a:extLst>
              <a:ext uri="{FF2B5EF4-FFF2-40B4-BE49-F238E27FC236}">
                <a16:creationId xmlns:a16="http://schemas.microsoft.com/office/drawing/2014/main" id="{7E9FBC9F-84D7-45CF-B995-D6437A349B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CBC4B8-DE19-4C08-B15A-0900632FD3C4}"/>
              </a:ext>
            </a:extLst>
          </p:cNvPr>
          <p:cNvSpPr>
            <a:spLocks noGrp="1"/>
          </p:cNvSpPr>
          <p:nvPr>
            <p:ph type="sldNum" sz="quarter" idx="12"/>
          </p:nvPr>
        </p:nvSpPr>
        <p:spPr/>
        <p:txBody>
          <a:bodyPr/>
          <a:lstStyle/>
          <a:p>
            <a:fld id="{E1B04FBC-7BF3-4D12-A7F6-D450CF00DC6E}" type="slidenum">
              <a:rPr lang="en-US" smtClean="0"/>
              <a:t>‹#›</a:t>
            </a:fld>
            <a:endParaRPr lang="en-US"/>
          </a:p>
        </p:txBody>
      </p:sp>
    </p:spTree>
    <p:custDataLst>
      <p:tags r:id="rId1"/>
    </p:custDataLst>
    <p:extLst>
      <p:ext uri="{BB962C8B-B14F-4D97-AF65-F5344CB8AC3E}">
        <p14:creationId xmlns:p14="http://schemas.microsoft.com/office/powerpoint/2010/main" val="3054783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tags" Target="../tags/tag14.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18F7F6-B80F-4A51-BD8D-74F24C64EF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FBD8A3E-1B28-459F-B62A-20C80A697D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DFD589-354E-4C92-8AF6-2CD3C906F3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95BD22-9AB2-4A5B-891A-630848660EF4}" type="datetimeFigureOut">
              <a:rPr lang="en-US" smtClean="0"/>
              <a:t>11/1/2023</a:t>
            </a:fld>
            <a:endParaRPr lang="en-US"/>
          </a:p>
        </p:txBody>
      </p:sp>
      <p:sp>
        <p:nvSpPr>
          <p:cNvPr id="5" name="Footer Placeholder 4">
            <a:extLst>
              <a:ext uri="{FF2B5EF4-FFF2-40B4-BE49-F238E27FC236}">
                <a16:creationId xmlns:a16="http://schemas.microsoft.com/office/drawing/2014/main" id="{8D04AA12-BAC2-4755-BDA1-106158B4AE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1740B78-A8D3-43C4-8841-76201BD79C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B04FBC-7BF3-4D12-A7F6-D450CF00DC6E}" type="slidenum">
              <a:rPr lang="en-US" smtClean="0"/>
              <a:t>‹#›</a:t>
            </a:fld>
            <a:endParaRPr lang="en-US"/>
          </a:p>
        </p:txBody>
      </p:sp>
    </p:spTree>
    <p:extLst>
      <p:ext uri="{BB962C8B-B14F-4D97-AF65-F5344CB8AC3E}">
        <p14:creationId xmlns:p14="http://schemas.microsoft.com/office/powerpoint/2010/main" val="2670266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CB6D48-D20C-54AA-94F1-D8E9332862F9}"/>
              </a:ext>
            </a:extLst>
          </p:cNvPr>
          <p:cNvSpPr>
            <a:spLocks noGrp="1"/>
          </p:cNvSpPr>
          <p:nvPr>
            <p:ph type="title"/>
          </p:nvPr>
        </p:nvSpPr>
        <p:spPr>
          <a:xfrm>
            <a:off x="255494" y="267446"/>
            <a:ext cx="10515600" cy="1283448"/>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a:extLst>
              <a:ext uri="{FF2B5EF4-FFF2-40B4-BE49-F238E27FC236}">
                <a16:creationId xmlns:a16="http://schemas.microsoft.com/office/drawing/2014/main" id="{851F663A-C2C8-12B2-AE7C-318452D5FE6F}"/>
              </a:ext>
            </a:extLst>
          </p:cNvPr>
          <p:cNvSpPr>
            <a:spLocks noGrp="1"/>
          </p:cNvSpPr>
          <p:nvPr>
            <p:ph type="body" idx="1"/>
          </p:nvPr>
        </p:nvSpPr>
        <p:spPr>
          <a:xfrm>
            <a:off x="255494"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9"/>
    </p:custDataLst>
    <p:extLst>
      <p:ext uri="{BB962C8B-B14F-4D97-AF65-F5344CB8AC3E}">
        <p14:creationId xmlns:p14="http://schemas.microsoft.com/office/powerpoint/2010/main" val="18643009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dt="0"/>
  <p:txStyles>
    <p:titleStyle>
      <a:lvl1pPr algn="l" defTabSz="914400" rtl="0" eaLnBrk="1" latinLnBrk="0" hangingPunct="1">
        <a:lnSpc>
          <a:spcPct val="90000"/>
        </a:lnSpc>
        <a:spcBef>
          <a:spcPct val="0"/>
        </a:spcBef>
        <a:buNone/>
        <a:defRPr sz="4400" b="1" kern="1200">
          <a:solidFill>
            <a:schemeClr val="tx1"/>
          </a:solidFill>
          <a:latin typeface="Myriad Pro" panose="020B0503030403020204" pitchFamily="34" charset="0"/>
          <a:ea typeface="+mj-ea"/>
          <a:cs typeface="+mj-cs"/>
        </a:defRPr>
      </a:lvl1pPr>
    </p:titleStyle>
    <p:bodyStyle>
      <a:lvl1pPr marL="283464" indent="-283464" algn="l" defTabSz="914400" rtl="0" eaLnBrk="1" latinLnBrk="0" hangingPunct="1">
        <a:lnSpc>
          <a:spcPct val="90000"/>
        </a:lnSpc>
        <a:spcBef>
          <a:spcPts val="1000"/>
        </a:spcBef>
        <a:buFont typeface="Arial" panose="020B0604020202020204" pitchFamily="34" charset="0"/>
        <a:buChar char="•"/>
        <a:defRPr sz="2800" b="1" kern="1200">
          <a:solidFill>
            <a:schemeClr val="accent3">
              <a:lumMod val="75000"/>
            </a:schemeClr>
          </a:solidFill>
          <a:latin typeface="Myriad Pro" panose="020B0503030403020204" pitchFamily="34" charset="0"/>
          <a:ea typeface="+mn-ea"/>
          <a:cs typeface="+mn-cs"/>
        </a:defRPr>
      </a:lvl1pPr>
      <a:lvl2pPr marL="566928" indent="-283464" algn="l" defTabSz="914400" rtl="0" eaLnBrk="1" latinLnBrk="0" hangingPunct="1">
        <a:lnSpc>
          <a:spcPct val="90000"/>
        </a:lnSpc>
        <a:spcBef>
          <a:spcPts val="500"/>
        </a:spcBef>
        <a:buClr>
          <a:schemeClr val="accent3"/>
        </a:buClr>
        <a:buFont typeface="Arial" panose="020B0604020202020204" pitchFamily="34" charset="0"/>
        <a:buChar char="•"/>
        <a:defRPr sz="2400" b="1" kern="1200">
          <a:solidFill>
            <a:srgbClr val="000000"/>
          </a:solidFill>
          <a:latin typeface="Myriad Pro" panose="020B0503030403020204" pitchFamily="34" charset="0"/>
          <a:ea typeface="+mn-ea"/>
          <a:cs typeface="+mn-cs"/>
        </a:defRPr>
      </a:lvl2pPr>
      <a:lvl3pPr marL="859536" indent="-283464"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tx2"/>
          </a:solidFill>
          <a:latin typeface="Myriad Pro" panose="020B0503030403020204" pitchFamily="34" charset="0"/>
          <a:ea typeface="+mn-ea"/>
          <a:cs typeface="+mn-cs"/>
        </a:defRPr>
      </a:lvl3pPr>
      <a:lvl4pPr marL="1152144" indent="-283464"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tx2"/>
          </a:solidFill>
          <a:latin typeface="Myriad Pro" panose="020B0503030403020204" pitchFamily="34" charset="0"/>
          <a:ea typeface="+mn-ea"/>
          <a:cs typeface="+mn-cs"/>
        </a:defRPr>
      </a:lvl4pPr>
      <a:lvl5pPr marL="1444752" indent="-283464" algn="l" defTabSz="914400" rtl="0" eaLnBrk="1" latinLnBrk="0" hangingPunct="1">
        <a:lnSpc>
          <a:spcPct val="90000"/>
        </a:lnSpc>
        <a:spcBef>
          <a:spcPts val="500"/>
        </a:spcBef>
        <a:buClr>
          <a:schemeClr val="bg2">
            <a:lumMod val="50000"/>
          </a:schemeClr>
        </a:buClr>
        <a:buFont typeface="Arial" panose="020B0604020202020204" pitchFamily="34" charset="0"/>
        <a:buChar char="•"/>
        <a:defRPr sz="1800" kern="1200">
          <a:solidFill>
            <a:schemeClr val="tx2"/>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441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41.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notesSlide" Target="../notesSlides/notesSlide11.xml"/><Relationship Id="rId7"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4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15.png"/><Relationship Id="rId9"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43.xml"/><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44.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45.xml"/><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46.xml"/><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hyperlink" Target="http://www.dhs.wisconsin.gov/ssi/publications.htm" TargetMode="External"/><Relationship Id="rId2" Type="http://schemas.openxmlformats.org/officeDocument/2006/relationships/slideLayout" Target="../slideLayouts/slideLayout2.xml"/><Relationship Id="rId1" Type="http://schemas.openxmlformats.org/officeDocument/2006/relationships/tags" Target="../tags/tag47.xml"/><Relationship Id="rId6" Type="http://schemas.openxmlformats.org/officeDocument/2006/relationships/hyperlink" Target="http://www.emhandbooks.wi.gov/ssi-e" TargetMode="External"/><Relationship Id="rId5" Type="http://schemas.openxmlformats.org/officeDocument/2006/relationships/hyperlink" Target="http://www.dhs.wisconsin.gov/ssi/ssi_e.htm" TargetMode="External"/><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48.xml"/><Relationship Id="rId6" Type="http://schemas.openxmlformats.org/officeDocument/2006/relationships/image" Target="../media/image6.jpeg"/><Relationship Id="rId5" Type="http://schemas.openxmlformats.org/officeDocument/2006/relationships/image" Target="../media/image36.png"/><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49.xml"/><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50.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image" Target="../media/image43.jpeg"/><Relationship Id="rId13" Type="http://schemas.openxmlformats.org/officeDocument/2006/relationships/image" Target="../media/image48.jpeg"/><Relationship Id="rId3" Type="http://schemas.openxmlformats.org/officeDocument/2006/relationships/notesSlide" Target="../notesSlides/notesSlide20.xml"/><Relationship Id="rId7" Type="http://schemas.openxmlformats.org/officeDocument/2006/relationships/image" Target="../media/image42.jpeg"/><Relationship Id="rId12" Type="http://schemas.openxmlformats.org/officeDocument/2006/relationships/image" Target="../media/image47.jpeg"/><Relationship Id="rId2" Type="http://schemas.openxmlformats.org/officeDocument/2006/relationships/slideLayout" Target="../slideLayouts/slideLayout2.xml"/><Relationship Id="rId1" Type="http://schemas.openxmlformats.org/officeDocument/2006/relationships/tags" Target="../tags/tag51.xml"/><Relationship Id="rId6" Type="http://schemas.openxmlformats.org/officeDocument/2006/relationships/image" Target="../media/image41.jpeg"/><Relationship Id="rId11" Type="http://schemas.openxmlformats.org/officeDocument/2006/relationships/image" Target="../media/image46.jpeg"/><Relationship Id="rId5" Type="http://schemas.openxmlformats.org/officeDocument/2006/relationships/image" Target="../media/image40.jpeg"/><Relationship Id="rId10" Type="http://schemas.openxmlformats.org/officeDocument/2006/relationships/image" Target="../media/image45.jpeg"/><Relationship Id="rId4" Type="http://schemas.openxmlformats.org/officeDocument/2006/relationships/image" Target="../media/image15.png"/><Relationship Id="rId9" Type="http://schemas.openxmlformats.org/officeDocument/2006/relationships/image" Target="../media/image44.jpeg"/><Relationship Id="rId14" Type="http://schemas.openxmlformats.org/officeDocument/2006/relationships/hyperlink" Target="http://www.emhandbooks.wi.gov/cts/"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52.xml"/><Relationship Id="rId4" Type="http://schemas.openxmlformats.org/officeDocument/2006/relationships/image" Target="../media/image49.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tags" Target="../tags/tag53.xml"/><Relationship Id="rId5" Type="http://schemas.openxmlformats.org/officeDocument/2006/relationships/hyperlink" Target="http://www.dhs.wisconsin.gov/forms1/F2/F22571.pdf" TargetMode="External"/><Relationship Id="rId4" Type="http://schemas.openxmlformats.org/officeDocument/2006/relationships/image" Target="../media/image50.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tags" Target="../tags/tag54.xml"/><Relationship Id="rId5" Type="http://schemas.openxmlformats.org/officeDocument/2006/relationships/image" Target="../media/image51.jpeg"/><Relationship Id="rId4" Type="http://schemas.openxmlformats.org/officeDocument/2006/relationships/hyperlink" Target="http://www.dhs.wisconsin.gov/ssi/caretaker.htm"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5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34.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35.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7.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38.xml"/><Relationship Id="rId5" Type="http://schemas.openxmlformats.org/officeDocument/2006/relationships/image" Target="../media/image6.jpe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notesSlide" Target="../notesSlides/notesSlide8.xml"/><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39.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40.xml"/><Relationship Id="rId5" Type="http://schemas.openxmlformats.org/officeDocument/2006/relationships/image" Target="../media/image6.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AutoShape 2" descr="Supplemental Security Income (SSI) | SSA">
            <a:extLst>
              <a:ext uri="{FF2B5EF4-FFF2-40B4-BE49-F238E27FC236}">
                <a16:creationId xmlns:a16="http://schemas.microsoft.com/office/drawing/2014/main" id="{60F23D6C-7F83-F891-9993-92E81A3844B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Title 1">
            <a:extLst>
              <a:ext uri="{FF2B5EF4-FFF2-40B4-BE49-F238E27FC236}">
                <a16:creationId xmlns:a16="http://schemas.microsoft.com/office/drawing/2014/main" id="{A2C133E9-C261-01B2-8F5D-6BBEC3A5B728}"/>
              </a:ext>
            </a:extLst>
          </p:cNvPr>
          <p:cNvSpPr>
            <a:spLocks noGrp="1"/>
          </p:cNvSpPr>
          <p:nvPr>
            <p:ph type="ctrTitle"/>
          </p:nvPr>
        </p:nvSpPr>
        <p:spPr>
          <a:xfrm>
            <a:off x="4858440" y="2609773"/>
            <a:ext cx="5255044" cy="2387600"/>
          </a:xfrm>
        </p:spPr>
        <p:txBody>
          <a:bodyPr vert="horz" lIns="91440" tIns="45720" rIns="91440" bIns="45720" rtlCol="0" anchor="t">
            <a:normAutofit fontScale="90000"/>
          </a:bodyPr>
          <a:lstStyle/>
          <a:p>
            <a:pPr algn="ctr"/>
            <a:r>
              <a:rPr lang="en-US" sz="4800" b="0" dirty="0">
                <a:solidFill>
                  <a:schemeClr val="accent1"/>
                </a:solidFill>
                <a:latin typeface="Myriad Pro" panose="020B0503030403020204" pitchFamily="34" charset="0"/>
              </a:rPr>
              <a:t>Wisconsin State </a:t>
            </a:r>
            <a:br>
              <a:rPr lang="en-US" sz="4800" b="0" dirty="0">
                <a:solidFill>
                  <a:schemeClr val="accent1"/>
                </a:solidFill>
                <a:latin typeface="Myriad Pro" panose="020B0503030403020204" pitchFamily="34" charset="0"/>
              </a:rPr>
            </a:br>
            <a:r>
              <a:rPr lang="en-US" sz="4800" b="0" dirty="0">
                <a:solidFill>
                  <a:schemeClr val="accent1"/>
                </a:solidFill>
                <a:latin typeface="Myriad Pro" panose="020B0503030403020204" pitchFamily="34" charset="0"/>
              </a:rPr>
              <a:t>Supplemental Security Income </a:t>
            </a:r>
            <a:r>
              <a:rPr lang="en-US" sz="4800" b="1" dirty="0">
                <a:solidFill>
                  <a:schemeClr val="accent1"/>
                </a:solidFill>
                <a:latin typeface="Myriad Pro" panose="020B0503030403020204" pitchFamily="34" charset="0"/>
              </a:rPr>
              <a:t>(SSI)</a:t>
            </a:r>
          </a:p>
        </p:txBody>
      </p:sp>
      <p:pic>
        <p:nvPicPr>
          <p:cNvPr id="4" name="Picture 3">
            <a:extLst>
              <a:ext uri="{FF2B5EF4-FFF2-40B4-BE49-F238E27FC236}">
                <a16:creationId xmlns:a16="http://schemas.microsoft.com/office/drawing/2014/main" id="{DEBF4652-7095-A39C-A796-94A74D5723DD}"/>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55115" r="174"/>
          <a:stretch/>
        </p:blipFill>
        <p:spPr>
          <a:xfrm>
            <a:off x="0" y="0"/>
            <a:ext cx="4671153" cy="685800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pic>
        <p:nvPicPr>
          <p:cNvPr id="5" name="Picture 4">
            <a:extLst>
              <a:ext uri="{FF2B5EF4-FFF2-40B4-BE49-F238E27FC236}">
                <a16:creationId xmlns:a16="http://schemas.microsoft.com/office/drawing/2014/main" id="{4EAD5D72-BE11-C99E-A58A-01129877986E}"/>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17432" t="3456" r="84832" b="-3456"/>
          <a:stretch/>
        </p:blipFill>
        <p:spPr>
          <a:xfrm flipH="1">
            <a:off x="10607405" y="-1"/>
            <a:ext cx="3406050" cy="7102549"/>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pic>
        <p:nvPicPr>
          <p:cNvPr id="8" name="Picture 7" descr="Employment Resources Inc Wisconsin Disability Benefits Network logo">
            <a:extLst>
              <a:ext uri="{FF2B5EF4-FFF2-40B4-BE49-F238E27FC236}">
                <a16:creationId xmlns:a16="http://schemas.microsoft.com/office/drawing/2014/main" id="{2FA2417E-8052-803C-F2D9-089642632AA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392166" y="5945307"/>
            <a:ext cx="2215239" cy="729725"/>
          </a:xfrm>
          <a:prstGeom prst="rect">
            <a:avLst/>
          </a:prstGeom>
        </p:spPr>
      </p:pic>
      <p:pic>
        <p:nvPicPr>
          <p:cNvPr id="3" name="Picture 2" descr="Blue text on a black background&#10;&#10;Description automatically generated with medium confidence">
            <a:extLst>
              <a:ext uri="{FF2B5EF4-FFF2-40B4-BE49-F238E27FC236}">
                <a16:creationId xmlns:a16="http://schemas.microsoft.com/office/drawing/2014/main" id="{3011CA69-13E4-AD41-DC64-B62B9406ED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71153" y="6025406"/>
            <a:ext cx="3338529" cy="649626"/>
          </a:xfrm>
          <a:prstGeom prst="rect">
            <a:avLst/>
          </a:prstGeom>
        </p:spPr>
      </p:pic>
    </p:spTree>
    <p:custDataLst>
      <p:tags r:id="rId1"/>
    </p:custDataLst>
    <p:extLst>
      <p:ext uri="{BB962C8B-B14F-4D97-AF65-F5344CB8AC3E}">
        <p14:creationId xmlns:p14="http://schemas.microsoft.com/office/powerpoint/2010/main" val="515814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6F5B7A3-AB77-EF64-6896-16909A8C6A46}"/>
              </a:ext>
              <a:ext uri="{C183D7F6-B498-43B3-948B-1728B52AA6E4}">
                <adec:decorative xmlns:adec="http://schemas.microsoft.com/office/drawing/2017/decorative" val="1"/>
              </a:ext>
            </a:extLst>
          </p:cNvPr>
          <p:cNvSpPr/>
          <p:nvPr/>
        </p:nvSpPr>
        <p:spPr>
          <a:xfrm>
            <a:off x="0" y="-1"/>
            <a:ext cx="560906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F20737-F36B-4980-8D89-0048C9635FB1}"/>
              </a:ext>
            </a:extLst>
          </p:cNvPr>
          <p:cNvSpPr>
            <a:spLocks noGrp="1"/>
          </p:cNvSpPr>
          <p:nvPr>
            <p:ph type="title"/>
          </p:nvPr>
        </p:nvSpPr>
        <p:spPr>
          <a:xfrm>
            <a:off x="256478" y="609601"/>
            <a:ext cx="4476235" cy="795454"/>
          </a:xfrm>
        </p:spPr>
        <p:txBody>
          <a:bodyPr vert="horz" lIns="91440" tIns="45720" rIns="91440" bIns="45720" rtlCol="0" anchor="t">
            <a:noAutofit/>
          </a:bodyPr>
          <a:lstStyle/>
          <a:p>
            <a:r>
              <a:rPr lang="en-US" sz="4800" b="1" dirty="0">
                <a:latin typeface="Myriad Pro" panose="020B0503030403020204" pitchFamily="34" charset="0"/>
              </a:rPr>
              <a:t>What is SSI-E?</a:t>
            </a:r>
          </a:p>
        </p:txBody>
      </p:sp>
      <p:sp>
        <p:nvSpPr>
          <p:cNvPr id="3" name="Content Placeholder 2">
            <a:extLst>
              <a:ext uri="{FF2B5EF4-FFF2-40B4-BE49-F238E27FC236}">
                <a16:creationId xmlns:a16="http://schemas.microsoft.com/office/drawing/2014/main" id="{E2A99874-11E7-48EC-B43C-474D9A7D0713}"/>
              </a:ext>
            </a:extLst>
          </p:cNvPr>
          <p:cNvSpPr>
            <a:spLocks noGrp="1"/>
          </p:cNvSpPr>
          <p:nvPr>
            <p:ph idx="1"/>
          </p:nvPr>
        </p:nvSpPr>
        <p:spPr>
          <a:xfrm>
            <a:off x="390294" y="1639229"/>
            <a:ext cx="4342419" cy="4496912"/>
          </a:xfrm>
        </p:spPr>
        <p:txBody>
          <a:bodyPr vert="horz" lIns="91440" tIns="45720" rIns="91440" bIns="45720" rtlCol="0">
            <a:normAutofit/>
          </a:bodyPr>
          <a:lstStyle/>
          <a:p>
            <a:pPr marL="342900" indent="-342900">
              <a:lnSpc>
                <a:spcPct val="120000"/>
              </a:lnSpc>
              <a:buClr>
                <a:schemeClr val="accent6"/>
              </a:buClr>
              <a:buFont typeface="Arial" panose="020B0604020202020204" pitchFamily="34" charset="0"/>
              <a:buChar char="•"/>
            </a:pPr>
            <a:r>
              <a:rPr lang="en-US" dirty="0">
                <a:solidFill>
                  <a:schemeClr val="tx2"/>
                </a:solidFill>
                <a:latin typeface="Myriad Pro" panose="020B0503030403020204" pitchFamily="34" charset="0"/>
              </a:rPr>
              <a:t>Cash payment for certain eligible State of Wisconsin SSI recipients</a:t>
            </a:r>
          </a:p>
          <a:p>
            <a:pPr marL="342900" indent="-342900">
              <a:lnSpc>
                <a:spcPct val="120000"/>
              </a:lnSpc>
              <a:buClr>
                <a:schemeClr val="accent6"/>
              </a:buClr>
              <a:buFont typeface="Arial" panose="020B0604020202020204" pitchFamily="34" charset="0"/>
              <a:buChar char="•"/>
            </a:pPr>
            <a:endParaRPr lang="en-US" dirty="0">
              <a:solidFill>
                <a:schemeClr val="tx2"/>
              </a:solidFill>
              <a:latin typeface="Myriad Pro" panose="020B0503030403020204" pitchFamily="34" charset="0"/>
            </a:endParaRPr>
          </a:p>
          <a:p>
            <a:pPr marL="342900" indent="-342900">
              <a:lnSpc>
                <a:spcPct val="120000"/>
              </a:lnSpc>
              <a:buClr>
                <a:schemeClr val="accent6"/>
              </a:buClr>
              <a:buFont typeface="Arial" panose="020B0604020202020204" pitchFamily="34" charset="0"/>
              <a:buChar char="•"/>
            </a:pPr>
            <a:r>
              <a:rPr lang="en-US" dirty="0">
                <a:solidFill>
                  <a:schemeClr val="tx2"/>
                </a:solidFill>
                <a:latin typeface="Myriad Pro" panose="020B0503030403020204" pitchFamily="34" charset="0"/>
              </a:rPr>
              <a:t>Paid in addition to the Wisconsin Basic State SSI Supplement</a:t>
            </a:r>
          </a:p>
          <a:p>
            <a:pPr>
              <a:buClr>
                <a:schemeClr val="accent6"/>
              </a:buClr>
            </a:pPr>
            <a:endParaRPr lang="en-US" sz="2000" dirty="0">
              <a:latin typeface="+mn-lt"/>
            </a:endParaRPr>
          </a:p>
        </p:txBody>
      </p:sp>
      <p:pic>
        <p:nvPicPr>
          <p:cNvPr id="5" name="Picture 4">
            <a:extLst>
              <a:ext uri="{FF2B5EF4-FFF2-40B4-BE49-F238E27FC236}">
                <a16:creationId xmlns:a16="http://schemas.microsoft.com/office/drawing/2014/main" id="{9AE42F12-1FFA-5B88-0186-D8A323C9C0CD}"/>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948188" y="1"/>
            <a:ext cx="7243812"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p:spPr>
      </p:pic>
    </p:spTree>
    <p:custDataLst>
      <p:tags r:id="rId1"/>
    </p:custDataLst>
    <p:extLst>
      <p:ext uri="{BB962C8B-B14F-4D97-AF65-F5344CB8AC3E}">
        <p14:creationId xmlns:p14="http://schemas.microsoft.com/office/powerpoint/2010/main" val="2245595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002E28-376C-C724-1AF9-EA8DA6B4A388}"/>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6200000" flipH="1">
            <a:off x="5013372" y="-5059541"/>
            <a:ext cx="2163538" cy="12190281"/>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effectLst>
            <a:outerShdw blurRad="50800" dist="38100" dir="5400000" algn="t" rotWithShape="0">
              <a:prstClr val="black">
                <a:alpha val="40000"/>
              </a:prstClr>
            </a:outerShdw>
          </a:effectLst>
        </p:spPr>
      </p:pic>
      <p:sp>
        <p:nvSpPr>
          <p:cNvPr id="2" name="Title 1">
            <a:extLst>
              <a:ext uri="{FF2B5EF4-FFF2-40B4-BE49-F238E27FC236}">
                <a16:creationId xmlns:a16="http://schemas.microsoft.com/office/drawing/2014/main" id="{003C83C8-5AFF-42C1-8D88-DBDB9FA441A9}"/>
              </a:ext>
            </a:extLst>
          </p:cNvPr>
          <p:cNvSpPr>
            <a:spLocks noGrp="1"/>
          </p:cNvSpPr>
          <p:nvPr>
            <p:ph type="title"/>
          </p:nvPr>
        </p:nvSpPr>
        <p:spPr>
          <a:xfrm>
            <a:off x="396206" y="582272"/>
            <a:ext cx="11397867" cy="1325563"/>
          </a:xfrm>
        </p:spPr>
        <p:txBody>
          <a:bodyPr anchor="t">
            <a:normAutofit/>
          </a:bodyPr>
          <a:lstStyle/>
          <a:p>
            <a:r>
              <a:rPr lang="en-US" sz="4800" b="1" dirty="0">
                <a:solidFill>
                  <a:schemeClr val="bg1"/>
                </a:solidFill>
                <a:latin typeface="Myriad Pro" panose="020B0503030403020204" pitchFamily="34" charset="0"/>
              </a:rPr>
              <a:t>Who is eligible for SSI-E benefits?</a:t>
            </a:r>
          </a:p>
        </p:txBody>
      </p:sp>
      <p:sp>
        <p:nvSpPr>
          <p:cNvPr id="11" name="TextBox 10">
            <a:extLst>
              <a:ext uri="{FF2B5EF4-FFF2-40B4-BE49-F238E27FC236}">
                <a16:creationId xmlns:a16="http://schemas.microsoft.com/office/drawing/2014/main" id="{BACAB988-87C9-6075-EB47-255AFCC4DEB0}"/>
              </a:ext>
            </a:extLst>
          </p:cNvPr>
          <p:cNvSpPr txBox="1"/>
          <p:nvPr/>
        </p:nvSpPr>
        <p:spPr>
          <a:xfrm>
            <a:off x="597869" y="5363085"/>
            <a:ext cx="2794397" cy="830997"/>
          </a:xfrm>
          <a:prstGeom prst="rect">
            <a:avLst/>
          </a:prstGeom>
          <a:noFill/>
        </p:spPr>
        <p:txBody>
          <a:bodyPr wrap="square">
            <a:spAutoFit/>
          </a:bodyPr>
          <a:lstStyle/>
          <a:p>
            <a:pPr algn="ctr"/>
            <a:r>
              <a:rPr lang="en-US" sz="2400" dirty="0">
                <a:solidFill>
                  <a:schemeClr val="tx2"/>
                </a:solidFill>
                <a:latin typeface="Myriad Pro" panose="020B0503030403020204" pitchFamily="34" charset="0"/>
              </a:rPr>
              <a:t>Payment is not automatic</a:t>
            </a:r>
          </a:p>
        </p:txBody>
      </p:sp>
      <p:sp>
        <p:nvSpPr>
          <p:cNvPr id="13" name="TextBox 12">
            <a:extLst>
              <a:ext uri="{FF2B5EF4-FFF2-40B4-BE49-F238E27FC236}">
                <a16:creationId xmlns:a16="http://schemas.microsoft.com/office/drawing/2014/main" id="{7627681C-91F9-2E26-7282-CAE9F7CC6DE8}"/>
              </a:ext>
            </a:extLst>
          </p:cNvPr>
          <p:cNvSpPr txBox="1"/>
          <p:nvPr/>
        </p:nvSpPr>
        <p:spPr>
          <a:xfrm>
            <a:off x="4349184" y="5409495"/>
            <a:ext cx="3180202" cy="461665"/>
          </a:xfrm>
          <a:prstGeom prst="rect">
            <a:avLst/>
          </a:prstGeom>
          <a:noFill/>
        </p:spPr>
        <p:txBody>
          <a:bodyPr wrap="square">
            <a:spAutoFit/>
          </a:bodyPr>
          <a:lstStyle/>
          <a:p>
            <a:pPr algn="ctr"/>
            <a:r>
              <a:rPr lang="en-US" sz="2400" dirty="0">
                <a:solidFill>
                  <a:schemeClr val="tx2"/>
                </a:solidFill>
                <a:latin typeface="Myriad Pro" panose="020B0503030403020204" pitchFamily="34" charset="0"/>
              </a:rPr>
              <a:t>Two eligibility groups</a:t>
            </a:r>
          </a:p>
        </p:txBody>
      </p:sp>
      <p:sp>
        <p:nvSpPr>
          <p:cNvPr id="3" name="Content Placeholder 2">
            <a:extLst>
              <a:ext uri="{FF2B5EF4-FFF2-40B4-BE49-F238E27FC236}">
                <a16:creationId xmlns:a16="http://schemas.microsoft.com/office/drawing/2014/main" id="{A24FA577-C62E-475A-8C33-0901A3D768F1}"/>
              </a:ext>
            </a:extLst>
          </p:cNvPr>
          <p:cNvSpPr>
            <a:spLocks noGrp="1"/>
          </p:cNvSpPr>
          <p:nvPr>
            <p:ph idx="1"/>
          </p:nvPr>
        </p:nvSpPr>
        <p:spPr>
          <a:xfrm>
            <a:off x="8741746" y="5363084"/>
            <a:ext cx="2943080" cy="830997"/>
          </a:xfrm>
        </p:spPr>
        <p:txBody>
          <a:bodyPr>
            <a:noAutofit/>
          </a:bodyPr>
          <a:lstStyle/>
          <a:p>
            <a:pPr marL="0" indent="0" algn="ctr">
              <a:buNone/>
            </a:pPr>
            <a:r>
              <a:rPr lang="en-US" sz="2400" dirty="0">
                <a:solidFill>
                  <a:schemeClr val="tx2"/>
                </a:solidFill>
                <a:latin typeface="Myriad Pro" panose="020B0503030403020204" pitchFamily="34" charset="0"/>
              </a:rPr>
              <a:t>Eligibility is certified for SSI-E by a certifying agency</a:t>
            </a:r>
          </a:p>
        </p:txBody>
      </p:sp>
      <p:pic>
        <p:nvPicPr>
          <p:cNvPr id="22" name="Picture 21">
            <a:extLst>
              <a:ext uri="{FF2B5EF4-FFF2-40B4-BE49-F238E27FC236}">
                <a16:creationId xmlns:a16="http://schemas.microsoft.com/office/drawing/2014/main" id="{FCA0EA97-B594-8124-E093-148643322256}"/>
              </a:ext>
              <a:ext uri="{C183D7F6-B498-43B3-948B-1728B52AA6E4}">
                <adec:decorative xmlns:adec="http://schemas.microsoft.com/office/drawing/2017/decorative" val="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91645" y="2797888"/>
            <a:ext cx="2235590" cy="2163538"/>
          </a:xfrm>
          <a:prstGeom prst="ellipse">
            <a:avLst/>
          </a:prstGeom>
          <a:ln>
            <a:noFill/>
          </a:ln>
          <a:effectLst>
            <a:outerShdw blurRad="50800" dist="38100" algn="l" rotWithShape="0">
              <a:prstClr val="black">
                <a:alpha val="40000"/>
              </a:prstClr>
            </a:outerShdw>
          </a:effectLst>
        </p:spPr>
      </p:pic>
      <p:pic>
        <p:nvPicPr>
          <p:cNvPr id="23" name="Picture 22">
            <a:extLst>
              <a:ext uri="{FF2B5EF4-FFF2-40B4-BE49-F238E27FC236}">
                <a16:creationId xmlns:a16="http://schemas.microsoft.com/office/drawing/2014/main" id="{2A9B03C4-03AA-A42A-6FEE-4377A009C4F4}"/>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10228" y="3519093"/>
            <a:ext cx="369678" cy="369678"/>
          </a:xfrm>
          <a:prstGeom prst="rect">
            <a:avLst/>
          </a:prstGeom>
        </p:spPr>
      </p:pic>
      <p:pic>
        <p:nvPicPr>
          <p:cNvPr id="20" name="Picture 19">
            <a:extLst>
              <a:ext uri="{FF2B5EF4-FFF2-40B4-BE49-F238E27FC236}">
                <a16:creationId xmlns:a16="http://schemas.microsoft.com/office/drawing/2014/main" id="{23DA041C-CC98-3993-CEAF-C44AD7BD717D}"/>
              </a:ex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76748" y="2873770"/>
            <a:ext cx="2036639" cy="2036639"/>
          </a:xfrm>
          <a:prstGeom prst="rect">
            <a:avLst/>
          </a:prstGeom>
        </p:spPr>
      </p:pic>
      <p:pic>
        <p:nvPicPr>
          <p:cNvPr id="26" name="Picture 25">
            <a:extLst>
              <a:ext uri="{FF2B5EF4-FFF2-40B4-BE49-F238E27FC236}">
                <a16:creationId xmlns:a16="http://schemas.microsoft.com/office/drawing/2014/main" id="{C3AC3758-C852-35CA-FBB2-1553D7469559}"/>
              </a:ext>
              <a:ext uri="{C183D7F6-B498-43B3-948B-1728B52AA6E4}">
                <adec:decorative xmlns:adec="http://schemas.microsoft.com/office/drawing/2017/decorative" val="1"/>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4821490" y="2907748"/>
            <a:ext cx="2235590" cy="2163538"/>
          </a:xfrm>
          <a:prstGeom prst="ellipse">
            <a:avLst/>
          </a:prstGeom>
          <a:ln>
            <a:noFill/>
          </a:ln>
          <a:effectLst>
            <a:outerShdw blurRad="50800" dist="38100" algn="l" rotWithShape="0">
              <a:prstClr val="black">
                <a:alpha val="40000"/>
              </a:prstClr>
            </a:outerShdw>
          </a:effectLst>
        </p:spPr>
      </p:pic>
      <p:pic>
        <p:nvPicPr>
          <p:cNvPr id="27" name="Picture 26">
            <a:extLst>
              <a:ext uri="{FF2B5EF4-FFF2-40B4-BE49-F238E27FC236}">
                <a16:creationId xmlns:a16="http://schemas.microsoft.com/office/drawing/2014/main" id="{A64B4CF9-7F45-3D14-D8C0-0628C56CB83F}"/>
              </a:ext>
              <a:ext uri="{C183D7F6-B498-43B3-948B-1728B52AA6E4}">
                <adec:decorative xmlns:adec="http://schemas.microsoft.com/office/drawing/2017/decorative" val="1"/>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9095491" y="2893278"/>
            <a:ext cx="2235590" cy="2153427"/>
          </a:xfrm>
          <a:prstGeom prst="ellipse">
            <a:avLst/>
          </a:prstGeom>
          <a:ln>
            <a:noFill/>
          </a:ln>
          <a:effectLst>
            <a:outerShdw blurRad="50800" dist="38100" algn="l" rotWithShape="0">
              <a:prstClr val="black">
                <a:alpha val="40000"/>
              </a:prstClr>
            </a:outerShdw>
          </a:effectLst>
        </p:spPr>
      </p:pic>
    </p:spTree>
    <p:custDataLst>
      <p:tags r:id="rId1"/>
    </p:custDataLst>
    <p:extLst>
      <p:ext uri="{BB962C8B-B14F-4D97-AF65-F5344CB8AC3E}">
        <p14:creationId xmlns:p14="http://schemas.microsoft.com/office/powerpoint/2010/main" val="50470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B6679ED-7A6B-CFAB-8E8C-4CD1332DCDA5}"/>
              </a:ext>
              <a:ext uri="{C183D7F6-B498-43B3-948B-1728B52AA6E4}">
                <adec:decorative xmlns:adec="http://schemas.microsoft.com/office/drawing/2017/decorative" val="1"/>
              </a:ext>
            </a:extLst>
          </p:cNvPr>
          <p:cNvSpPr/>
          <p:nvPr/>
        </p:nvSpPr>
        <p:spPr>
          <a:xfrm>
            <a:off x="-1" y="-1"/>
            <a:ext cx="1219750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1E12FE-4DAE-4714-B397-E1C6C481B343}"/>
              </a:ext>
            </a:extLst>
          </p:cNvPr>
          <p:cNvSpPr>
            <a:spLocks noGrp="1"/>
          </p:cNvSpPr>
          <p:nvPr>
            <p:ph type="title"/>
          </p:nvPr>
        </p:nvSpPr>
        <p:spPr>
          <a:xfrm>
            <a:off x="401445" y="670559"/>
            <a:ext cx="5418910" cy="2148841"/>
          </a:xfrm>
        </p:spPr>
        <p:txBody>
          <a:bodyPr anchor="t">
            <a:normAutofit/>
          </a:bodyPr>
          <a:lstStyle/>
          <a:p>
            <a:r>
              <a:rPr lang="en-US" b="1" dirty="0">
                <a:latin typeface="Myriad Pro" panose="020B0503030403020204" pitchFamily="34" charset="0"/>
              </a:rPr>
              <a:t>SSI-E Benefits: </a:t>
            </a:r>
            <a:br>
              <a:rPr lang="en-US" b="1" dirty="0">
                <a:latin typeface="Myriad Pro" panose="020B0503030403020204" pitchFamily="34" charset="0"/>
              </a:rPr>
            </a:br>
            <a:r>
              <a:rPr lang="en-US" dirty="0">
                <a:latin typeface="Myriad Pro" panose="020B0503030403020204" pitchFamily="34" charset="0"/>
              </a:rPr>
              <a:t>First Eligibility Group</a:t>
            </a:r>
          </a:p>
        </p:txBody>
      </p:sp>
      <p:pic>
        <p:nvPicPr>
          <p:cNvPr id="6" name="Picture 5">
            <a:extLst>
              <a:ext uri="{FF2B5EF4-FFF2-40B4-BE49-F238E27FC236}">
                <a16:creationId xmlns:a16="http://schemas.microsoft.com/office/drawing/2014/main" id="{DC64B38D-C850-4335-FD97-B415F7A3F89E}"/>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3" name="Content Placeholder 2">
            <a:extLst>
              <a:ext uri="{FF2B5EF4-FFF2-40B4-BE49-F238E27FC236}">
                <a16:creationId xmlns:a16="http://schemas.microsoft.com/office/drawing/2014/main" id="{698713EB-4295-46F5-A7E3-47DC25D05992}"/>
              </a:ext>
            </a:extLst>
          </p:cNvPr>
          <p:cNvSpPr>
            <a:spLocks noGrp="1"/>
          </p:cNvSpPr>
          <p:nvPr>
            <p:ph idx="1"/>
          </p:nvPr>
        </p:nvSpPr>
        <p:spPr>
          <a:xfrm>
            <a:off x="6448425" y="670559"/>
            <a:ext cx="5418910" cy="5864056"/>
          </a:xfrm>
        </p:spPr>
        <p:txBody>
          <a:bodyPr anchor="t">
            <a:normAutofit lnSpcReduction="10000"/>
          </a:bodyPr>
          <a:lstStyle/>
          <a:p>
            <a:pPr marL="346075" indent="-346075">
              <a:lnSpc>
                <a:spcPct val="120000"/>
              </a:lnSpc>
              <a:buClr>
                <a:schemeClr val="accent4"/>
              </a:buClr>
              <a:buFont typeface="Wingdings" panose="05000000000000000000" pitchFamily="2" charset="2"/>
              <a:buChar char="ü"/>
            </a:pPr>
            <a:r>
              <a:rPr lang="en-US" sz="2400" dirty="0">
                <a:solidFill>
                  <a:schemeClr val="tx2"/>
                </a:solidFill>
                <a:latin typeface="Myriad Pro" panose="020B0503030403020204" pitchFamily="34" charset="0"/>
              </a:rPr>
              <a:t>The SSI recipient must have expenses that are greater than the SSI-E payment level</a:t>
            </a:r>
          </a:p>
          <a:p>
            <a:pPr marL="346075" indent="-346075">
              <a:lnSpc>
                <a:spcPct val="120000"/>
              </a:lnSpc>
              <a:buClr>
                <a:schemeClr val="accent4"/>
              </a:buClr>
              <a:buFont typeface="Wingdings" panose="05000000000000000000" pitchFamily="2" charset="2"/>
              <a:buChar char="ü"/>
            </a:pPr>
            <a:r>
              <a:rPr lang="en-US" sz="2400" dirty="0">
                <a:solidFill>
                  <a:schemeClr val="tx2"/>
                </a:solidFill>
                <a:latin typeface="Myriad Pro" panose="020B0503030403020204" pitchFamily="34" charset="0"/>
              </a:rPr>
              <a:t>The individual must live in one of the following licensed or certified facilities:</a:t>
            </a:r>
          </a:p>
          <a:p>
            <a:pPr lvl="1">
              <a:lnSpc>
                <a:spcPct val="120000"/>
              </a:lnSpc>
              <a:buClr>
                <a:schemeClr val="accent4"/>
              </a:buClr>
            </a:pPr>
            <a:r>
              <a:rPr lang="en-US" dirty="0">
                <a:solidFill>
                  <a:schemeClr val="tx2"/>
                </a:solidFill>
                <a:latin typeface="Myriad Pro" panose="020B0503030403020204" pitchFamily="34" charset="0"/>
              </a:rPr>
              <a:t>Foster home for children</a:t>
            </a:r>
          </a:p>
          <a:p>
            <a:pPr lvl="1">
              <a:lnSpc>
                <a:spcPct val="120000"/>
              </a:lnSpc>
              <a:buClr>
                <a:schemeClr val="accent4"/>
              </a:buClr>
            </a:pPr>
            <a:r>
              <a:rPr lang="en-US" dirty="0">
                <a:solidFill>
                  <a:schemeClr val="tx2"/>
                </a:solidFill>
                <a:latin typeface="Myriad Pro" panose="020B0503030403020204" pitchFamily="34" charset="0"/>
              </a:rPr>
              <a:t>Group home for children</a:t>
            </a:r>
          </a:p>
          <a:p>
            <a:pPr lvl="1">
              <a:lnSpc>
                <a:spcPct val="120000"/>
              </a:lnSpc>
              <a:buClr>
                <a:schemeClr val="accent4"/>
              </a:buClr>
            </a:pPr>
            <a:r>
              <a:rPr lang="en-US" dirty="0">
                <a:solidFill>
                  <a:schemeClr val="tx2"/>
                </a:solidFill>
                <a:latin typeface="Myriad Pro" panose="020B0503030403020204" pitchFamily="34" charset="0"/>
              </a:rPr>
              <a:t>Licensed or certified adult family/foster home</a:t>
            </a:r>
          </a:p>
          <a:p>
            <a:pPr lvl="1">
              <a:lnSpc>
                <a:spcPct val="120000"/>
              </a:lnSpc>
              <a:buClr>
                <a:schemeClr val="accent4"/>
              </a:buClr>
            </a:pPr>
            <a:r>
              <a:rPr lang="en-US" dirty="0">
                <a:solidFill>
                  <a:schemeClr val="tx2"/>
                </a:solidFill>
                <a:latin typeface="Myriad Pro" panose="020B0503030403020204" pitchFamily="34" charset="0"/>
              </a:rPr>
              <a:t>CBRF of 20 beds or less</a:t>
            </a:r>
          </a:p>
          <a:p>
            <a:pPr lvl="1">
              <a:lnSpc>
                <a:spcPct val="120000"/>
              </a:lnSpc>
              <a:buClr>
                <a:schemeClr val="accent4"/>
              </a:buClr>
            </a:pPr>
            <a:r>
              <a:rPr lang="en-US" dirty="0">
                <a:solidFill>
                  <a:schemeClr val="tx2"/>
                </a:solidFill>
                <a:latin typeface="Myriad Pro" panose="020B0503030403020204" pitchFamily="34" charset="0"/>
              </a:rPr>
              <a:t>Certified residential care apartment complex (RCAC)</a:t>
            </a:r>
          </a:p>
          <a:p>
            <a:pPr>
              <a:buClr>
                <a:schemeClr val="accent4"/>
              </a:buClr>
              <a:buFont typeface="Wingdings" panose="05000000000000000000" pitchFamily="2" charset="2"/>
              <a:buChar char="ü"/>
            </a:pPr>
            <a:endParaRPr lang="en-US" sz="2000" dirty="0"/>
          </a:p>
        </p:txBody>
      </p:sp>
    </p:spTree>
    <p:custDataLst>
      <p:tags r:id="rId1"/>
    </p:custDataLst>
    <p:extLst>
      <p:ext uri="{BB962C8B-B14F-4D97-AF65-F5344CB8AC3E}">
        <p14:creationId xmlns:p14="http://schemas.microsoft.com/office/powerpoint/2010/main" val="848505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DD73650-BD3A-4507-03C6-DF1F64660562}"/>
              </a:ext>
              <a:ext uri="{C183D7F6-B498-43B3-948B-1728B52AA6E4}">
                <adec:decorative xmlns:adec="http://schemas.microsoft.com/office/drawing/2017/decorative" val="1"/>
              </a:ext>
            </a:extLst>
          </p:cNvPr>
          <p:cNvSpPr/>
          <p:nvPr/>
        </p:nvSpPr>
        <p:spPr>
          <a:xfrm>
            <a:off x="-1" y="-1"/>
            <a:ext cx="1219750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C457F703-DD32-CA3D-AFF2-AAEFE7E56533}"/>
              </a:ext>
            </a:extLst>
          </p:cNvPr>
          <p:cNvSpPr>
            <a:spLocks noGrp="1"/>
          </p:cNvSpPr>
          <p:nvPr>
            <p:ph type="title"/>
          </p:nvPr>
        </p:nvSpPr>
        <p:spPr>
          <a:xfrm>
            <a:off x="308225" y="415939"/>
            <a:ext cx="11021414" cy="989113"/>
          </a:xfrm>
        </p:spPr>
        <p:txBody>
          <a:bodyPr anchor="t">
            <a:normAutofit/>
          </a:bodyPr>
          <a:lstStyle/>
          <a:p>
            <a:r>
              <a:rPr lang="en-US" b="1" dirty="0">
                <a:latin typeface="Myriad Pro" panose="020B0503030403020204" pitchFamily="34" charset="0"/>
              </a:rPr>
              <a:t>SSI-E Benefits: </a:t>
            </a:r>
            <a:r>
              <a:rPr lang="en-US" dirty="0">
                <a:latin typeface="Myriad Pro" panose="020B0503030403020204" pitchFamily="34" charset="0"/>
              </a:rPr>
              <a:t>Second Eligibility Group</a:t>
            </a:r>
          </a:p>
        </p:txBody>
      </p:sp>
      <p:pic>
        <p:nvPicPr>
          <p:cNvPr id="4" name="Picture 3">
            <a:extLst>
              <a:ext uri="{FF2B5EF4-FFF2-40B4-BE49-F238E27FC236}">
                <a16:creationId xmlns:a16="http://schemas.microsoft.com/office/drawing/2014/main" id="{0FD41162-8346-1B12-4F62-79003A7EE29E}"/>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flipH="1">
            <a:off x="5449814" y="2999679"/>
            <a:ext cx="6747687" cy="3858320"/>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3" name="Content Placeholder 2">
            <a:extLst>
              <a:ext uri="{FF2B5EF4-FFF2-40B4-BE49-F238E27FC236}">
                <a16:creationId xmlns:a16="http://schemas.microsoft.com/office/drawing/2014/main" id="{C6EB038C-1BDA-4709-B487-664A9E6094B6}"/>
              </a:ext>
            </a:extLst>
          </p:cNvPr>
          <p:cNvSpPr>
            <a:spLocks noGrp="1"/>
          </p:cNvSpPr>
          <p:nvPr>
            <p:ph idx="1"/>
          </p:nvPr>
        </p:nvSpPr>
        <p:spPr>
          <a:xfrm>
            <a:off x="504693" y="2089212"/>
            <a:ext cx="4440429" cy="3531003"/>
          </a:xfrm>
        </p:spPr>
        <p:txBody>
          <a:bodyPr anchor="t">
            <a:normAutofit/>
          </a:bodyPr>
          <a:lstStyle/>
          <a:p>
            <a:pPr marL="346075" indent="-346075">
              <a:lnSpc>
                <a:spcPct val="120000"/>
              </a:lnSpc>
              <a:buClr>
                <a:schemeClr val="accent4"/>
              </a:buClr>
              <a:buFont typeface="Wingdings" panose="05000000000000000000" pitchFamily="2" charset="2"/>
              <a:buChar char="ü"/>
            </a:pPr>
            <a:r>
              <a:rPr lang="en-US" sz="2400" b="1" dirty="0">
                <a:solidFill>
                  <a:schemeClr val="tx2"/>
                </a:solidFill>
                <a:latin typeface="Myriad Pro" panose="020B0503030403020204" pitchFamily="34" charset="0"/>
              </a:rPr>
              <a:t>Live</a:t>
            </a:r>
            <a:r>
              <a:rPr lang="en-US" sz="2400" dirty="0">
                <a:solidFill>
                  <a:schemeClr val="tx2"/>
                </a:solidFill>
                <a:latin typeface="Myriad Pro" panose="020B0503030403020204" pitchFamily="34" charset="0"/>
              </a:rPr>
              <a:t> in their </a:t>
            </a:r>
            <a:r>
              <a:rPr lang="en-US" sz="2400" b="1" dirty="0">
                <a:solidFill>
                  <a:schemeClr val="tx2"/>
                </a:solidFill>
                <a:latin typeface="Myriad Pro" panose="020B0503030403020204" pitchFamily="34" charset="0"/>
              </a:rPr>
              <a:t>own household or another's household</a:t>
            </a:r>
          </a:p>
          <a:p>
            <a:pPr marL="346075" indent="-346075">
              <a:lnSpc>
                <a:spcPct val="120000"/>
              </a:lnSpc>
              <a:buClr>
                <a:schemeClr val="accent4"/>
              </a:buClr>
              <a:buFont typeface="Wingdings" panose="05000000000000000000" pitchFamily="2" charset="2"/>
              <a:buChar char="ü"/>
            </a:pPr>
            <a:r>
              <a:rPr lang="en-US" sz="2400" b="1" dirty="0">
                <a:solidFill>
                  <a:schemeClr val="tx2"/>
                </a:solidFill>
                <a:latin typeface="Myriad Pro" panose="020B0503030403020204" pitchFamily="34" charset="0"/>
              </a:rPr>
              <a:t>Pay </a:t>
            </a:r>
            <a:r>
              <a:rPr lang="en-US" sz="2400" dirty="0">
                <a:solidFill>
                  <a:schemeClr val="tx2"/>
                </a:solidFill>
                <a:latin typeface="Myriad Pro" panose="020B0503030403020204" pitchFamily="34" charset="0"/>
              </a:rPr>
              <a:t>their share of </a:t>
            </a:r>
            <a:r>
              <a:rPr lang="en-US" sz="2400" b="1" dirty="0">
                <a:solidFill>
                  <a:schemeClr val="tx2"/>
                </a:solidFill>
                <a:latin typeface="Myriad Pro" panose="020B0503030403020204" pitchFamily="34" charset="0"/>
              </a:rPr>
              <a:t>household expenses</a:t>
            </a:r>
          </a:p>
          <a:p>
            <a:pPr marL="346075" indent="-346075">
              <a:lnSpc>
                <a:spcPct val="120000"/>
              </a:lnSpc>
              <a:buClr>
                <a:schemeClr val="accent4"/>
              </a:buClr>
              <a:buFont typeface="Wingdings" panose="05000000000000000000" pitchFamily="2" charset="2"/>
              <a:buChar char="ü"/>
            </a:pPr>
            <a:r>
              <a:rPr lang="en-US" sz="2400" b="1" dirty="0">
                <a:solidFill>
                  <a:schemeClr val="tx2"/>
                </a:solidFill>
                <a:latin typeface="Myriad Pro" panose="020B0503030403020204" pitchFamily="34" charset="0"/>
              </a:rPr>
              <a:t>Need</a:t>
            </a:r>
            <a:r>
              <a:rPr lang="en-US" sz="2400" dirty="0">
                <a:solidFill>
                  <a:schemeClr val="tx2"/>
                </a:solidFill>
                <a:latin typeface="Myriad Pro" panose="020B0503030403020204" pitchFamily="34" charset="0"/>
              </a:rPr>
              <a:t> at least </a:t>
            </a:r>
            <a:r>
              <a:rPr lang="en-US" sz="2400" b="1" dirty="0">
                <a:solidFill>
                  <a:schemeClr val="tx2"/>
                </a:solidFill>
                <a:latin typeface="Myriad Pro" panose="020B0503030403020204" pitchFamily="34" charset="0"/>
              </a:rPr>
              <a:t>40 hours </a:t>
            </a:r>
            <a:r>
              <a:rPr lang="en-US" sz="2400" dirty="0">
                <a:solidFill>
                  <a:schemeClr val="tx2"/>
                </a:solidFill>
                <a:latin typeface="Myriad Pro" panose="020B0503030403020204" pitchFamily="34" charset="0"/>
              </a:rPr>
              <a:t>of primary long term support services each month</a:t>
            </a:r>
          </a:p>
          <a:p>
            <a:pPr>
              <a:buClr>
                <a:schemeClr val="accent4"/>
              </a:buClr>
            </a:pPr>
            <a:endParaRPr lang="en-US" sz="2000" dirty="0"/>
          </a:p>
        </p:txBody>
      </p:sp>
    </p:spTree>
    <p:custDataLst>
      <p:tags r:id="rId1"/>
    </p:custDataLst>
    <p:extLst>
      <p:ext uri="{BB962C8B-B14F-4D97-AF65-F5344CB8AC3E}">
        <p14:creationId xmlns:p14="http://schemas.microsoft.com/office/powerpoint/2010/main" val="1151495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39">
            <a:extLst>
              <a:ext uri="{FF2B5EF4-FFF2-40B4-BE49-F238E27FC236}">
                <a16:creationId xmlns:a16="http://schemas.microsoft.com/office/drawing/2014/main" id="{5C55F0BA-7D8B-4753-AB68-D54E59A24A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C39343-B0F4-4291-900C-F716D1D75D73}"/>
              </a:ext>
            </a:extLst>
          </p:cNvPr>
          <p:cNvSpPr>
            <a:spLocks noGrp="1"/>
          </p:cNvSpPr>
          <p:nvPr>
            <p:ph type="title"/>
          </p:nvPr>
        </p:nvSpPr>
        <p:spPr>
          <a:xfrm>
            <a:off x="3192183" y="1627044"/>
            <a:ext cx="7822190" cy="1681640"/>
          </a:xfrm>
          <a:noFill/>
        </p:spPr>
        <p:txBody>
          <a:bodyPr vert="horz" lIns="91440" tIns="45720" rIns="91440" bIns="45720" rtlCol="0" anchor="b">
            <a:noAutofit/>
          </a:bodyPr>
          <a:lstStyle/>
          <a:p>
            <a:pPr>
              <a:lnSpc>
                <a:spcPct val="110000"/>
              </a:lnSpc>
            </a:pPr>
            <a:r>
              <a:rPr lang="en-US" sz="4800" b="1" dirty="0">
                <a:latin typeface="Myriad Pro" panose="020B0503030403020204" pitchFamily="34" charset="0"/>
              </a:rPr>
              <a:t>How do SSI recipients apply for SSI-E? </a:t>
            </a:r>
          </a:p>
        </p:txBody>
      </p:sp>
      <p:sp>
        <p:nvSpPr>
          <p:cNvPr id="3" name="Content Placeholder 2">
            <a:extLst>
              <a:ext uri="{FF2B5EF4-FFF2-40B4-BE49-F238E27FC236}">
                <a16:creationId xmlns:a16="http://schemas.microsoft.com/office/drawing/2014/main" id="{456EBE8D-6217-4DFA-9517-A445F6406A96}"/>
              </a:ext>
            </a:extLst>
          </p:cNvPr>
          <p:cNvSpPr>
            <a:spLocks noGrp="1"/>
          </p:cNvSpPr>
          <p:nvPr>
            <p:ph type="body" idx="1"/>
          </p:nvPr>
        </p:nvSpPr>
        <p:spPr>
          <a:xfrm>
            <a:off x="3192183" y="3428998"/>
            <a:ext cx="8480112" cy="3047247"/>
          </a:xfrm>
          <a:noFill/>
        </p:spPr>
        <p:txBody>
          <a:bodyPr vert="horz" lIns="91440" tIns="45720" rIns="91440" bIns="45720" rtlCol="0">
            <a:normAutofit/>
          </a:bodyPr>
          <a:lstStyle/>
          <a:p>
            <a:pPr marL="342900" indent="-342900">
              <a:lnSpc>
                <a:spcPct val="130000"/>
              </a:lnSpc>
              <a:buClr>
                <a:schemeClr val="accent6"/>
              </a:buClr>
              <a:buFont typeface="Arial" panose="020B0604020202020204" pitchFamily="34" charset="0"/>
              <a:buChar char="•"/>
            </a:pPr>
            <a:r>
              <a:rPr lang="en-US" sz="2600" dirty="0">
                <a:solidFill>
                  <a:schemeClr val="tx2"/>
                </a:solidFill>
                <a:latin typeface="Myriad Pro" panose="020B0503030403020204" pitchFamily="34" charset="0"/>
              </a:rPr>
              <a:t>Application required</a:t>
            </a:r>
          </a:p>
          <a:p>
            <a:pPr marL="342900" marR="0" indent="-342900">
              <a:lnSpc>
                <a:spcPct val="130000"/>
              </a:lnSpc>
              <a:spcAft>
                <a:spcPts val="1200"/>
              </a:spcAft>
              <a:buClr>
                <a:schemeClr val="accent6"/>
              </a:buClr>
              <a:buFont typeface="Arial" panose="020B0604020202020204" pitchFamily="34" charset="0"/>
              <a:buChar char="•"/>
            </a:pPr>
            <a:r>
              <a:rPr lang="en-US" sz="2600" dirty="0">
                <a:solidFill>
                  <a:schemeClr val="tx2"/>
                </a:solidFill>
                <a:latin typeface="Myriad Pro" panose="020B0503030403020204" pitchFamily="34" charset="0"/>
              </a:rPr>
              <a:t>SSI recipients who wish to apply for SSI-E should contact a certifying agency to get help applying for SSI-E.</a:t>
            </a:r>
          </a:p>
          <a:p>
            <a:pPr marL="342900" indent="-342900">
              <a:lnSpc>
                <a:spcPct val="140000"/>
              </a:lnSpc>
              <a:buClr>
                <a:schemeClr val="accent6"/>
              </a:buClr>
              <a:buFont typeface="Arial" panose="020B0604020202020204" pitchFamily="34" charset="0"/>
              <a:buChar char="•"/>
            </a:pPr>
            <a:endParaRPr lang="en-US" sz="600" dirty="0">
              <a:solidFill>
                <a:schemeClr val="tx2"/>
              </a:solidFill>
            </a:endParaRPr>
          </a:p>
        </p:txBody>
      </p:sp>
      <p:pic>
        <p:nvPicPr>
          <p:cNvPr id="39" name="Picture 38">
            <a:extLst>
              <a:ext uri="{FF2B5EF4-FFF2-40B4-BE49-F238E27FC236}">
                <a16:creationId xmlns:a16="http://schemas.microsoft.com/office/drawing/2014/main" id="{745EDC79-0E56-C672-82D0-2999A6F37D97}"/>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78220" y="380486"/>
            <a:ext cx="2475949" cy="1126244"/>
          </a:xfrm>
          <a:prstGeom prst="rect">
            <a:avLst/>
          </a:prstGeom>
        </p:spPr>
      </p:pic>
      <p:pic>
        <p:nvPicPr>
          <p:cNvPr id="4" name="Picture 3">
            <a:extLst>
              <a:ext uri="{FF2B5EF4-FFF2-40B4-BE49-F238E27FC236}">
                <a16:creationId xmlns:a16="http://schemas.microsoft.com/office/drawing/2014/main" id="{D039388B-2D50-734F-20D4-8F6808128E24}"/>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flipH="1">
            <a:off x="0" y="1"/>
            <a:ext cx="2617583"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a:effectLst>
            <a:outerShdw blurRad="50800" dist="38100" algn="l" rotWithShape="0">
              <a:prstClr val="black">
                <a:alpha val="40000"/>
              </a:prstClr>
            </a:outerShdw>
          </a:effectLst>
        </p:spPr>
      </p:pic>
    </p:spTree>
    <p:custDataLst>
      <p:tags r:id="rId1"/>
    </p:custDataLst>
    <p:extLst>
      <p:ext uri="{BB962C8B-B14F-4D97-AF65-F5344CB8AC3E}">
        <p14:creationId xmlns:p14="http://schemas.microsoft.com/office/powerpoint/2010/main" val="1370081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D107593-2514-7444-75F1-BCD5E06C2B4D}"/>
              </a:ext>
              <a:ext uri="{C183D7F6-B498-43B3-948B-1728B52AA6E4}">
                <adec:decorative xmlns:adec="http://schemas.microsoft.com/office/drawing/2017/decorative" val="1"/>
              </a:ext>
            </a:extLst>
          </p:cNvPr>
          <p:cNvSpPr/>
          <p:nvPr/>
        </p:nvSpPr>
        <p:spPr>
          <a:xfrm>
            <a:off x="-1" y="-1"/>
            <a:ext cx="1219750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2DE5DA-57C6-4B00-AE92-D963B8D786E9}"/>
              </a:ext>
            </a:extLst>
          </p:cNvPr>
          <p:cNvSpPr>
            <a:spLocks noGrp="1"/>
          </p:cNvSpPr>
          <p:nvPr>
            <p:ph type="title"/>
          </p:nvPr>
        </p:nvSpPr>
        <p:spPr>
          <a:xfrm>
            <a:off x="512956" y="434898"/>
            <a:ext cx="4795024" cy="1505541"/>
          </a:xfrm>
        </p:spPr>
        <p:txBody>
          <a:bodyPr>
            <a:normAutofit/>
          </a:bodyPr>
          <a:lstStyle/>
          <a:p>
            <a:r>
              <a:rPr lang="en-US" sz="4800" b="1" dirty="0">
                <a:latin typeface="Myriad Pro" panose="020B0503030403020204" pitchFamily="34" charset="0"/>
              </a:rPr>
              <a:t>Approved Applications</a:t>
            </a:r>
          </a:p>
        </p:txBody>
      </p:sp>
      <p:sp>
        <p:nvSpPr>
          <p:cNvPr id="3" name="Content Placeholder 2">
            <a:extLst>
              <a:ext uri="{FF2B5EF4-FFF2-40B4-BE49-F238E27FC236}">
                <a16:creationId xmlns:a16="http://schemas.microsoft.com/office/drawing/2014/main" id="{6E026678-EF0D-4286-9285-CECB20FC924F}"/>
              </a:ext>
            </a:extLst>
          </p:cNvPr>
          <p:cNvSpPr>
            <a:spLocks noGrp="1"/>
          </p:cNvSpPr>
          <p:nvPr>
            <p:ph idx="1"/>
          </p:nvPr>
        </p:nvSpPr>
        <p:spPr>
          <a:xfrm>
            <a:off x="512956" y="2194102"/>
            <a:ext cx="4204010" cy="4229000"/>
          </a:xfrm>
        </p:spPr>
        <p:txBody>
          <a:bodyPr>
            <a:normAutofit lnSpcReduction="10000"/>
          </a:bodyPr>
          <a:lstStyle/>
          <a:p>
            <a:pPr marL="0" indent="0">
              <a:lnSpc>
                <a:spcPct val="120000"/>
              </a:lnSpc>
              <a:buNone/>
            </a:pPr>
            <a:r>
              <a:rPr lang="en-US" sz="2400" b="1" dirty="0">
                <a:solidFill>
                  <a:srgbClr val="E70324"/>
                </a:solidFill>
                <a:latin typeface="Myriad Pro" panose="020B0503030403020204" pitchFamily="34" charset="0"/>
              </a:rPr>
              <a:t>Application assistance:</a:t>
            </a:r>
          </a:p>
          <a:p>
            <a:pPr>
              <a:lnSpc>
                <a:spcPct val="120000"/>
              </a:lnSpc>
            </a:pPr>
            <a:r>
              <a:rPr lang="en-US" sz="2400" dirty="0">
                <a:solidFill>
                  <a:schemeClr val="tx2"/>
                </a:solidFill>
                <a:latin typeface="Myriad Pro" panose="020B0503030403020204" pitchFamily="34" charset="0"/>
              </a:rPr>
              <a:t>Care management agencies</a:t>
            </a:r>
          </a:p>
          <a:p>
            <a:pPr>
              <a:lnSpc>
                <a:spcPct val="120000"/>
              </a:lnSpc>
            </a:pPr>
            <a:r>
              <a:rPr lang="en-US" sz="2400" dirty="0">
                <a:solidFill>
                  <a:schemeClr val="tx2"/>
                </a:solidFill>
                <a:latin typeface="Myriad Pro" panose="020B0503030403020204" pitchFamily="34" charset="0"/>
              </a:rPr>
              <a:t>Independent living centers</a:t>
            </a:r>
          </a:p>
          <a:p>
            <a:pPr>
              <a:lnSpc>
                <a:spcPct val="120000"/>
              </a:lnSpc>
            </a:pPr>
            <a:r>
              <a:rPr lang="en-US" sz="2400" dirty="0">
                <a:solidFill>
                  <a:schemeClr val="tx2"/>
                </a:solidFill>
                <a:latin typeface="Myriad Pro" panose="020B0503030403020204" pitchFamily="34" charset="0"/>
              </a:rPr>
              <a:t>Community treatment agencies </a:t>
            </a:r>
          </a:p>
          <a:p>
            <a:pPr marL="0" indent="0">
              <a:lnSpc>
                <a:spcPct val="120000"/>
              </a:lnSpc>
              <a:buNone/>
            </a:pPr>
            <a:endParaRPr lang="en-US" sz="2400" dirty="0">
              <a:solidFill>
                <a:schemeClr val="tx2"/>
              </a:solidFill>
              <a:latin typeface="Myriad Pro" panose="020B0503030403020204" pitchFamily="34" charset="0"/>
            </a:endParaRPr>
          </a:p>
          <a:p>
            <a:pPr marL="0" indent="0">
              <a:lnSpc>
                <a:spcPct val="120000"/>
              </a:lnSpc>
              <a:buNone/>
            </a:pPr>
            <a:r>
              <a:rPr lang="en-US" sz="2400" b="1" dirty="0">
                <a:solidFill>
                  <a:srgbClr val="E70324"/>
                </a:solidFill>
                <a:latin typeface="Myriad Pro" panose="020B0503030403020204" pitchFamily="34" charset="0"/>
              </a:rPr>
              <a:t>Submit to:</a:t>
            </a:r>
          </a:p>
          <a:p>
            <a:pPr>
              <a:lnSpc>
                <a:spcPct val="120000"/>
              </a:lnSpc>
            </a:pPr>
            <a:r>
              <a:rPr lang="en-US" sz="2400" dirty="0">
                <a:solidFill>
                  <a:schemeClr val="tx2"/>
                </a:solidFill>
                <a:latin typeface="Myriad Pro" panose="020B0503030403020204" pitchFamily="34" charset="0"/>
              </a:rPr>
              <a:t>Certifying Agency</a:t>
            </a:r>
          </a:p>
        </p:txBody>
      </p:sp>
      <p:pic>
        <p:nvPicPr>
          <p:cNvPr id="5" name="Picture 4">
            <a:extLst>
              <a:ext uri="{FF2B5EF4-FFF2-40B4-BE49-F238E27FC236}">
                <a16:creationId xmlns:a16="http://schemas.microsoft.com/office/drawing/2014/main" id="{91A7201C-86FA-95A5-C349-5264B142D3ED}"/>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2"/>
          <a:stretch/>
        </p:blipFill>
        <p:spPr>
          <a:xfrm>
            <a:off x="4948188" y="1"/>
            <a:ext cx="7243812"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p:spPr>
      </p:pic>
    </p:spTree>
    <p:custDataLst>
      <p:tags r:id="rId1"/>
    </p:custDataLst>
    <p:extLst>
      <p:ext uri="{BB962C8B-B14F-4D97-AF65-F5344CB8AC3E}">
        <p14:creationId xmlns:p14="http://schemas.microsoft.com/office/powerpoint/2010/main" val="2553250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1BDED99-B35B-4FEE-A274-8E8DB6FEE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02473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3FD724-5E47-49AF-E98B-DF21407F7DCC}"/>
              </a:ext>
              <a:ext uri="{C183D7F6-B498-43B3-948B-1728B52AA6E4}">
                <adec:decorative xmlns:adec="http://schemas.microsoft.com/office/drawing/2017/decorative" val="1"/>
              </a:ext>
            </a:extLst>
          </p:cNvPr>
          <p:cNvSpPr/>
          <p:nvPr/>
        </p:nvSpPr>
        <p:spPr>
          <a:xfrm>
            <a:off x="-1" y="-1"/>
            <a:ext cx="1219750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379BC82-D700-93EB-3F6B-845D50177213}"/>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1" b="-1"/>
          <a:stretch/>
        </p:blipFill>
        <p:spPr>
          <a:xfrm>
            <a:off x="6284359" y="10"/>
            <a:ext cx="5907641" cy="6857990"/>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
        <p:nvSpPr>
          <p:cNvPr id="2" name="Title 1">
            <a:extLst>
              <a:ext uri="{FF2B5EF4-FFF2-40B4-BE49-F238E27FC236}">
                <a16:creationId xmlns:a16="http://schemas.microsoft.com/office/drawing/2014/main" id="{7CADB1C3-C2F5-43F6-8B1A-B482206A504F}"/>
              </a:ext>
            </a:extLst>
          </p:cNvPr>
          <p:cNvSpPr>
            <a:spLocks noGrp="1"/>
          </p:cNvSpPr>
          <p:nvPr>
            <p:ph type="title"/>
          </p:nvPr>
        </p:nvSpPr>
        <p:spPr>
          <a:xfrm>
            <a:off x="226031" y="304800"/>
            <a:ext cx="6820245" cy="1941443"/>
          </a:xfrm>
        </p:spPr>
        <p:txBody>
          <a:bodyPr anchor="t">
            <a:normAutofit fontScale="90000"/>
          </a:bodyPr>
          <a:lstStyle/>
          <a:p>
            <a:pPr>
              <a:lnSpc>
                <a:spcPct val="120000"/>
              </a:lnSpc>
            </a:pPr>
            <a:r>
              <a:rPr lang="en-US" sz="2800" b="1" dirty="0">
                <a:latin typeface="Myriad Pro" panose="020B0503030403020204" pitchFamily="34" charset="0"/>
              </a:rPr>
              <a:t>State of Wisconsin </a:t>
            </a:r>
            <a:br>
              <a:rPr lang="en-US" sz="2800" b="1" dirty="0">
                <a:latin typeface="Myriad Pro" panose="020B0503030403020204" pitchFamily="34" charset="0"/>
              </a:rPr>
            </a:br>
            <a:r>
              <a:rPr lang="en-US" sz="2800" b="1" dirty="0">
                <a:latin typeface="Myriad Pro" panose="020B0503030403020204" pitchFamily="34" charset="0"/>
              </a:rPr>
              <a:t>SSI Exceptional Expense Supplement </a:t>
            </a:r>
            <a:br>
              <a:rPr lang="en-US" sz="2800" b="1" dirty="0">
                <a:latin typeface="Myriad Pro" panose="020B0503030403020204" pitchFamily="34" charset="0"/>
              </a:rPr>
            </a:br>
            <a:r>
              <a:rPr lang="en-US" sz="2800" b="1" dirty="0">
                <a:latin typeface="Myriad Pro" panose="020B0503030403020204" pitchFamily="34" charset="0"/>
              </a:rPr>
              <a:t>(SSI-E) </a:t>
            </a:r>
            <a:br>
              <a:rPr lang="en-US" sz="2800" dirty="0">
                <a:latin typeface="Myriad Pro" panose="020B0503030403020204" pitchFamily="34" charset="0"/>
              </a:rPr>
            </a:br>
            <a:r>
              <a:rPr lang="en-US" sz="2800" b="1" dirty="0">
                <a:latin typeface="Myriad Pro" panose="020B0503030403020204" pitchFamily="34" charset="0"/>
              </a:rPr>
              <a:t>Resources</a:t>
            </a:r>
          </a:p>
        </p:txBody>
      </p:sp>
      <p:sp>
        <p:nvSpPr>
          <p:cNvPr id="3" name="Content Placeholder 2">
            <a:extLst>
              <a:ext uri="{FF2B5EF4-FFF2-40B4-BE49-F238E27FC236}">
                <a16:creationId xmlns:a16="http://schemas.microsoft.com/office/drawing/2014/main" id="{E0544A7B-F2A5-4A48-919D-2F2302AF44CA}"/>
              </a:ext>
            </a:extLst>
          </p:cNvPr>
          <p:cNvSpPr>
            <a:spLocks noGrp="1"/>
          </p:cNvSpPr>
          <p:nvPr>
            <p:ph idx="1"/>
          </p:nvPr>
        </p:nvSpPr>
        <p:spPr>
          <a:xfrm>
            <a:off x="226031" y="2352907"/>
            <a:ext cx="7427220" cy="3749780"/>
          </a:xfrm>
        </p:spPr>
        <p:txBody>
          <a:bodyPr>
            <a:normAutofit/>
          </a:bodyPr>
          <a:lstStyle/>
          <a:p>
            <a:r>
              <a:rPr lang="en-US" sz="2200" b="1" dirty="0">
                <a:solidFill>
                  <a:schemeClr val="tx2"/>
                </a:solidFill>
                <a:latin typeface="Myriad Pro" panose="020B0503030403020204" pitchFamily="34" charset="0"/>
              </a:rPr>
              <a:t>Wisconsin DHS SSI-E website</a:t>
            </a:r>
            <a:br>
              <a:rPr lang="en-US" sz="2200" b="1" dirty="0">
                <a:solidFill>
                  <a:schemeClr val="accent6"/>
                </a:solidFill>
                <a:latin typeface="Myriad Pro" panose="020B0503030403020204" pitchFamily="34" charset="0"/>
              </a:rPr>
            </a:br>
            <a:r>
              <a:rPr lang="en-US" sz="2200" b="1" dirty="0">
                <a:solidFill>
                  <a:schemeClr val="accent6"/>
                </a:solidFill>
                <a:latin typeface="Myriad Pro" panose="020B0503030403020204" pitchFamily="34" charset="0"/>
                <a:hlinkClick r:id="rId5"/>
              </a:rPr>
              <a:t>www.dhs.wisconsin.gov/ssi/ssi_e.htm</a:t>
            </a:r>
            <a:r>
              <a:rPr lang="en-US" sz="2200" b="1" dirty="0">
                <a:solidFill>
                  <a:schemeClr val="accent6"/>
                </a:solidFill>
                <a:latin typeface="Myriad Pro" panose="020B0503030403020204" pitchFamily="34" charset="0"/>
              </a:rPr>
              <a:t> </a:t>
            </a:r>
          </a:p>
          <a:p>
            <a:endParaRPr lang="en-US" sz="2200" b="1" dirty="0">
              <a:solidFill>
                <a:schemeClr val="accent6"/>
              </a:solidFill>
              <a:latin typeface="Myriad Pro" panose="020B0503030403020204" pitchFamily="34" charset="0"/>
            </a:endParaRPr>
          </a:p>
          <a:p>
            <a:r>
              <a:rPr lang="en-US" sz="2200" b="1" dirty="0">
                <a:solidFill>
                  <a:schemeClr val="tx2"/>
                </a:solidFill>
                <a:latin typeface="Myriad Pro" panose="020B0503030403020204" pitchFamily="34" charset="0"/>
              </a:rPr>
              <a:t>SSI-E Handbook</a:t>
            </a:r>
            <a:br>
              <a:rPr lang="en-US" sz="2200" b="1" dirty="0">
                <a:solidFill>
                  <a:schemeClr val="accent6"/>
                </a:solidFill>
                <a:latin typeface="Myriad Pro" panose="020B0503030403020204" pitchFamily="34" charset="0"/>
              </a:rPr>
            </a:br>
            <a:r>
              <a:rPr lang="en-US" sz="2200" b="1" dirty="0">
                <a:solidFill>
                  <a:schemeClr val="accent6"/>
                </a:solidFill>
                <a:latin typeface="Myriad Pro" panose="020B0503030403020204" pitchFamily="34" charset="0"/>
                <a:hlinkClick r:id="rId6"/>
              </a:rPr>
              <a:t>www.emhandbooks.wi.gov/ssi-e</a:t>
            </a:r>
            <a:r>
              <a:rPr lang="en-US" sz="2200" b="1" dirty="0">
                <a:solidFill>
                  <a:schemeClr val="accent6"/>
                </a:solidFill>
                <a:latin typeface="Myriad Pro" panose="020B0503030403020204" pitchFamily="34" charset="0"/>
              </a:rPr>
              <a:t> </a:t>
            </a:r>
          </a:p>
          <a:p>
            <a:endParaRPr lang="en-US" sz="2200" b="1" dirty="0">
              <a:solidFill>
                <a:schemeClr val="tx2"/>
              </a:solidFill>
              <a:latin typeface="Myriad Pro" panose="020B0503030403020204" pitchFamily="34" charset="0"/>
            </a:endParaRPr>
          </a:p>
          <a:p>
            <a:r>
              <a:rPr lang="en-US" sz="2200" b="1" dirty="0">
                <a:solidFill>
                  <a:schemeClr val="tx2"/>
                </a:solidFill>
                <a:latin typeface="Myriad Pro" panose="020B0503030403020204" pitchFamily="34" charset="0"/>
              </a:rPr>
              <a:t>SSI: Forms and Publications</a:t>
            </a:r>
            <a:br>
              <a:rPr lang="en-US" sz="2200" b="1" dirty="0">
                <a:solidFill>
                  <a:schemeClr val="accent6"/>
                </a:solidFill>
                <a:latin typeface="Myriad Pro" panose="020B0503030403020204" pitchFamily="34" charset="0"/>
              </a:rPr>
            </a:br>
            <a:r>
              <a:rPr lang="en-US" sz="2200" b="1" dirty="0">
                <a:solidFill>
                  <a:schemeClr val="accent6"/>
                </a:solidFill>
                <a:latin typeface="Myriad Pro" panose="020B0503030403020204" pitchFamily="34" charset="0"/>
                <a:hlinkClick r:id="rId7"/>
              </a:rPr>
              <a:t>www.dhs.wisconsin.gov/ssi/publications.htm</a:t>
            </a:r>
            <a:r>
              <a:rPr lang="en-US" sz="2200" b="1" dirty="0">
                <a:solidFill>
                  <a:schemeClr val="accent6"/>
                </a:solidFill>
                <a:latin typeface="Myriad Pro" panose="020B0503030403020204" pitchFamily="34" charset="0"/>
              </a:rPr>
              <a:t> </a:t>
            </a:r>
          </a:p>
          <a:p>
            <a:pPr marL="0" indent="0">
              <a:buNone/>
            </a:pPr>
            <a:endParaRPr lang="en-US" sz="2200" b="1" dirty="0">
              <a:solidFill>
                <a:schemeClr val="accent6"/>
              </a:solidFill>
              <a:latin typeface="Myriad Pro" panose="020B0503030403020204" pitchFamily="34" charset="0"/>
            </a:endParaRPr>
          </a:p>
        </p:txBody>
      </p:sp>
    </p:spTree>
    <p:custDataLst>
      <p:tags r:id="rId1"/>
    </p:custDataLst>
    <p:extLst>
      <p:ext uri="{BB962C8B-B14F-4D97-AF65-F5344CB8AC3E}">
        <p14:creationId xmlns:p14="http://schemas.microsoft.com/office/powerpoint/2010/main" val="3020898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 name="Rectangle 85">
            <a:extLst>
              <a:ext uri="{FF2B5EF4-FFF2-40B4-BE49-F238E27FC236}">
                <a16:creationId xmlns:a16="http://schemas.microsoft.com/office/drawing/2014/main" id="{F5A0D4D0-DC11-4CAA-AA17-A6B0C2B4F7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1E601FD7-18C5-7846-DC13-F731CDB4001E}"/>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0"/>
            <a:ext cx="8057357" cy="6858000"/>
          </a:xfrm>
          <a:prstGeom prst="rect">
            <a:avLst/>
          </a:prstGeom>
        </p:spPr>
      </p:pic>
      <p:pic>
        <p:nvPicPr>
          <p:cNvPr id="10" name="Picture 9">
            <a:extLst>
              <a:ext uri="{FF2B5EF4-FFF2-40B4-BE49-F238E27FC236}">
                <a16:creationId xmlns:a16="http://schemas.microsoft.com/office/drawing/2014/main" id="{50B66A43-67A8-1590-4220-C86C04A956F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906216" y="2397512"/>
            <a:ext cx="4181706" cy="4460488"/>
          </a:xfrm>
          <a:prstGeom prst="rect">
            <a:avLst/>
          </a:prstGeom>
        </p:spPr>
      </p:pic>
      <p:grpSp>
        <p:nvGrpSpPr>
          <p:cNvPr id="93" name="Group 8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20000" y="-1"/>
            <a:ext cx="874716" cy="6858001"/>
            <a:chOff x="7620000" y="-1"/>
            <a:chExt cx="874716" cy="6858001"/>
          </a:xfrm>
        </p:grpSpPr>
        <p:sp>
          <p:nvSpPr>
            <p:cNvPr id="94" name="Freeform: Shape 8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5" name="Freeform: Shape 8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6">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 name="Title 3">
            <a:extLst>
              <a:ext uri="{FF2B5EF4-FFF2-40B4-BE49-F238E27FC236}">
                <a16:creationId xmlns:a16="http://schemas.microsoft.com/office/drawing/2014/main" id="{4B8C47E7-6E56-4C47-A43C-7E197DBEB4F5}"/>
              </a:ext>
            </a:extLst>
          </p:cNvPr>
          <p:cNvSpPr>
            <a:spLocks noGrp="1"/>
          </p:cNvSpPr>
          <p:nvPr>
            <p:ph type="ctrTitle"/>
          </p:nvPr>
        </p:nvSpPr>
        <p:spPr>
          <a:xfrm>
            <a:off x="8381372" y="1990493"/>
            <a:ext cx="4029307" cy="3245005"/>
          </a:xfrm>
        </p:spPr>
        <p:txBody>
          <a:bodyPr anchor="t">
            <a:normAutofit/>
          </a:bodyPr>
          <a:lstStyle/>
          <a:p>
            <a:pPr algn="l">
              <a:lnSpc>
                <a:spcPct val="110000"/>
              </a:lnSpc>
            </a:pPr>
            <a:r>
              <a:rPr lang="en-US" sz="5000" b="1" dirty="0">
                <a:solidFill>
                  <a:schemeClr val="bg1"/>
                </a:solidFill>
                <a:latin typeface="Myriad Pro" panose="020B0503030403020204" pitchFamily="34" charset="0"/>
              </a:rPr>
              <a:t>Caretaker Supplement (CTS)</a:t>
            </a:r>
          </a:p>
        </p:txBody>
      </p:sp>
    </p:spTree>
    <p:custDataLst>
      <p:tags r:id="rId1"/>
    </p:custDataLst>
    <p:extLst>
      <p:ext uri="{BB962C8B-B14F-4D97-AF65-F5344CB8AC3E}">
        <p14:creationId xmlns:p14="http://schemas.microsoft.com/office/powerpoint/2010/main" val="750185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8B479E6-5C17-097E-7EE5-33B36D0E83D7}"/>
              </a:ext>
              <a:ext uri="{C183D7F6-B498-43B3-948B-1728B52AA6E4}">
                <adec:decorative xmlns:adec="http://schemas.microsoft.com/office/drawing/2017/decorative" val="1"/>
              </a:ext>
            </a:extLst>
          </p:cNvPr>
          <p:cNvSpPr/>
          <p:nvPr/>
        </p:nvSpPr>
        <p:spPr>
          <a:xfrm>
            <a:off x="-1" y="-1"/>
            <a:ext cx="1219750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41AE63-45EB-4C63-88BD-974541724D70}"/>
              </a:ext>
            </a:extLst>
          </p:cNvPr>
          <p:cNvSpPr>
            <a:spLocks noGrp="1"/>
          </p:cNvSpPr>
          <p:nvPr>
            <p:ph type="title"/>
          </p:nvPr>
        </p:nvSpPr>
        <p:spPr>
          <a:xfrm>
            <a:off x="334538" y="265771"/>
            <a:ext cx="5229922" cy="2356624"/>
          </a:xfrm>
        </p:spPr>
        <p:txBody>
          <a:bodyPr anchor="t">
            <a:noAutofit/>
          </a:bodyPr>
          <a:lstStyle/>
          <a:p>
            <a:pPr>
              <a:lnSpc>
                <a:spcPct val="110000"/>
              </a:lnSpc>
            </a:pPr>
            <a:r>
              <a:rPr lang="en-US" sz="4800" b="1" dirty="0">
                <a:latin typeface="Myriad Pro" panose="020B0503030403020204" pitchFamily="34" charset="0"/>
              </a:rPr>
              <a:t>Caretaker Supplement Recipients</a:t>
            </a:r>
          </a:p>
        </p:txBody>
      </p:sp>
      <p:sp>
        <p:nvSpPr>
          <p:cNvPr id="3" name="Content Placeholder 2">
            <a:extLst>
              <a:ext uri="{FF2B5EF4-FFF2-40B4-BE49-F238E27FC236}">
                <a16:creationId xmlns:a16="http://schemas.microsoft.com/office/drawing/2014/main" id="{4C931A42-5A17-4695-A6FF-93B393829E81}"/>
              </a:ext>
            </a:extLst>
          </p:cNvPr>
          <p:cNvSpPr>
            <a:spLocks noGrp="1"/>
          </p:cNvSpPr>
          <p:nvPr>
            <p:ph idx="1"/>
          </p:nvPr>
        </p:nvSpPr>
        <p:spPr>
          <a:xfrm>
            <a:off x="334537" y="3189248"/>
            <a:ext cx="4226311" cy="2913439"/>
          </a:xfrm>
        </p:spPr>
        <p:txBody>
          <a:bodyPr>
            <a:normAutofit/>
          </a:bodyPr>
          <a:lstStyle/>
          <a:p>
            <a:pPr marL="0" indent="0">
              <a:lnSpc>
                <a:spcPct val="120000"/>
              </a:lnSpc>
              <a:buNone/>
            </a:pPr>
            <a:r>
              <a:rPr lang="en-US" dirty="0">
                <a:solidFill>
                  <a:schemeClr val="tx2"/>
                </a:solidFill>
                <a:latin typeface="Myriad Pro" panose="020B0503030403020204" pitchFamily="34" charset="0"/>
              </a:rPr>
              <a:t>The state of Wisconsin offers this cash benefit to federal SSI recipients who care for and live with their minor children. </a:t>
            </a:r>
          </a:p>
        </p:txBody>
      </p:sp>
      <p:pic>
        <p:nvPicPr>
          <p:cNvPr id="5" name="Picture 4">
            <a:extLst>
              <a:ext uri="{FF2B5EF4-FFF2-40B4-BE49-F238E27FC236}">
                <a16:creationId xmlns:a16="http://schemas.microsoft.com/office/drawing/2014/main" id="{A24737E4-08D1-2C63-349C-B1A129A6812E}"/>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948188" y="1"/>
            <a:ext cx="7243812"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p:spPr>
      </p:pic>
    </p:spTree>
    <p:custDataLst>
      <p:tags r:id="rId1"/>
    </p:custDataLst>
    <p:extLst>
      <p:ext uri="{BB962C8B-B14F-4D97-AF65-F5344CB8AC3E}">
        <p14:creationId xmlns:p14="http://schemas.microsoft.com/office/powerpoint/2010/main" val="1156847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0AD22D-6988-F3D9-4EEE-7715EDAE18BB}"/>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6200000" flipH="1">
            <a:off x="4783606" y="-4829776"/>
            <a:ext cx="2623069" cy="12190281"/>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effectLst>
            <a:outerShdw blurRad="50800" dist="38100" dir="5400000" algn="t" rotWithShape="0">
              <a:prstClr val="black">
                <a:alpha val="40000"/>
              </a:prstClr>
            </a:outerShdw>
          </a:effectLst>
        </p:spPr>
      </p:pic>
      <p:sp>
        <p:nvSpPr>
          <p:cNvPr id="2" name="Title 1">
            <a:extLst>
              <a:ext uri="{FF2B5EF4-FFF2-40B4-BE49-F238E27FC236}">
                <a16:creationId xmlns:a16="http://schemas.microsoft.com/office/drawing/2014/main" id="{D620946F-5DB9-4658-B485-963BBA3BD9A6}"/>
              </a:ext>
            </a:extLst>
          </p:cNvPr>
          <p:cNvSpPr>
            <a:spLocks noGrp="1"/>
          </p:cNvSpPr>
          <p:nvPr>
            <p:ph type="title"/>
          </p:nvPr>
        </p:nvSpPr>
        <p:spPr>
          <a:xfrm>
            <a:off x="276506" y="506078"/>
            <a:ext cx="10515600" cy="1096261"/>
          </a:xfrm>
        </p:spPr>
        <p:txBody>
          <a:bodyPr anchor="t">
            <a:normAutofit/>
          </a:bodyPr>
          <a:lstStyle/>
          <a:p>
            <a:r>
              <a:rPr lang="en-US" sz="4800" b="1" dirty="0">
                <a:solidFill>
                  <a:schemeClr val="bg1"/>
                </a:solidFill>
                <a:latin typeface="Myriad Pro" panose="020B0503030403020204" pitchFamily="34" charset="0"/>
              </a:rPr>
              <a:t>Caretaker Supplement Eligibility</a:t>
            </a:r>
          </a:p>
        </p:txBody>
      </p:sp>
      <p:sp>
        <p:nvSpPr>
          <p:cNvPr id="9" name="TextBox 8">
            <a:extLst>
              <a:ext uri="{FF2B5EF4-FFF2-40B4-BE49-F238E27FC236}">
                <a16:creationId xmlns:a16="http://schemas.microsoft.com/office/drawing/2014/main" id="{4A68F822-96B3-16A7-181B-DBAE181C441D}"/>
              </a:ext>
            </a:extLst>
          </p:cNvPr>
          <p:cNvSpPr txBox="1"/>
          <p:nvPr/>
        </p:nvSpPr>
        <p:spPr>
          <a:xfrm>
            <a:off x="2005362" y="5147973"/>
            <a:ext cx="3280564" cy="954107"/>
          </a:xfrm>
          <a:prstGeom prst="rect">
            <a:avLst/>
          </a:prstGeom>
          <a:noFill/>
        </p:spPr>
        <p:txBody>
          <a:bodyPr wrap="square">
            <a:spAutoFit/>
          </a:bodyPr>
          <a:lstStyle/>
          <a:p>
            <a:pPr marL="0" indent="0" algn="ctr">
              <a:buNone/>
            </a:pPr>
            <a:r>
              <a:rPr lang="en-US" sz="2800" dirty="0">
                <a:solidFill>
                  <a:schemeClr val="tx2"/>
                </a:solidFill>
                <a:latin typeface="Myriad Pro" panose="020B0503030403020204" pitchFamily="34" charset="0"/>
              </a:rPr>
              <a:t>Receiving at least $1 in Federal SSI.</a:t>
            </a:r>
          </a:p>
        </p:txBody>
      </p:sp>
      <p:sp>
        <p:nvSpPr>
          <p:cNvPr id="3" name="Content Placeholder 2">
            <a:extLst>
              <a:ext uri="{FF2B5EF4-FFF2-40B4-BE49-F238E27FC236}">
                <a16:creationId xmlns:a16="http://schemas.microsoft.com/office/drawing/2014/main" id="{44B01B27-957B-49B9-922C-10ED12D7F3FC}"/>
              </a:ext>
            </a:extLst>
          </p:cNvPr>
          <p:cNvSpPr>
            <a:spLocks noGrp="1"/>
          </p:cNvSpPr>
          <p:nvPr>
            <p:ph idx="1"/>
          </p:nvPr>
        </p:nvSpPr>
        <p:spPr>
          <a:xfrm>
            <a:off x="5447215" y="3690610"/>
            <a:ext cx="1060166" cy="523220"/>
          </a:xfrm>
        </p:spPr>
        <p:txBody>
          <a:bodyPr>
            <a:normAutofit/>
          </a:bodyPr>
          <a:lstStyle/>
          <a:p>
            <a:pPr marL="0" indent="0">
              <a:buNone/>
            </a:pPr>
            <a:r>
              <a:rPr lang="en-US" i="1" dirty="0">
                <a:solidFill>
                  <a:schemeClr val="tx2"/>
                </a:solidFill>
                <a:latin typeface="Myriad Pro" panose="020B0503030403020204" pitchFamily="34" charset="0"/>
              </a:rPr>
              <a:t>AND</a:t>
            </a:r>
          </a:p>
        </p:txBody>
      </p:sp>
      <p:sp>
        <p:nvSpPr>
          <p:cNvPr id="11" name="TextBox 10">
            <a:extLst>
              <a:ext uri="{FF2B5EF4-FFF2-40B4-BE49-F238E27FC236}">
                <a16:creationId xmlns:a16="http://schemas.microsoft.com/office/drawing/2014/main" id="{D28BB282-28D4-58A5-771A-4F017ED79CDA}"/>
              </a:ext>
            </a:extLst>
          </p:cNvPr>
          <p:cNvSpPr txBox="1"/>
          <p:nvPr/>
        </p:nvSpPr>
        <p:spPr>
          <a:xfrm>
            <a:off x="6455592" y="5151593"/>
            <a:ext cx="3731046" cy="1200329"/>
          </a:xfrm>
          <a:prstGeom prst="rect">
            <a:avLst/>
          </a:prstGeom>
          <a:noFill/>
        </p:spPr>
        <p:txBody>
          <a:bodyPr wrap="square">
            <a:spAutoFit/>
          </a:bodyPr>
          <a:lstStyle/>
          <a:p>
            <a:pPr marL="0" indent="0" algn="ctr">
              <a:buNone/>
            </a:pPr>
            <a:r>
              <a:rPr lang="en-US" sz="2400" dirty="0">
                <a:solidFill>
                  <a:schemeClr val="tx2"/>
                </a:solidFill>
                <a:latin typeface="Myriad Pro" panose="020B0503030403020204" pitchFamily="34" charset="0"/>
              </a:rPr>
              <a:t>Live with their minor children who are not getting their own SSI. </a:t>
            </a:r>
          </a:p>
        </p:txBody>
      </p:sp>
      <p:pic>
        <p:nvPicPr>
          <p:cNvPr id="5" name="Picture 4">
            <a:extLst>
              <a:ext uri="{FF2B5EF4-FFF2-40B4-BE49-F238E27FC236}">
                <a16:creationId xmlns:a16="http://schemas.microsoft.com/office/drawing/2014/main" id="{C013EDCF-9BD3-BF4C-D03F-565D5705E5E7}"/>
              </a:ext>
              <a:ext uri="{C183D7F6-B498-43B3-948B-1728B52AA6E4}">
                <adec:decorative xmlns:adec="http://schemas.microsoft.com/office/drawing/2017/decorative" val="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572459" y="2821261"/>
            <a:ext cx="2146370" cy="2082350"/>
          </a:xfrm>
          <a:prstGeom prst="ellipse">
            <a:avLst/>
          </a:prstGeom>
          <a:ln>
            <a:noFill/>
          </a:ln>
          <a:effectLst>
            <a:outerShdw blurRad="50800" dist="38100" algn="l" rotWithShape="0">
              <a:prstClr val="black">
                <a:alpha val="40000"/>
              </a:prstClr>
            </a:outerShdw>
          </a:effectLst>
        </p:spPr>
      </p:pic>
      <p:pic>
        <p:nvPicPr>
          <p:cNvPr id="16" name="Picture 15">
            <a:extLst>
              <a:ext uri="{FF2B5EF4-FFF2-40B4-BE49-F238E27FC236}">
                <a16:creationId xmlns:a16="http://schemas.microsoft.com/office/drawing/2014/main" id="{19E336B6-E6DE-EBB8-6117-B9BDED87D712}"/>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flipH="1">
            <a:off x="7235766" y="2911045"/>
            <a:ext cx="2170698" cy="2082350"/>
          </a:xfrm>
          <a:prstGeom prst="ellipse">
            <a:avLst/>
          </a:prstGeom>
          <a:ln>
            <a:noFill/>
          </a:ln>
          <a:effectLst>
            <a:outerShdw blurRad="50800" dist="38100" algn="l" rotWithShape="0">
              <a:prstClr val="black">
                <a:alpha val="40000"/>
              </a:prstClr>
            </a:outerShdw>
          </a:effectLst>
        </p:spPr>
      </p:pic>
    </p:spTree>
    <p:custDataLst>
      <p:tags r:id="rId1"/>
    </p:custDataLst>
    <p:extLst>
      <p:ext uri="{BB962C8B-B14F-4D97-AF65-F5344CB8AC3E}">
        <p14:creationId xmlns:p14="http://schemas.microsoft.com/office/powerpoint/2010/main" val="977359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59">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1">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914179D-6EFA-56F9-D4C2-9470BB68781C}"/>
              </a:ext>
              <a:ext uri="{C183D7F6-B498-43B3-948B-1728B52AA6E4}">
                <adec:decorative xmlns:adec="http://schemas.microsoft.com/office/drawing/2017/decorative" val="1"/>
              </a:ext>
            </a:extLst>
          </p:cNvPr>
          <p:cNvSpPr/>
          <p:nvPr/>
        </p:nvSpPr>
        <p:spPr>
          <a:xfrm>
            <a:off x="5437632" y="0"/>
            <a:ext cx="675436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5790DD-1DDC-4D35-86BA-AFC7DE9BABCE}"/>
              </a:ext>
            </a:extLst>
          </p:cNvPr>
          <p:cNvSpPr>
            <a:spLocks noGrp="1"/>
          </p:cNvSpPr>
          <p:nvPr>
            <p:ph type="title"/>
          </p:nvPr>
        </p:nvSpPr>
        <p:spPr>
          <a:xfrm>
            <a:off x="6510528" y="134113"/>
            <a:ext cx="4297678" cy="1883205"/>
          </a:xfrm>
        </p:spPr>
        <p:txBody>
          <a:bodyPr anchor="t">
            <a:normAutofit/>
          </a:bodyPr>
          <a:lstStyle/>
          <a:p>
            <a:pPr>
              <a:lnSpc>
                <a:spcPct val="110000"/>
              </a:lnSpc>
            </a:pPr>
            <a:r>
              <a:rPr lang="en-US" sz="4800" b="1" dirty="0">
                <a:solidFill>
                  <a:schemeClr val="accent1"/>
                </a:solidFill>
                <a:latin typeface="Myriad Pro" panose="020B0503030403020204" pitchFamily="34" charset="0"/>
              </a:rPr>
              <a:t>Learning Objectives</a:t>
            </a:r>
          </a:p>
        </p:txBody>
      </p:sp>
      <p:sp>
        <p:nvSpPr>
          <p:cNvPr id="3" name="Content Placeholder 2">
            <a:extLst>
              <a:ext uri="{FF2B5EF4-FFF2-40B4-BE49-F238E27FC236}">
                <a16:creationId xmlns:a16="http://schemas.microsoft.com/office/drawing/2014/main" id="{0D131592-DCDC-4EB8-B123-722D6A4F7475}"/>
              </a:ext>
            </a:extLst>
          </p:cNvPr>
          <p:cNvSpPr>
            <a:spLocks noGrp="1"/>
          </p:cNvSpPr>
          <p:nvPr>
            <p:ph idx="1"/>
          </p:nvPr>
        </p:nvSpPr>
        <p:spPr>
          <a:xfrm>
            <a:off x="6419088" y="2157525"/>
            <a:ext cx="5669279" cy="4529786"/>
          </a:xfrm>
        </p:spPr>
        <p:txBody>
          <a:bodyPr>
            <a:normAutofit fontScale="92500"/>
          </a:bodyPr>
          <a:lstStyle/>
          <a:p>
            <a:pPr>
              <a:lnSpc>
                <a:spcPct val="120000"/>
              </a:lnSpc>
              <a:buClr>
                <a:schemeClr val="accent6"/>
              </a:buClr>
            </a:pPr>
            <a:r>
              <a:rPr lang="en-US" sz="2400" dirty="0">
                <a:solidFill>
                  <a:schemeClr val="tx2"/>
                </a:solidFill>
                <a:latin typeface="Myriad Pro" panose="020B0503030403020204" pitchFamily="34" charset="0"/>
              </a:rPr>
              <a:t>Define SSI and state SSI supplements in Wisconsin and who is eligible to get them</a:t>
            </a:r>
          </a:p>
          <a:p>
            <a:pPr>
              <a:lnSpc>
                <a:spcPct val="120000"/>
              </a:lnSpc>
              <a:buClr>
                <a:schemeClr val="accent6"/>
              </a:buClr>
            </a:pPr>
            <a:r>
              <a:rPr lang="en-US" sz="2400" dirty="0">
                <a:solidFill>
                  <a:schemeClr val="tx2"/>
                </a:solidFill>
                <a:latin typeface="Myriad Pro" panose="020B0503030403020204" pitchFamily="34" charset="0"/>
              </a:rPr>
              <a:t>Describe what the Wisconsin State SSI Supplement includes</a:t>
            </a:r>
          </a:p>
          <a:p>
            <a:pPr>
              <a:lnSpc>
                <a:spcPct val="120000"/>
              </a:lnSpc>
              <a:buClr>
                <a:schemeClr val="accent6"/>
              </a:buClr>
            </a:pPr>
            <a:r>
              <a:rPr lang="en-US" sz="2400" dirty="0">
                <a:solidFill>
                  <a:schemeClr val="tx2"/>
                </a:solidFill>
                <a:latin typeface="Myriad Pro" panose="020B0503030403020204" pitchFamily="34" charset="0"/>
              </a:rPr>
              <a:t>Understand the eligibility criteria and how to apply for the Wisconsin SSI Exceptional Expense Supplement (SSI-E)</a:t>
            </a:r>
          </a:p>
          <a:p>
            <a:pPr>
              <a:lnSpc>
                <a:spcPct val="120000"/>
              </a:lnSpc>
              <a:buClr>
                <a:schemeClr val="accent6"/>
              </a:buClr>
            </a:pPr>
            <a:r>
              <a:rPr lang="en-US" sz="2400" dirty="0">
                <a:solidFill>
                  <a:schemeClr val="tx2"/>
                </a:solidFill>
                <a:latin typeface="Myriad Pro" panose="020B0503030403020204" pitchFamily="34" charset="0"/>
              </a:rPr>
              <a:t>Identify eligibility criteria, application, and appeal process for the Wisconsin Caregiver Supplement</a:t>
            </a:r>
          </a:p>
          <a:p>
            <a:pPr>
              <a:buClr>
                <a:schemeClr val="accent6"/>
              </a:buClr>
            </a:pPr>
            <a:endParaRPr lang="en-US" sz="1900" dirty="0"/>
          </a:p>
        </p:txBody>
      </p:sp>
      <p:pic>
        <p:nvPicPr>
          <p:cNvPr id="6" name="Picture 5">
            <a:extLst>
              <a:ext uri="{FF2B5EF4-FFF2-40B4-BE49-F238E27FC236}">
                <a16:creationId xmlns:a16="http://schemas.microsoft.com/office/drawing/2014/main" id="{5A76A239-7464-2673-1030-70E6C901FE67}"/>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
          <a:stretch/>
        </p:blipFill>
        <p:spPr>
          <a:xfrm>
            <a:off x="21" y="0"/>
            <a:ext cx="6315436" cy="685800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Tree>
    <p:custDataLst>
      <p:tags r:id="rId1"/>
    </p:custDataLst>
    <p:extLst>
      <p:ext uri="{BB962C8B-B14F-4D97-AF65-F5344CB8AC3E}">
        <p14:creationId xmlns:p14="http://schemas.microsoft.com/office/powerpoint/2010/main" val="3961724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6DBA45-F7D9-721B-23F2-0AA420714255}"/>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0800000" flipH="1">
            <a:off x="-1" y="9953"/>
            <a:ext cx="3534937" cy="6848046"/>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effectLst>
            <a:outerShdw blurRad="50800" dist="38100" algn="l" rotWithShape="0">
              <a:prstClr val="black">
                <a:alpha val="40000"/>
              </a:prstClr>
            </a:outerShdw>
          </a:effectLst>
        </p:spPr>
      </p:pic>
      <p:sp>
        <p:nvSpPr>
          <p:cNvPr id="2" name="Title 1">
            <a:extLst>
              <a:ext uri="{FF2B5EF4-FFF2-40B4-BE49-F238E27FC236}">
                <a16:creationId xmlns:a16="http://schemas.microsoft.com/office/drawing/2014/main" id="{AC1C1859-FA08-447D-9805-383CC92A553B}"/>
              </a:ext>
            </a:extLst>
          </p:cNvPr>
          <p:cNvSpPr>
            <a:spLocks noGrp="1"/>
          </p:cNvSpPr>
          <p:nvPr>
            <p:ph type="title"/>
          </p:nvPr>
        </p:nvSpPr>
        <p:spPr>
          <a:xfrm>
            <a:off x="196876" y="2376084"/>
            <a:ext cx="2930787" cy="2350152"/>
          </a:xfrm>
        </p:spPr>
        <p:txBody>
          <a:bodyPr anchor="t">
            <a:normAutofit/>
          </a:bodyPr>
          <a:lstStyle/>
          <a:p>
            <a:r>
              <a:rPr lang="en-US" sz="4800" b="1" dirty="0">
                <a:solidFill>
                  <a:schemeClr val="bg1"/>
                </a:solidFill>
                <a:latin typeface="Myriad Pro" panose="020B0503030403020204" pitchFamily="34" charset="0"/>
              </a:rPr>
              <a:t>Non-Financial Eligibility </a:t>
            </a:r>
          </a:p>
        </p:txBody>
      </p:sp>
      <p:sp>
        <p:nvSpPr>
          <p:cNvPr id="14" name="TextBox 13">
            <a:extLst>
              <a:ext uri="{FF2B5EF4-FFF2-40B4-BE49-F238E27FC236}">
                <a16:creationId xmlns:a16="http://schemas.microsoft.com/office/drawing/2014/main" id="{7207487B-BD65-1F3C-E52B-D2E21EF392AB}"/>
              </a:ext>
            </a:extLst>
          </p:cNvPr>
          <p:cNvSpPr txBox="1"/>
          <p:nvPr/>
        </p:nvSpPr>
        <p:spPr>
          <a:xfrm>
            <a:off x="4563542" y="223222"/>
            <a:ext cx="5596239" cy="400110"/>
          </a:xfrm>
          <a:prstGeom prst="rect">
            <a:avLst/>
          </a:prstGeom>
          <a:noFill/>
        </p:spPr>
        <p:txBody>
          <a:bodyPr wrap="square">
            <a:spAutoFit/>
          </a:bodyPr>
          <a:lstStyle/>
          <a:p>
            <a:r>
              <a:rPr lang="en-US" sz="2000" dirty="0">
                <a:solidFill>
                  <a:schemeClr val="tx1">
                    <a:lumMod val="50000"/>
                  </a:schemeClr>
                </a:solidFill>
                <a:latin typeface="Myriad Pro" panose="020B0503030403020204" pitchFamily="34" charset="0"/>
              </a:rPr>
              <a:t>Receiving at least $1of federal SSI </a:t>
            </a:r>
          </a:p>
        </p:txBody>
      </p:sp>
      <p:sp>
        <p:nvSpPr>
          <p:cNvPr id="16" name="TextBox 15">
            <a:extLst>
              <a:ext uri="{FF2B5EF4-FFF2-40B4-BE49-F238E27FC236}">
                <a16:creationId xmlns:a16="http://schemas.microsoft.com/office/drawing/2014/main" id="{FD8D10FF-4C95-E45E-A240-98A74BF53B79}"/>
              </a:ext>
            </a:extLst>
          </p:cNvPr>
          <p:cNvSpPr txBox="1"/>
          <p:nvPr/>
        </p:nvSpPr>
        <p:spPr>
          <a:xfrm>
            <a:off x="4563541" y="953167"/>
            <a:ext cx="5596240" cy="400110"/>
          </a:xfrm>
          <a:prstGeom prst="rect">
            <a:avLst/>
          </a:prstGeom>
          <a:noFill/>
        </p:spPr>
        <p:txBody>
          <a:bodyPr wrap="square">
            <a:spAutoFit/>
          </a:bodyPr>
          <a:lstStyle/>
          <a:p>
            <a:r>
              <a:rPr lang="en-US" sz="2000" dirty="0">
                <a:solidFill>
                  <a:schemeClr val="tx1">
                    <a:lumMod val="50000"/>
                  </a:schemeClr>
                </a:solidFill>
                <a:latin typeface="Myriad Pro" panose="020B0503030403020204" pitchFamily="34" charset="0"/>
              </a:rPr>
              <a:t>Meet Citizenship or Legal Alien requirements </a:t>
            </a:r>
          </a:p>
        </p:txBody>
      </p:sp>
      <p:sp>
        <p:nvSpPr>
          <p:cNvPr id="18" name="TextBox 17">
            <a:extLst>
              <a:ext uri="{FF2B5EF4-FFF2-40B4-BE49-F238E27FC236}">
                <a16:creationId xmlns:a16="http://schemas.microsoft.com/office/drawing/2014/main" id="{64950AF6-6EFC-EEDF-90CF-6F2E3F328ECA}"/>
              </a:ext>
            </a:extLst>
          </p:cNvPr>
          <p:cNvSpPr txBox="1"/>
          <p:nvPr/>
        </p:nvSpPr>
        <p:spPr>
          <a:xfrm>
            <a:off x="4563541" y="1647603"/>
            <a:ext cx="5535646" cy="400110"/>
          </a:xfrm>
          <a:prstGeom prst="rect">
            <a:avLst/>
          </a:prstGeom>
          <a:noFill/>
        </p:spPr>
        <p:txBody>
          <a:bodyPr wrap="square">
            <a:spAutoFit/>
          </a:bodyPr>
          <a:lstStyle/>
          <a:p>
            <a:r>
              <a:rPr lang="en-US" sz="2000" dirty="0">
                <a:solidFill>
                  <a:schemeClr val="tx1">
                    <a:lumMod val="50000"/>
                  </a:schemeClr>
                </a:solidFill>
                <a:latin typeface="Myriad Pro" panose="020B0503030403020204" pitchFamily="34" charset="0"/>
              </a:rPr>
              <a:t>Be a Wisconsin resident</a:t>
            </a:r>
          </a:p>
        </p:txBody>
      </p:sp>
      <p:sp>
        <p:nvSpPr>
          <p:cNvPr id="20" name="TextBox 19">
            <a:extLst>
              <a:ext uri="{FF2B5EF4-FFF2-40B4-BE49-F238E27FC236}">
                <a16:creationId xmlns:a16="http://schemas.microsoft.com/office/drawing/2014/main" id="{841E2E37-0AA0-4D87-6893-95BB84844E56}"/>
              </a:ext>
            </a:extLst>
          </p:cNvPr>
          <p:cNvSpPr txBox="1"/>
          <p:nvPr/>
        </p:nvSpPr>
        <p:spPr>
          <a:xfrm>
            <a:off x="4563541" y="2398448"/>
            <a:ext cx="5539318" cy="400110"/>
          </a:xfrm>
          <a:prstGeom prst="rect">
            <a:avLst/>
          </a:prstGeom>
          <a:noFill/>
        </p:spPr>
        <p:txBody>
          <a:bodyPr wrap="square">
            <a:spAutoFit/>
          </a:bodyPr>
          <a:lstStyle/>
          <a:p>
            <a:r>
              <a:rPr lang="en-US" sz="2000" dirty="0">
                <a:solidFill>
                  <a:schemeClr val="tx1">
                    <a:lumMod val="50000"/>
                  </a:schemeClr>
                </a:solidFill>
                <a:latin typeface="Myriad Pro" panose="020B0503030403020204" pitchFamily="34" charset="0"/>
              </a:rPr>
              <a:t>Live in qualifying living arrangement</a:t>
            </a:r>
          </a:p>
        </p:txBody>
      </p:sp>
      <p:sp>
        <p:nvSpPr>
          <p:cNvPr id="22" name="TextBox 21">
            <a:extLst>
              <a:ext uri="{FF2B5EF4-FFF2-40B4-BE49-F238E27FC236}">
                <a16:creationId xmlns:a16="http://schemas.microsoft.com/office/drawing/2014/main" id="{60CE9990-0F06-80D3-5870-B0A814343B1C}"/>
              </a:ext>
            </a:extLst>
          </p:cNvPr>
          <p:cNvSpPr txBox="1"/>
          <p:nvPr/>
        </p:nvSpPr>
        <p:spPr>
          <a:xfrm>
            <a:off x="4563541" y="3092884"/>
            <a:ext cx="7529142" cy="707886"/>
          </a:xfrm>
          <a:prstGeom prst="rect">
            <a:avLst/>
          </a:prstGeom>
          <a:noFill/>
        </p:spPr>
        <p:txBody>
          <a:bodyPr wrap="square">
            <a:spAutoFit/>
          </a:bodyPr>
          <a:lstStyle/>
          <a:p>
            <a:r>
              <a:rPr lang="en-US" sz="2000" dirty="0">
                <a:solidFill>
                  <a:schemeClr val="tx1">
                    <a:lumMod val="50000"/>
                  </a:schemeClr>
                </a:solidFill>
                <a:latin typeface="Myriad Pro" panose="020B0503030403020204" pitchFamily="34" charset="0"/>
              </a:rPr>
              <a:t>Have a child in their care who is 18 or younger and not receiving their own SSI</a:t>
            </a:r>
          </a:p>
        </p:txBody>
      </p:sp>
      <p:pic>
        <p:nvPicPr>
          <p:cNvPr id="23" name="Picture 22">
            <a:extLst>
              <a:ext uri="{FF2B5EF4-FFF2-40B4-BE49-F238E27FC236}">
                <a16:creationId xmlns:a16="http://schemas.microsoft.com/office/drawing/2014/main" id="{BF9AC36E-670F-49F1-0F13-409202CC5AA8}"/>
              </a:ext>
              <a:ext uri="{C183D7F6-B498-43B3-948B-1728B52AA6E4}">
                <adec:decorative xmlns:adec="http://schemas.microsoft.com/office/drawing/2017/decorative" val="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876261" y="150005"/>
            <a:ext cx="565516" cy="548648"/>
          </a:xfrm>
          <a:prstGeom prst="ellipse">
            <a:avLst/>
          </a:prstGeom>
          <a:ln>
            <a:noFill/>
          </a:ln>
          <a:effectLst/>
        </p:spPr>
      </p:pic>
      <p:pic>
        <p:nvPicPr>
          <p:cNvPr id="28" name="Picture 27">
            <a:extLst>
              <a:ext uri="{FF2B5EF4-FFF2-40B4-BE49-F238E27FC236}">
                <a16:creationId xmlns:a16="http://schemas.microsoft.com/office/drawing/2014/main" id="{4113CFBD-FE2F-CC67-7FE2-BF5B98F4F97A}"/>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3900627" y="874968"/>
            <a:ext cx="565516" cy="548648"/>
          </a:xfrm>
          <a:prstGeom prst="ellipse">
            <a:avLst/>
          </a:prstGeom>
          <a:ln>
            <a:noFill/>
          </a:ln>
          <a:effectLst/>
        </p:spPr>
      </p:pic>
      <p:pic>
        <p:nvPicPr>
          <p:cNvPr id="29" name="Picture 28">
            <a:extLst>
              <a:ext uri="{FF2B5EF4-FFF2-40B4-BE49-F238E27FC236}">
                <a16:creationId xmlns:a16="http://schemas.microsoft.com/office/drawing/2014/main" id="{A999E694-8708-D435-965C-83636ADD4B37}"/>
              </a:ex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3900627" y="1599931"/>
            <a:ext cx="565516" cy="548648"/>
          </a:xfrm>
          <a:prstGeom prst="ellipse">
            <a:avLst/>
          </a:prstGeom>
          <a:ln>
            <a:noFill/>
          </a:ln>
          <a:effectLst/>
        </p:spPr>
      </p:pic>
      <p:pic>
        <p:nvPicPr>
          <p:cNvPr id="30" name="Picture 29">
            <a:extLst>
              <a:ext uri="{FF2B5EF4-FFF2-40B4-BE49-F238E27FC236}">
                <a16:creationId xmlns:a16="http://schemas.microsoft.com/office/drawing/2014/main" id="{C83CFA00-9EEC-8123-7DC9-9EDF07FC2856}"/>
              </a:ext>
              <a:ext uri="{C183D7F6-B498-43B3-948B-1728B52AA6E4}">
                <adec:decorative xmlns:adec="http://schemas.microsoft.com/office/drawing/2017/decorative" val="1"/>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3900627" y="2316473"/>
            <a:ext cx="565516" cy="548648"/>
          </a:xfrm>
          <a:prstGeom prst="ellipse">
            <a:avLst/>
          </a:prstGeom>
          <a:ln>
            <a:noFill/>
          </a:ln>
          <a:effectLst/>
        </p:spPr>
      </p:pic>
      <p:pic>
        <p:nvPicPr>
          <p:cNvPr id="31" name="Picture 30">
            <a:extLst>
              <a:ext uri="{FF2B5EF4-FFF2-40B4-BE49-F238E27FC236}">
                <a16:creationId xmlns:a16="http://schemas.microsoft.com/office/drawing/2014/main" id="{FF753608-5463-8547-3451-F446E8EB1438}"/>
              </a:ext>
              <a:ext uri="{C183D7F6-B498-43B3-948B-1728B52AA6E4}">
                <adec:decorative xmlns:adec="http://schemas.microsoft.com/office/drawing/2017/decorative" val="1"/>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3896355" y="3048263"/>
            <a:ext cx="565516" cy="548648"/>
          </a:xfrm>
          <a:prstGeom prst="ellipse">
            <a:avLst/>
          </a:prstGeom>
          <a:ln>
            <a:noFill/>
          </a:ln>
          <a:effectLst/>
        </p:spPr>
      </p:pic>
      <p:pic>
        <p:nvPicPr>
          <p:cNvPr id="6" name="Picture 5">
            <a:extLst>
              <a:ext uri="{FF2B5EF4-FFF2-40B4-BE49-F238E27FC236}">
                <a16:creationId xmlns:a16="http://schemas.microsoft.com/office/drawing/2014/main" id="{0496ECB2-DACA-025A-A25E-45B0BCBD7058}"/>
              </a:ext>
              <a:ext uri="{C183D7F6-B498-43B3-948B-1728B52AA6E4}">
                <adec:decorative xmlns:adec="http://schemas.microsoft.com/office/drawing/2017/decorative" val="1"/>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3896355" y="3718556"/>
            <a:ext cx="565516" cy="548648"/>
          </a:xfrm>
          <a:prstGeom prst="ellipse">
            <a:avLst/>
          </a:prstGeom>
          <a:ln>
            <a:noFill/>
          </a:ln>
          <a:effectLst/>
        </p:spPr>
      </p:pic>
      <p:pic>
        <p:nvPicPr>
          <p:cNvPr id="7" name="Picture 6">
            <a:extLst>
              <a:ext uri="{FF2B5EF4-FFF2-40B4-BE49-F238E27FC236}">
                <a16:creationId xmlns:a16="http://schemas.microsoft.com/office/drawing/2014/main" id="{391B0305-9F00-FF7A-9A82-9B2A8EC57969}"/>
              </a:ext>
              <a:ext uri="{C183D7F6-B498-43B3-948B-1728B52AA6E4}">
                <adec:decorative xmlns:adec="http://schemas.microsoft.com/office/drawing/2017/decorative" val="1"/>
              </a:ext>
            </a:extLst>
          </p:cNvPr>
          <p:cNvPicPr>
            <a:picLocks noChangeAspect="1"/>
          </p:cNvPicPr>
          <p:nvPr/>
        </p:nvPicPr>
        <p:blipFill>
          <a:blip r:embed="rId11" cstate="email">
            <a:extLst>
              <a:ext uri="{28A0092B-C50C-407E-A947-70E740481C1C}">
                <a14:useLocalDpi xmlns:a14="http://schemas.microsoft.com/office/drawing/2010/main"/>
              </a:ext>
            </a:extLst>
          </a:blip>
          <a:srcRect/>
          <a:stretch/>
        </p:blipFill>
        <p:spPr>
          <a:xfrm>
            <a:off x="3876261" y="4451912"/>
            <a:ext cx="565516" cy="548648"/>
          </a:xfrm>
          <a:prstGeom prst="ellipse">
            <a:avLst/>
          </a:prstGeom>
          <a:ln>
            <a:noFill/>
          </a:ln>
          <a:effectLst/>
        </p:spPr>
      </p:pic>
      <p:pic>
        <p:nvPicPr>
          <p:cNvPr id="13" name="Picture 12">
            <a:extLst>
              <a:ext uri="{FF2B5EF4-FFF2-40B4-BE49-F238E27FC236}">
                <a16:creationId xmlns:a16="http://schemas.microsoft.com/office/drawing/2014/main" id="{E7E6C86A-F659-2D06-DC68-9DC81CF30DAF}"/>
              </a:ext>
              <a:ext uri="{C183D7F6-B498-43B3-948B-1728B52AA6E4}">
                <adec:decorative xmlns:adec="http://schemas.microsoft.com/office/drawing/2017/decorative" val="1"/>
              </a:ext>
            </a:extLst>
          </p:cNvPr>
          <p:cNvPicPr>
            <a:picLocks noChangeAspect="1"/>
          </p:cNvPicPr>
          <p:nvPr/>
        </p:nvPicPr>
        <p:blipFill>
          <a:blip r:embed="rId12" cstate="email">
            <a:extLst>
              <a:ext uri="{28A0092B-C50C-407E-A947-70E740481C1C}">
                <a14:useLocalDpi xmlns:a14="http://schemas.microsoft.com/office/drawing/2010/main"/>
              </a:ext>
            </a:extLst>
          </a:blip>
          <a:srcRect/>
          <a:stretch/>
        </p:blipFill>
        <p:spPr>
          <a:xfrm>
            <a:off x="3876261" y="5122205"/>
            <a:ext cx="565516" cy="548648"/>
          </a:xfrm>
          <a:prstGeom prst="ellipse">
            <a:avLst/>
          </a:prstGeom>
          <a:ln>
            <a:noFill/>
          </a:ln>
          <a:effectLst/>
        </p:spPr>
      </p:pic>
      <p:pic>
        <p:nvPicPr>
          <p:cNvPr id="15" name="Picture 14">
            <a:extLst>
              <a:ext uri="{FF2B5EF4-FFF2-40B4-BE49-F238E27FC236}">
                <a16:creationId xmlns:a16="http://schemas.microsoft.com/office/drawing/2014/main" id="{82D590B3-EC2E-DCC8-268E-6CF0C56CA3D3}"/>
              </a:ext>
              <a:ext uri="{C183D7F6-B498-43B3-948B-1728B52AA6E4}">
                <adec:decorative xmlns:adec="http://schemas.microsoft.com/office/drawing/2017/decorative" val="1"/>
              </a:ext>
            </a:extLst>
          </p:cNvPr>
          <p:cNvPicPr>
            <a:picLocks noChangeAspect="1"/>
          </p:cNvPicPr>
          <p:nvPr/>
        </p:nvPicPr>
        <p:blipFill>
          <a:blip r:embed="rId13" cstate="email">
            <a:extLst>
              <a:ext uri="{28A0092B-C50C-407E-A947-70E740481C1C}">
                <a14:useLocalDpi xmlns:a14="http://schemas.microsoft.com/office/drawing/2010/main"/>
              </a:ext>
            </a:extLst>
          </a:blip>
          <a:srcRect/>
          <a:stretch/>
        </p:blipFill>
        <p:spPr>
          <a:xfrm>
            <a:off x="3876261" y="5853995"/>
            <a:ext cx="568864" cy="551896"/>
          </a:xfrm>
          <a:prstGeom prst="ellipse">
            <a:avLst/>
          </a:prstGeom>
          <a:ln>
            <a:noFill/>
          </a:ln>
          <a:effectLst/>
        </p:spPr>
      </p:pic>
      <p:sp>
        <p:nvSpPr>
          <p:cNvPr id="17" name="TextBox 16">
            <a:extLst>
              <a:ext uri="{FF2B5EF4-FFF2-40B4-BE49-F238E27FC236}">
                <a16:creationId xmlns:a16="http://schemas.microsoft.com/office/drawing/2014/main" id="{0EEBD336-1C20-60E2-7C78-7F8F9BCF34FA}"/>
              </a:ext>
            </a:extLst>
          </p:cNvPr>
          <p:cNvSpPr txBox="1"/>
          <p:nvPr/>
        </p:nvSpPr>
        <p:spPr>
          <a:xfrm>
            <a:off x="4590241" y="3795265"/>
            <a:ext cx="6279780" cy="400110"/>
          </a:xfrm>
          <a:prstGeom prst="rect">
            <a:avLst/>
          </a:prstGeom>
          <a:noFill/>
        </p:spPr>
        <p:txBody>
          <a:bodyPr wrap="square">
            <a:spAutoFit/>
          </a:bodyPr>
          <a:lstStyle/>
          <a:p>
            <a:r>
              <a:rPr lang="en-US" sz="2000" dirty="0">
                <a:solidFill>
                  <a:schemeClr val="tx1">
                    <a:lumMod val="50000"/>
                  </a:schemeClr>
                </a:solidFill>
                <a:latin typeface="Myriad Pro" panose="020B0503030403020204" pitchFamily="34" charset="0"/>
              </a:rPr>
              <a:t>Provide Social Security Number</a:t>
            </a:r>
          </a:p>
        </p:txBody>
      </p:sp>
      <p:sp>
        <p:nvSpPr>
          <p:cNvPr id="19" name="TextBox 18">
            <a:extLst>
              <a:ext uri="{FF2B5EF4-FFF2-40B4-BE49-F238E27FC236}">
                <a16:creationId xmlns:a16="http://schemas.microsoft.com/office/drawing/2014/main" id="{068C8CBE-BDB0-87BD-C854-32F2E501415E}"/>
              </a:ext>
            </a:extLst>
          </p:cNvPr>
          <p:cNvSpPr txBox="1"/>
          <p:nvPr/>
        </p:nvSpPr>
        <p:spPr>
          <a:xfrm>
            <a:off x="4590241" y="4541321"/>
            <a:ext cx="6279780" cy="400110"/>
          </a:xfrm>
          <a:prstGeom prst="rect">
            <a:avLst/>
          </a:prstGeom>
          <a:noFill/>
        </p:spPr>
        <p:txBody>
          <a:bodyPr wrap="square">
            <a:spAutoFit/>
          </a:bodyPr>
          <a:lstStyle/>
          <a:p>
            <a:r>
              <a:rPr lang="en-US" sz="2000" dirty="0">
                <a:solidFill>
                  <a:schemeClr val="tx1">
                    <a:lumMod val="50000"/>
                  </a:schemeClr>
                </a:solidFill>
                <a:latin typeface="Myriad Pro" panose="020B0503030403020204" pitchFamily="34" charset="0"/>
              </a:rPr>
              <a:t>Cooperate with Child Support agencies</a:t>
            </a:r>
          </a:p>
        </p:txBody>
      </p:sp>
      <p:sp>
        <p:nvSpPr>
          <p:cNvPr id="24" name="TextBox 23">
            <a:extLst>
              <a:ext uri="{FF2B5EF4-FFF2-40B4-BE49-F238E27FC236}">
                <a16:creationId xmlns:a16="http://schemas.microsoft.com/office/drawing/2014/main" id="{9D28E9CF-965C-D8FA-0EE3-4D987AB2B216}"/>
              </a:ext>
            </a:extLst>
          </p:cNvPr>
          <p:cNvSpPr txBox="1"/>
          <p:nvPr/>
        </p:nvSpPr>
        <p:spPr>
          <a:xfrm>
            <a:off x="4610334" y="5232601"/>
            <a:ext cx="6279781" cy="400110"/>
          </a:xfrm>
          <a:prstGeom prst="rect">
            <a:avLst/>
          </a:prstGeom>
          <a:noFill/>
        </p:spPr>
        <p:txBody>
          <a:bodyPr wrap="square">
            <a:spAutoFit/>
          </a:bodyPr>
          <a:lstStyle/>
          <a:p>
            <a:r>
              <a:rPr lang="en-US" sz="2000" dirty="0">
                <a:solidFill>
                  <a:schemeClr val="tx1">
                    <a:lumMod val="50000"/>
                  </a:schemeClr>
                </a:solidFill>
                <a:latin typeface="Myriad Pro" panose="020B0503030403020204" pitchFamily="34" charset="0"/>
              </a:rPr>
              <a:t>Not be receiving W-2 payments</a:t>
            </a:r>
          </a:p>
        </p:txBody>
      </p:sp>
      <p:sp>
        <p:nvSpPr>
          <p:cNvPr id="25" name="TextBox 24">
            <a:extLst>
              <a:ext uri="{FF2B5EF4-FFF2-40B4-BE49-F238E27FC236}">
                <a16:creationId xmlns:a16="http://schemas.microsoft.com/office/drawing/2014/main" id="{95AC50EE-BF96-6F00-9EA2-54047EBEAF79}"/>
              </a:ext>
            </a:extLst>
          </p:cNvPr>
          <p:cNvSpPr txBox="1"/>
          <p:nvPr/>
        </p:nvSpPr>
        <p:spPr>
          <a:xfrm>
            <a:off x="4610334" y="5962546"/>
            <a:ext cx="5938369" cy="400110"/>
          </a:xfrm>
          <a:prstGeom prst="rect">
            <a:avLst/>
          </a:prstGeom>
          <a:noFill/>
        </p:spPr>
        <p:txBody>
          <a:bodyPr wrap="square">
            <a:spAutoFit/>
          </a:bodyPr>
          <a:lstStyle/>
          <a:p>
            <a:r>
              <a:rPr lang="en-US" sz="2000" dirty="0">
                <a:solidFill>
                  <a:schemeClr val="tx1">
                    <a:lumMod val="50000"/>
                  </a:schemeClr>
                </a:solidFill>
                <a:latin typeface="Myriad Pro" panose="020B0503030403020204" pitchFamily="34" charset="0"/>
              </a:rPr>
              <a:t>Verify all income </a:t>
            </a:r>
          </a:p>
        </p:txBody>
      </p:sp>
      <p:sp>
        <p:nvSpPr>
          <p:cNvPr id="26" name="TextBox 25">
            <a:extLst>
              <a:ext uri="{FF2B5EF4-FFF2-40B4-BE49-F238E27FC236}">
                <a16:creationId xmlns:a16="http://schemas.microsoft.com/office/drawing/2014/main" id="{B9A7CC1E-E1A0-A22D-B37A-5BA7AC8B00A5}"/>
              </a:ext>
            </a:extLst>
          </p:cNvPr>
          <p:cNvSpPr txBox="1"/>
          <p:nvPr/>
        </p:nvSpPr>
        <p:spPr>
          <a:xfrm>
            <a:off x="5226459" y="6388556"/>
            <a:ext cx="6836899" cy="329449"/>
          </a:xfrm>
          <a:prstGeom prst="rect">
            <a:avLst/>
          </a:prstGeom>
          <a:noFill/>
        </p:spPr>
        <p:txBody>
          <a:bodyPr wrap="square">
            <a:spAutoFit/>
          </a:bodyPr>
          <a:lstStyle/>
          <a:p>
            <a:pPr marL="0" marR="0" algn="r">
              <a:lnSpc>
                <a:spcPts val="1800"/>
              </a:lnSpc>
              <a:spcBef>
                <a:spcPts val="0"/>
              </a:spcBef>
              <a:spcAft>
                <a:spcPts val="1200"/>
              </a:spcAft>
            </a:pPr>
            <a:r>
              <a:rPr lang="en-US" sz="2000" dirty="0">
                <a:solidFill>
                  <a:schemeClr val="tx1">
                    <a:lumMod val="50000"/>
                  </a:schemeClr>
                </a:solidFill>
                <a:effectLst/>
                <a:latin typeface="Myriad Pro" panose="020B0503030403020204" pitchFamily="34" charset="0"/>
                <a:ea typeface="Calibri" panose="020F0502020204030204" pitchFamily="34" charset="0"/>
                <a:cs typeface="Calibri" panose="020F0502020204030204" pitchFamily="34" charset="0"/>
              </a:rPr>
              <a:t>More specific information in the </a:t>
            </a:r>
            <a:r>
              <a:rPr lang="en-US" sz="2000" dirty="0">
                <a:solidFill>
                  <a:schemeClr val="tx1">
                    <a:lumMod val="50000"/>
                  </a:schemeClr>
                </a:solidFill>
                <a:effectLst/>
                <a:latin typeface="Myriad Pro" panose="020B0503030403020204" pitchFamily="34" charset="0"/>
                <a:ea typeface="Calibri" panose="020F0502020204030204" pitchFamily="34" charset="0"/>
                <a:cs typeface="Calibri" panose="020F0502020204030204" pitchFamily="34" charset="0"/>
                <a:hlinkClick r:id="rId14">
                  <a:extLst>
                    <a:ext uri="{A12FA001-AC4F-418D-AE19-62706E023703}">
                      <ahyp:hlinkClr xmlns:ahyp="http://schemas.microsoft.com/office/drawing/2018/hyperlinkcolor" val="tx"/>
                    </a:ext>
                  </a:extLst>
                </a:hlinkClick>
              </a:rPr>
              <a:t>CTS Handbook</a:t>
            </a:r>
            <a:r>
              <a:rPr lang="en-US" sz="2000" dirty="0">
                <a:solidFill>
                  <a:schemeClr val="tx1">
                    <a:lumMod val="50000"/>
                  </a:schemeClr>
                </a:solidFill>
                <a:latin typeface="Myriad Pro" panose="020B0503030403020204" pitchFamily="34" charset="0"/>
                <a:ea typeface="Calibri" panose="020F0502020204030204" pitchFamily="34" charset="0"/>
                <a:cs typeface="Calibri" panose="020F0502020204030204" pitchFamily="34" charset="0"/>
              </a:rPr>
              <a:t>.</a:t>
            </a:r>
            <a:endParaRPr lang="en-US" sz="2000" dirty="0">
              <a:solidFill>
                <a:schemeClr val="tx1">
                  <a:lumMod val="50000"/>
                </a:schemeClr>
              </a:solidFill>
              <a:effectLst/>
              <a:latin typeface="Myriad Pro" panose="020B050303040302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219184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7F05875-BED1-1381-6F37-E33848CFD71B}"/>
              </a:ext>
              <a:ext uri="{C183D7F6-B498-43B3-948B-1728B52AA6E4}">
                <adec:decorative xmlns:adec="http://schemas.microsoft.com/office/drawing/2017/decorative" val="1"/>
              </a:ext>
            </a:extLst>
          </p:cNvPr>
          <p:cNvSpPr/>
          <p:nvPr/>
        </p:nvSpPr>
        <p:spPr>
          <a:xfrm>
            <a:off x="-30056" y="-4"/>
            <a:ext cx="5937696" cy="68580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6EE42E-5208-48DC-86A1-35059CBBF520}"/>
              </a:ext>
            </a:extLst>
          </p:cNvPr>
          <p:cNvSpPr>
            <a:spLocks noGrp="1"/>
          </p:cNvSpPr>
          <p:nvPr>
            <p:ph type="title"/>
          </p:nvPr>
        </p:nvSpPr>
        <p:spPr>
          <a:xfrm>
            <a:off x="267128" y="356171"/>
            <a:ext cx="4465585" cy="1753456"/>
          </a:xfrm>
        </p:spPr>
        <p:txBody>
          <a:bodyPr anchor="t">
            <a:noAutofit/>
          </a:bodyPr>
          <a:lstStyle/>
          <a:p>
            <a:pPr>
              <a:lnSpc>
                <a:spcPct val="110000"/>
              </a:lnSpc>
            </a:pPr>
            <a:r>
              <a:rPr lang="en-US" sz="4800" b="1" dirty="0">
                <a:latin typeface="Myriad Pro" panose="020B0503030403020204" pitchFamily="34" charset="0"/>
              </a:rPr>
              <a:t>Financial Eligibility </a:t>
            </a:r>
          </a:p>
        </p:txBody>
      </p:sp>
      <p:sp>
        <p:nvSpPr>
          <p:cNvPr id="3" name="Content Placeholder 2">
            <a:extLst>
              <a:ext uri="{FF2B5EF4-FFF2-40B4-BE49-F238E27FC236}">
                <a16:creationId xmlns:a16="http://schemas.microsoft.com/office/drawing/2014/main" id="{1ED8D02D-7878-4F5B-A947-DD5826C8225B}"/>
              </a:ext>
            </a:extLst>
          </p:cNvPr>
          <p:cNvSpPr>
            <a:spLocks noGrp="1"/>
          </p:cNvSpPr>
          <p:nvPr>
            <p:ph idx="1"/>
          </p:nvPr>
        </p:nvSpPr>
        <p:spPr>
          <a:xfrm>
            <a:off x="267128" y="2693504"/>
            <a:ext cx="4232953" cy="3409183"/>
          </a:xfrm>
        </p:spPr>
        <p:txBody>
          <a:bodyPr>
            <a:normAutofit/>
          </a:bodyPr>
          <a:lstStyle/>
          <a:p>
            <a:pPr>
              <a:lnSpc>
                <a:spcPct val="120000"/>
              </a:lnSpc>
              <a:buClr>
                <a:schemeClr val="accent3"/>
              </a:buClr>
            </a:pPr>
            <a:r>
              <a:rPr lang="en-US" sz="2400" dirty="0">
                <a:solidFill>
                  <a:schemeClr val="tx2"/>
                </a:solidFill>
                <a:latin typeface="Myriad Pro" panose="020B0503030403020204" pitchFamily="34" charset="0"/>
              </a:rPr>
              <a:t>Household must meet both Gross and Net Income Tests</a:t>
            </a:r>
          </a:p>
          <a:p>
            <a:pPr>
              <a:lnSpc>
                <a:spcPct val="120000"/>
              </a:lnSpc>
              <a:buClr>
                <a:schemeClr val="accent3"/>
              </a:buClr>
            </a:pPr>
            <a:r>
              <a:rPr lang="en-US" sz="2400" dirty="0">
                <a:solidFill>
                  <a:schemeClr val="tx2"/>
                </a:solidFill>
                <a:latin typeface="Myriad Pro" panose="020B0503030403020204" pitchFamily="34" charset="0"/>
              </a:rPr>
              <a:t>Asset test for eligibility that sets the limit at $1,000</a:t>
            </a:r>
          </a:p>
        </p:txBody>
      </p:sp>
      <p:pic>
        <p:nvPicPr>
          <p:cNvPr id="7" name="Picture 6">
            <a:extLst>
              <a:ext uri="{FF2B5EF4-FFF2-40B4-BE49-F238E27FC236}">
                <a16:creationId xmlns:a16="http://schemas.microsoft.com/office/drawing/2014/main" id="{BE7698F8-CB2B-43FA-4127-CF990C72A556}"/>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2"/>
          <a:stretch/>
        </p:blipFill>
        <p:spPr>
          <a:xfrm>
            <a:off x="4948188" y="1"/>
            <a:ext cx="7243812"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p:spPr>
      </p:pic>
    </p:spTree>
    <p:custDataLst>
      <p:tags r:id="rId1"/>
    </p:custDataLst>
    <p:extLst>
      <p:ext uri="{BB962C8B-B14F-4D97-AF65-F5344CB8AC3E}">
        <p14:creationId xmlns:p14="http://schemas.microsoft.com/office/powerpoint/2010/main" val="11234752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0CAAD06-B775-9651-28A2-34667828EB0E}"/>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2"/>
            <a:ext cx="5424755" cy="6857998"/>
          </a:xfrm>
          <a:custGeom>
            <a:avLst/>
            <a:gdLst/>
            <a:ahLst/>
            <a:cxnLst/>
            <a:rect l="l" t="t" r="r" b="b"/>
            <a:pathLst>
              <a:path w="6249303" h="6857998">
                <a:moveTo>
                  <a:pt x="5497146" y="6118149"/>
                </a:moveTo>
                <a:cubicBezTo>
                  <a:pt x="5503695" y="6124102"/>
                  <a:pt x="5511317" y="6129341"/>
                  <a:pt x="5518366" y="6133723"/>
                </a:cubicBezTo>
                <a:cubicBezTo>
                  <a:pt x="5525509" y="6138152"/>
                  <a:pt x="5530855" y="6143474"/>
                  <a:pt x="5534525" y="6149380"/>
                </a:cubicBezTo>
                <a:lnTo>
                  <a:pt x="5540000" y="6166562"/>
                </a:lnTo>
                <a:lnTo>
                  <a:pt x="5534525" y="6149379"/>
                </a:lnTo>
                <a:cubicBezTo>
                  <a:pt x="5530855" y="6143474"/>
                  <a:pt x="5525509" y="6138152"/>
                  <a:pt x="5518366" y="6133722"/>
                </a:cubicBezTo>
                <a:cubicBezTo>
                  <a:pt x="5511317" y="6129341"/>
                  <a:pt x="5503695" y="6124102"/>
                  <a:pt x="5497146" y="6118149"/>
                </a:cubicBezTo>
                <a:close/>
                <a:moveTo>
                  <a:pt x="5405304" y="4941372"/>
                </a:moveTo>
                <a:lnTo>
                  <a:pt x="5408634" y="4950869"/>
                </a:lnTo>
                <a:lnTo>
                  <a:pt x="5418318" y="4991382"/>
                </a:lnTo>
                <a:lnTo>
                  <a:pt x="5408634" y="4950868"/>
                </a:lnTo>
                <a:close/>
                <a:moveTo>
                  <a:pt x="5409242" y="4749807"/>
                </a:moveTo>
                <a:cubicBezTo>
                  <a:pt x="5397106" y="4762826"/>
                  <a:pt x="5396249" y="4781365"/>
                  <a:pt x="5394535" y="4799797"/>
                </a:cubicBezTo>
                <a:cubicBezTo>
                  <a:pt x="5396249" y="4781365"/>
                  <a:pt x="5397106" y="4762827"/>
                  <a:pt x="5409242" y="4749807"/>
                </a:cubicBezTo>
                <a:close/>
                <a:moveTo>
                  <a:pt x="5427041" y="4543185"/>
                </a:moveTo>
                <a:cubicBezTo>
                  <a:pt x="5428019" y="4548281"/>
                  <a:pt x="5430065" y="4553662"/>
                  <a:pt x="5432447" y="4557092"/>
                </a:cubicBezTo>
                <a:cubicBezTo>
                  <a:pt x="5444067" y="4573618"/>
                  <a:pt x="5452855" y="4588275"/>
                  <a:pt x="5458810" y="4602021"/>
                </a:cubicBezTo>
                <a:cubicBezTo>
                  <a:pt x="5452855" y="4588275"/>
                  <a:pt x="5444067" y="4573618"/>
                  <a:pt x="5432447" y="4557091"/>
                </a:cubicBezTo>
                <a:close/>
                <a:moveTo>
                  <a:pt x="5893259" y="2819253"/>
                </a:moveTo>
                <a:lnTo>
                  <a:pt x="5904902" y="2827484"/>
                </a:lnTo>
                <a:lnTo>
                  <a:pt x="5904904" y="2827486"/>
                </a:lnTo>
                <a:lnTo>
                  <a:pt x="5933407" y="2861156"/>
                </a:lnTo>
                <a:lnTo>
                  <a:pt x="5923753" y="2842392"/>
                </a:lnTo>
                <a:lnTo>
                  <a:pt x="5904904" y="2827486"/>
                </a:lnTo>
                <a:lnTo>
                  <a:pt x="5904902" y="2827483"/>
                </a:lnTo>
                <a:close/>
                <a:moveTo>
                  <a:pt x="5823604" y="1974015"/>
                </a:moveTo>
                <a:lnTo>
                  <a:pt x="5817090" y="1999763"/>
                </a:lnTo>
                <a:cubicBezTo>
                  <a:pt x="5813281" y="2008056"/>
                  <a:pt x="5807601" y="2016020"/>
                  <a:pt x="5799362" y="2023547"/>
                </a:cubicBezTo>
                <a:cubicBezTo>
                  <a:pt x="5815841" y="2008497"/>
                  <a:pt x="5822079" y="1991685"/>
                  <a:pt x="5823604" y="1974015"/>
                </a:cubicBezTo>
                <a:close/>
                <a:moveTo>
                  <a:pt x="5806410" y="1768838"/>
                </a:moveTo>
                <a:cubicBezTo>
                  <a:pt x="5802029" y="1774411"/>
                  <a:pt x="5799266" y="1779948"/>
                  <a:pt x="5797809" y="1785412"/>
                </a:cubicBezTo>
                <a:lnTo>
                  <a:pt x="5797028" y="1801558"/>
                </a:lnTo>
                <a:cubicBezTo>
                  <a:pt x="5795361" y="1790986"/>
                  <a:pt x="5797647" y="1779981"/>
                  <a:pt x="5806410" y="1768838"/>
                </a:cubicBezTo>
                <a:close/>
                <a:moveTo>
                  <a:pt x="5915999" y="520953"/>
                </a:moveTo>
                <a:lnTo>
                  <a:pt x="5909271" y="549926"/>
                </a:lnTo>
                <a:lnTo>
                  <a:pt x="5903017" y="566616"/>
                </a:lnTo>
                <a:lnTo>
                  <a:pt x="5897067" y="581804"/>
                </a:lnTo>
                <a:lnTo>
                  <a:pt x="5896649" y="583595"/>
                </a:lnTo>
                <a:lnTo>
                  <a:pt x="5894474" y="589388"/>
                </a:lnTo>
                <a:cubicBezTo>
                  <a:pt x="5892074" y="597005"/>
                  <a:pt x="5890316" y="604728"/>
                  <a:pt x="5889851" y="612658"/>
                </a:cubicBezTo>
                <a:lnTo>
                  <a:pt x="5896649" y="583595"/>
                </a:lnTo>
                <a:lnTo>
                  <a:pt x="5902965" y="566754"/>
                </a:lnTo>
                <a:lnTo>
                  <a:pt x="5903017" y="566616"/>
                </a:lnTo>
                <a:lnTo>
                  <a:pt x="5908855" y="551717"/>
                </a:lnTo>
                <a:lnTo>
                  <a:pt x="5909271" y="549926"/>
                </a:lnTo>
                <a:lnTo>
                  <a:pt x="5911436" y="544146"/>
                </a:lnTo>
                <a:cubicBezTo>
                  <a:pt x="5913823" y="536547"/>
                  <a:pt x="5915561" y="528850"/>
                  <a:pt x="5915999" y="520953"/>
                </a:cubicBezTo>
                <a:close/>
                <a:moveTo>
                  <a:pt x="5864896" y="268794"/>
                </a:moveTo>
                <a:cubicBezTo>
                  <a:pt x="5862371" y="279176"/>
                  <a:pt x="5860668" y="289296"/>
                  <a:pt x="5860021" y="299164"/>
                </a:cubicBezTo>
                <a:cubicBezTo>
                  <a:pt x="5859371" y="309031"/>
                  <a:pt x="5859776" y="318646"/>
                  <a:pt x="5861466" y="328017"/>
                </a:cubicBezTo>
                <a:close/>
                <a:moveTo>
                  <a:pt x="0" y="0"/>
                </a:moveTo>
                <a:lnTo>
                  <a:pt x="6182312" y="0"/>
                </a:lnTo>
                <a:lnTo>
                  <a:pt x="6178097" y="24480"/>
                </a:lnTo>
                <a:cubicBezTo>
                  <a:pt x="6175612" y="32636"/>
                  <a:pt x="6171850" y="40471"/>
                  <a:pt x="6166086" y="47806"/>
                </a:cubicBezTo>
                <a:cubicBezTo>
                  <a:pt x="6151226" y="66857"/>
                  <a:pt x="6154655" y="85336"/>
                  <a:pt x="6156942" y="105718"/>
                </a:cubicBezTo>
                <a:cubicBezTo>
                  <a:pt x="6158656" y="121150"/>
                  <a:pt x="6158085" y="136963"/>
                  <a:pt x="6158277" y="152584"/>
                </a:cubicBezTo>
                <a:cubicBezTo>
                  <a:pt x="6158846" y="180017"/>
                  <a:pt x="6159037" y="207450"/>
                  <a:pt x="6159990" y="234883"/>
                </a:cubicBezTo>
                <a:cubicBezTo>
                  <a:pt x="6160370" y="243648"/>
                  <a:pt x="6165135" y="252600"/>
                  <a:pt x="6164373" y="261173"/>
                </a:cubicBezTo>
                <a:cubicBezTo>
                  <a:pt x="6160752" y="300800"/>
                  <a:pt x="6155037" y="340425"/>
                  <a:pt x="6151798" y="380050"/>
                </a:cubicBezTo>
                <a:cubicBezTo>
                  <a:pt x="6149894" y="402529"/>
                  <a:pt x="6153511" y="425581"/>
                  <a:pt x="6150846" y="447870"/>
                </a:cubicBezTo>
                <a:cubicBezTo>
                  <a:pt x="6147798" y="473587"/>
                  <a:pt x="6139988" y="498733"/>
                  <a:pt x="6135223" y="524262"/>
                </a:cubicBezTo>
                <a:cubicBezTo>
                  <a:pt x="6133891" y="531310"/>
                  <a:pt x="6135606" y="539121"/>
                  <a:pt x="6135985" y="546552"/>
                </a:cubicBezTo>
                <a:cubicBezTo>
                  <a:pt x="6136367" y="554933"/>
                  <a:pt x="6137129" y="563125"/>
                  <a:pt x="6137320" y="571508"/>
                </a:cubicBezTo>
                <a:cubicBezTo>
                  <a:pt x="6137702" y="597037"/>
                  <a:pt x="6137129" y="622564"/>
                  <a:pt x="6138464" y="648092"/>
                </a:cubicBezTo>
                <a:cubicBezTo>
                  <a:pt x="6139225" y="663713"/>
                  <a:pt x="6147035" y="680096"/>
                  <a:pt x="6144177" y="694576"/>
                </a:cubicBezTo>
                <a:cubicBezTo>
                  <a:pt x="6138654" y="724104"/>
                  <a:pt x="6151036" y="753633"/>
                  <a:pt x="6140750" y="783158"/>
                </a:cubicBezTo>
                <a:cubicBezTo>
                  <a:pt x="6137702" y="792306"/>
                  <a:pt x="6145322" y="804877"/>
                  <a:pt x="6145702" y="815929"/>
                </a:cubicBezTo>
                <a:cubicBezTo>
                  <a:pt x="6146654" y="843552"/>
                  <a:pt x="6146464" y="871173"/>
                  <a:pt x="6146274" y="898797"/>
                </a:cubicBezTo>
                <a:cubicBezTo>
                  <a:pt x="6146084" y="923562"/>
                  <a:pt x="6148750" y="949281"/>
                  <a:pt x="6143416" y="973095"/>
                </a:cubicBezTo>
                <a:cubicBezTo>
                  <a:pt x="6137702" y="998052"/>
                  <a:pt x="6138464" y="1020529"/>
                  <a:pt x="6144940" y="1044725"/>
                </a:cubicBezTo>
                <a:cubicBezTo>
                  <a:pt x="6149322" y="1061298"/>
                  <a:pt x="6149894" y="1078826"/>
                  <a:pt x="6151226" y="1095972"/>
                </a:cubicBezTo>
                <a:cubicBezTo>
                  <a:pt x="6152750" y="1114449"/>
                  <a:pt x="6148750" y="1134834"/>
                  <a:pt x="6155037" y="1151600"/>
                </a:cubicBezTo>
                <a:cubicBezTo>
                  <a:pt x="6173706" y="1201512"/>
                  <a:pt x="6177706" y="1252757"/>
                  <a:pt x="6177706" y="1304955"/>
                </a:cubicBezTo>
                <a:cubicBezTo>
                  <a:pt x="6177706" y="1314483"/>
                  <a:pt x="6175041" y="1324198"/>
                  <a:pt x="6172183" y="1333341"/>
                </a:cubicBezTo>
                <a:cubicBezTo>
                  <a:pt x="6155037" y="1386684"/>
                  <a:pt x="6156560" y="1440216"/>
                  <a:pt x="6167039" y="1494509"/>
                </a:cubicBezTo>
                <a:cubicBezTo>
                  <a:pt x="6169325" y="1505751"/>
                  <a:pt x="6169706" y="1518324"/>
                  <a:pt x="6167421" y="1529563"/>
                </a:cubicBezTo>
                <a:cubicBezTo>
                  <a:pt x="6160752" y="1561189"/>
                  <a:pt x="6149702" y="1591859"/>
                  <a:pt x="6144940" y="1623675"/>
                </a:cubicBezTo>
                <a:cubicBezTo>
                  <a:pt x="6137129" y="1676253"/>
                  <a:pt x="6163417" y="1721785"/>
                  <a:pt x="6180565" y="1768838"/>
                </a:cubicBezTo>
                <a:cubicBezTo>
                  <a:pt x="6196758" y="1813610"/>
                  <a:pt x="6233335" y="1851709"/>
                  <a:pt x="6225142" y="1904673"/>
                </a:cubicBezTo>
                <a:cubicBezTo>
                  <a:pt x="6224381" y="1910004"/>
                  <a:pt x="6229524" y="1915912"/>
                  <a:pt x="6230858" y="1921817"/>
                </a:cubicBezTo>
                <a:cubicBezTo>
                  <a:pt x="6234479" y="1938009"/>
                  <a:pt x="6238857" y="1954202"/>
                  <a:pt x="6240574" y="1970586"/>
                </a:cubicBezTo>
                <a:cubicBezTo>
                  <a:pt x="6242861" y="1990589"/>
                  <a:pt x="6242100" y="2010974"/>
                  <a:pt x="6244004" y="2030977"/>
                </a:cubicBezTo>
                <a:cubicBezTo>
                  <a:pt x="6245147" y="2043835"/>
                  <a:pt x="6247242" y="2056600"/>
                  <a:pt x="6249052" y="2069340"/>
                </a:cubicBezTo>
                <a:lnTo>
                  <a:pt x="6249303" y="2072225"/>
                </a:lnTo>
                <a:lnTo>
                  <a:pt x="6249303" y="2131532"/>
                </a:lnTo>
                <a:lnTo>
                  <a:pt x="6248432" y="2138304"/>
                </a:lnTo>
                <a:cubicBezTo>
                  <a:pt x="6246241" y="2148519"/>
                  <a:pt x="6243623" y="2158712"/>
                  <a:pt x="6241908" y="2168903"/>
                </a:cubicBezTo>
                <a:cubicBezTo>
                  <a:pt x="6237145" y="2197670"/>
                  <a:pt x="6238479" y="2229296"/>
                  <a:pt x="6226286" y="2254633"/>
                </a:cubicBezTo>
                <a:cubicBezTo>
                  <a:pt x="6213332" y="2281683"/>
                  <a:pt x="6207426" y="2307402"/>
                  <a:pt x="6211426" y="2335405"/>
                </a:cubicBezTo>
                <a:cubicBezTo>
                  <a:pt x="6212760" y="2344741"/>
                  <a:pt x="6220762" y="2356744"/>
                  <a:pt x="6228952" y="2360933"/>
                </a:cubicBezTo>
                <a:cubicBezTo>
                  <a:pt x="6247241" y="2370270"/>
                  <a:pt x="6250481" y="2383032"/>
                  <a:pt x="6244193" y="2400369"/>
                </a:cubicBezTo>
                <a:cubicBezTo>
                  <a:pt x="6238857" y="2415420"/>
                  <a:pt x="6236192" y="2433897"/>
                  <a:pt x="6225904" y="2444184"/>
                </a:cubicBezTo>
                <a:cubicBezTo>
                  <a:pt x="6196758" y="2473333"/>
                  <a:pt x="6195806" y="2510483"/>
                  <a:pt x="6187996" y="2546678"/>
                </a:cubicBezTo>
                <a:cubicBezTo>
                  <a:pt x="6183231" y="2568774"/>
                  <a:pt x="6183041" y="2589352"/>
                  <a:pt x="6186279" y="2611450"/>
                </a:cubicBezTo>
                <a:cubicBezTo>
                  <a:pt x="6193518" y="2659455"/>
                  <a:pt x="6183231" y="2706131"/>
                  <a:pt x="6170087" y="2752235"/>
                </a:cubicBezTo>
                <a:cubicBezTo>
                  <a:pt x="6161325" y="2782716"/>
                  <a:pt x="6155990" y="2813958"/>
                  <a:pt x="6147035" y="2844248"/>
                </a:cubicBezTo>
                <a:cubicBezTo>
                  <a:pt x="6140177" y="2866918"/>
                  <a:pt x="6131985" y="2889587"/>
                  <a:pt x="6120937" y="2910353"/>
                </a:cubicBezTo>
                <a:cubicBezTo>
                  <a:pt x="6104743" y="2940455"/>
                  <a:pt x="6080358" y="2966742"/>
                  <a:pt x="6086835" y="3005035"/>
                </a:cubicBezTo>
                <a:cubicBezTo>
                  <a:pt x="6092550" y="3038756"/>
                  <a:pt x="6080550" y="3069235"/>
                  <a:pt x="6069119" y="3100099"/>
                </a:cubicBezTo>
                <a:cubicBezTo>
                  <a:pt x="6060737" y="3122770"/>
                  <a:pt x="6052162" y="3145436"/>
                  <a:pt x="6046828" y="3168870"/>
                </a:cubicBezTo>
                <a:cubicBezTo>
                  <a:pt x="6040542" y="3196686"/>
                  <a:pt x="6043210" y="3228119"/>
                  <a:pt x="6031589" y="3252885"/>
                </a:cubicBezTo>
                <a:cubicBezTo>
                  <a:pt x="6019396" y="3278795"/>
                  <a:pt x="6027588" y="3300319"/>
                  <a:pt x="6031017" y="3323372"/>
                </a:cubicBezTo>
                <a:cubicBezTo>
                  <a:pt x="6036353" y="3360139"/>
                  <a:pt x="6046258" y="3396719"/>
                  <a:pt x="6033685" y="3433866"/>
                </a:cubicBezTo>
                <a:cubicBezTo>
                  <a:pt x="6018444" y="3479015"/>
                  <a:pt x="6002060" y="3523785"/>
                  <a:pt x="5987583" y="3569124"/>
                </a:cubicBezTo>
                <a:cubicBezTo>
                  <a:pt x="5982056" y="3586653"/>
                  <a:pt x="5979770" y="3605509"/>
                  <a:pt x="5977295" y="3623799"/>
                </a:cubicBezTo>
                <a:cubicBezTo>
                  <a:pt x="5975197" y="3641134"/>
                  <a:pt x="5980533" y="3661899"/>
                  <a:pt x="5972533" y="3675238"/>
                </a:cubicBezTo>
                <a:cubicBezTo>
                  <a:pt x="5951958" y="3709529"/>
                  <a:pt x="5941860" y="3744770"/>
                  <a:pt x="5941860" y="3784397"/>
                </a:cubicBezTo>
                <a:cubicBezTo>
                  <a:pt x="5941860" y="3799258"/>
                  <a:pt x="5933287" y="3813737"/>
                  <a:pt x="5931762" y="3828785"/>
                </a:cubicBezTo>
                <a:cubicBezTo>
                  <a:pt x="5929858" y="3849362"/>
                  <a:pt x="5924714" y="3872985"/>
                  <a:pt x="5931955" y="3890891"/>
                </a:cubicBezTo>
                <a:cubicBezTo>
                  <a:pt x="5949100" y="3932993"/>
                  <a:pt x="5934810" y="3967091"/>
                  <a:pt x="5917857" y="4003861"/>
                </a:cubicBezTo>
                <a:cubicBezTo>
                  <a:pt x="5901092" y="4040058"/>
                  <a:pt x="5887757" y="4078159"/>
                  <a:pt x="5876707" y="4116641"/>
                </a:cubicBezTo>
                <a:cubicBezTo>
                  <a:pt x="5872706" y="4131119"/>
                  <a:pt x="5879375" y="4148453"/>
                  <a:pt x="5880708" y="4164458"/>
                </a:cubicBezTo>
                <a:cubicBezTo>
                  <a:pt x="5881089" y="4170174"/>
                  <a:pt x="5881661" y="4176461"/>
                  <a:pt x="5879756" y="4181603"/>
                </a:cubicBezTo>
                <a:cubicBezTo>
                  <a:pt x="5861466" y="4231324"/>
                  <a:pt x="5847560" y="4281810"/>
                  <a:pt x="5857085" y="4335722"/>
                </a:cubicBezTo>
                <a:cubicBezTo>
                  <a:pt x="5858038" y="4340674"/>
                  <a:pt x="5855942" y="4346201"/>
                  <a:pt x="5854608" y="4351154"/>
                </a:cubicBezTo>
                <a:cubicBezTo>
                  <a:pt x="5847751" y="4375349"/>
                  <a:pt x="5836892" y="4398972"/>
                  <a:pt x="5834415" y="4423545"/>
                </a:cubicBezTo>
                <a:cubicBezTo>
                  <a:pt x="5828319" y="4484127"/>
                  <a:pt x="5825841" y="4545086"/>
                  <a:pt x="5821841" y="4606053"/>
                </a:cubicBezTo>
                <a:cubicBezTo>
                  <a:pt x="5821653" y="4609863"/>
                  <a:pt x="5821653" y="4613864"/>
                  <a:pt x="5820317" y="4617291"/>
                </a:cubicBezTo>
                <a:cubicBezTo>
                  <a:pt x="5812125" y="4639772"/>
                  <a:pt x="5814794" y="4659393"/>
                  <a:pt x="5830414" y="4678445"/>
                </a:cubicBezTo>
                <a:cubicBezTo>
                  <a:pt x="5837273" y="4686828"/>
                  <a:pt x="5840892" y="4698258"/>
                  <a:pt x="5844703" y="4708734"/>
                </a:cubicBezTo>
                <a:cubicBezTo>
                  <a:pt x="5850418" y="4724167"/>
                  <a:pt x="5855942" y="4739978"/>
                  <a:pt x="5859562" y="4755980"/>
                </a:cubicBezTo>
                <a:cubicBezTo>
                  <a:pt x="5862991" y="4771793"/>
                  <a:pt x="5867753" y="4788747"/>
                  <a:pt x="5865088" y="4803988"/>
                </a:cubicBezTo>
                <a:cubicBezTo>
                  <a:pt x="5860326" y="4831420"/>
                  <a:pt x="5849657" y="4857522"/>
                  <a:pt x="5842606" y="4884572"/>
                </a:cubicBezTo>
                <a:cubicBezTo>
                  <a:pt x="5840129" y="4893907"/>
                  <a:pt x="5840512" y="4904195"/>
                  <a:pt x="5840321" y="4913909"/>
                </a:cubicBezTo>
                <a:cubicBezTo>
                  <a:pt x="5839750" y="4936201"/>
                  <a:pt x="5845274" y="4959061"/>
                  <a:pt x="5829462" y="4979253"/>
                </a:cubicBezTo>
                <a:cubicBezTo>
                  <a:pt x="5814602" y="4997922"/>
                  <a:pt x="5818983" y="5016785"/>
                  <a:pt x="5830223" y="5036405"/>
                </a:cubicBezTo>
                <a:cubicBezTo>
                  <a:pt x="5838225" y="5050504"/>
                  <a:pt x="5844513" y="5066505"/>
                  <a:pt x="5847560" y="5082317"/>
                </a:cubicBezTo>
                <a:cubicBezTo>
                  <a:pt x="5851752" y="5104036"/>
                  <a:pt x="5853466" y="5125562"/>
                  <a:pt x="5850988" y="5148995"/>
                </a:cubicBezTo>
                <a:cubicBezTo>
                  <a:pt x="5849275" y="5165570"/>
                  <a:pt x="5848512" y="5179097"/>
                  <a:pt x="5838416" y="5192051"/>
                </a:cubicBezTo>
                <a:cubicBezTo>
                  <a:pt x="5836892" y="5194145"/>
                  <a:pt x="5836510" y="5197955"/>
                  <a:pt x="5836703" y="5200813"/>
                </a:cubicBezTo>
                <a:cubicBezTo>
                  <a:pt x="5839941" y="5238343"/>
                  <a:pt x="5838225" y="5275491"/>
                  <a:pt x="5835937" y="5313403"/>
                </a:cubicBezTo>
                <a:cubicBezTo>
                  <a:pt x="5832892" y="5361598"/>
                  <a:pt x="5841844" y="5412276"/>
                  <a:pt x="5873849" y="5453995"/>
                </a:cubicBezTo>
                <a:cubicBezTo>
                  <a:pt x="5878613" y="5460092"/>
                  <a:pt x="5880708" y="5469236"/>
                  <a:pt x="5881852" y="5477239"/>
                </a:cubicBezTo>
                <a:cubicBezTo>
                  <a:pt x="5886804" y="5514957"/>
                  <a:pt x="5890233" y="5552869"/>
                  <a:pt x="5895758" y="5590590"/>
                </a:cubicBezTo>
                <a:cubicBezTo>
                  <a:pt x="5898806" y="5611164"/>
                  <a:pt x="5901474" y="5632691"/>
                  <a:pt x="5909856" y="5651360"/>
                </a:cubicBezTo>
                <a:cubicBezTo>
                  <a:pt x="5918047" y="5669647"/>
                  <a:pt x="5927762" y="5684320"/>
                  <a:pt x="5910618" y="5695178"/>
                </a:cubicBezTo>
                <a:cubicBezTo>
                  <a:pt x="5919762" y="5714607"/>
                  <a:pt x="5927383" y="5731564"/>
                  <a:pt x="5935573" y="5748136"/>
                </a:cubicBezTo>
                <a:cubicBezTo>
                  <a:pt x="5938620" y="5754234"/>
                  <a:pt x="5943575" y="5759378"/>
                  <a:pt x="5946433" y="5765474"/>
                </a:cubicBezTo>
                <a:cubicBezTo>
                  <a:pt x="5949481" y="5771953"/>
                  <a:pt x="5951385" y="5779191"/>
                  <a:pt x="5952911" y="5786239"/>
                </a:cubicBezTo>
                <a:cubicBezTo>
                  <a:pt x="5959768" y="5817674"/>
                  <a:pt x="5966054" y="5849107"/>
                  <a:pt x="5973485" y="5880348"/>
                </a:cubicBezTo>
                <a:cubicBezTo>
                  <a:pt x="5975008" y="5886447"/>
                  <a:pt x="5981104" y="5891590"/>
                  <a:pt x="5985103" y="5897114"/>
                </a:cubicBezTo>
                <a:cubicBezTo>
                  <a:pt x="5987772" y="5900735"/>
                  <a:pt x="5991773" y="5904353"/>
                  <a:pt x="5992345" y="5908355"/>
                </a:cubicBezTo>
                <a:cubicBezTo>
                  <a:pt x="5996917" y="5938836"/>
                  <a:pt x="6002252" y="5969124"/>
                  <a:pt x="6004537" y="5999796"/>
                </a:cubicBezTo>
                <a:cubicBezTo>
                  <a:pt x="6006440" y="6025515"/>
                  <a:pt x="6005871" y="6050282"/>
                  <a:pt x="6039018" y="6056948"/>
                </a:cubicBezTo>
                <a:cubicBezTo>
                  <a:pt x="6044734" y="6058092"/>
                  <a:pt x="6050831" y="6066284"/>
                  <a:pt x="6053687" y="6072569"/>
                </a:cubicBezTo>
                <a:cubicBezTo>
                  <a:pt x="6061879" y="6090477"/>
                  <a:pt x="6067404" y="6109530"/>
                  <a:pt x="6075785" y="6127247"/>
                </a:cubicBezTo>
                <a:cubicBezTo>
                  <a:pt x="6103790" y="6185351"/>
                  <a:pt x="6121508" y="6246121"/>
                  <a:pt x="6118269" y="6311084"/>
                </a:cubicBezTo>
                <a:cubicBezTo>
                  <a:pt x="6117317" y="6331277"/>
                  <a:pt x="6107028" y="6350899"/>
                  <a:pt x="6103217" y="6363664"/>
                </a:cubicBezTo>
                <a:cubicBezTo>
                  <a:pt x="6118269" y="6400429"/>
                  <a:pt x="6132747" y="6431292"/>
                  <a:pt x="6143606" y="6463490"/>
                </a:cubicBezTo>
                <a:cubicBezTo>
                  <a:pt x="6153322" y="6491874"/>
                  <a:pt x="6159418" y="6521593"/>
                  <a:pt x="6166466" y="6550742"/>
                </a:cubicBezTo>
                <a:cubicBezTo>
                  <a:pt x="6169135" y="6561411"/>
                  <a:pt x="6170658" y="6572269"/>
                  <a:pt x="6171993" y="6583128"/>
                </a:cubicBezTo>
                <a:cubicBezTo>
                  <a:pt x="6176183" y="6617036"/>
                  <a:pt x="6166086" y="6652472"/>
                  <a:pt x="6182089" y="6685617"/>
                </a:cubicBezTo>
                <a:cubicBezTo>
                  <a:pt x="6190471" y="6702955"/>
                  <a:pt x="6200567" y="6720103"/>
                  <a:pt x="6204949" y="6738388"/>
                </a:cubicBezTo>
                <a:cubicBezTo>
                  <a:pt x="6209712" y="6758011"/>
                  <a:pt x="6217142" y="6777207"/>
                  <a:pt x="6222453" y="6796804"/>
                </a:cubicBezTo>
                <a:lnTo>
                  <a:pt x="6227224" y="6857457"/>
                </a:lnTo>
                <a:lnTo>
                  <a:pt x="6099985" y="6857457"/>
                </a:lnTo>
                <a:lnTo>
                  <a:pt x="6099985" y="6857998"/>
                </a:lnTo>
                <a:lnTo>
                  <a:pt x="0" y="6857998"/>
                </a:lnTo>
                <a:close/>
              </a:path>
            </a:pathLst>
          </a:custGeom>
          <a:effectLst>
            <a:outerShdw blurRad="381000" dist="152400" algn="tl" rotWithShape="0">
              <a:prstClr val="black">
                <a:alpha val="10000"/>
              </a:prstClr>
            </a:outerShdw>
          </a:effectLst>
        </p:spPr>
      </p:pic>
      <p:sp>
        <p:nvSpPr>
          <p:cNvPr id="17" name="Title 1">
            <a:extLst>
              <a:ext uri="{FF2B5EF4-FFF2-40B4-BE49-F238E27FC236}">
                <a16:creationId xmlns:a16="http://schemas.microsoft.com/office/drawing/2014/main" id="{3549DD24-275C-F189-93CE-076DE6BD91EA}"/>
              </a:ext>
            </a:extLst>
          </p:cNvPr>
          <p:cNvSpPr>
            <a:spLocks noGrp="1"/>
          </p:cNvSpPr>
          <p:nvPr>
            <p:ph type="title"/>
          </p:nvPr>
        </p:nvSpPr>
        <p:spPr>
          <a:xfrm>
            <a:off x="5671335" y="337026"/>
            <a:ext cx="6380252" cy="2074438"/>
          </a:xfrm>
        </p:spPr>
        <p:txBody>
          <a:bodyPr anchor="t">
            <a:noAutofit/>
          </a:bodyPr>
          <a:lstStyle/>
          <a:p>
            <a:pPr>
              <a:lnSpc>
                <a:spcPct val="100000"/>
              </a:lnSpc>
            </a:pPr>
            <a:r>
              <a:rPr lang="en-US" sz="4800" b="1" dirty="0">
                <a:latin typeface="Myriad Pro" panose="020B0503030403020204" pitchFamily="34" charset="0"/>
              </a:rPr>
              <a:t>Caretaker Supplement Applications</a:t>
            </a:r>
          </a:p>
        </p:txBody>
      </p:sp>
      <p:sp>
        <p:nvSpPr>
          <p:cNvPr id="18" name="Text Placeholder 5">
            <a:extLst>
              <a:ext uri="{FF2B5EF4-FFF2-40B4-BE49-F238E27FC236}">
                <a16:creationId xmlns:a16="http://schemas.microsoft.com/office/drawing/2014/main" id="{CBDAA84A-3464-7159-6871-763EF1307287}"/>
              </a:ext>
            </a:extLst>
          </p:cNvPr>
          <p:cNvSpPr>
            <a:spLocks noGrp="1"/>
          </p:cNvSpPr>
          <p:nvPr>
            <p:ph type="body" idx="1"/>
          </p:nvPr>
        </p:nvSpPr>
        <p:spPr>
          <a:xfrm>
            <a:off x="5695307" y="2743200"/>
            <a:ext cx="1470805" cy="596348"/>
          </a:xfrm>
        </p:spPr>
        <p:txBody>
          <a:bodyPr anchor="t">
            <a:normAutofit/>
          </a:bodyPr>
          <a:lstStyle/>
          <a:p>
            <a:r>
              <a:rPr lang="en-US" dirty="0">
                <a:solidFill>
                  <a:srgbClr val="E70324"/>
                </a:solidFill>
                <a:latin typeface="Myriad Pro" panose="020B0503030403020204" pitchFamily="34" charset="0"/>
              </a:rPr>
              <a:t>Appeals </a:t>
            </a:r>
          </a:p>
        </p:txBody>
      </p:sp>
      <p:sp>
        <p:nvSpPr>
          <p:cNvPr id="19" name="Content Placeholder 6">
            <a:extLst>
              <a:ext uri="{FF2B5EF4-FFF2-40B4-BE49-F238E27FC236}">
                <a16:creationId xmlns:a16="http://schemas.microsoft.com/office/drawing/2014/main" id="{B5D1D96A-5354-74D7-4D93-382AF585F525}"/>
              </a:ext>
            </a:extLst>
          </p:cNvPr>
          <p:cNvSpPr>
            <a:spLocks noGrp="1"/>
          </p:cNvSpPr>
          <p:nvPr>
            <p:ph sz="half" idx="2"/>
          </p:nvPr>
        </p:nvSpPr>
        <p:spPr>
          <a:xfrm>
            <a:off x="5695308" y="3180521"/>
            <a:ext cx="6161693" cy="3176735"/>
          </a:xfrm>
        </p:spPr>
        <p:txBody>
          <a:bodyPr>
            <a:normAutofit lnSpcReduction="10000"/>
          </a:bodyPr>
          <a:lstStyle/>
          <a:p>
            <a:pPr marL="0" indent="0">
              <a:buNone/>
            </a:pPr>
            <a:r>
              <a:rPr lang="en-US" sz="2000" dirty="0">
                <a:solidFill>
                  <a:schemeClr val="tx2"/>
                </a:solidFill>
                <a:latin typeface="Myriad Pro" panose="020B0503030403020204" pitchFamily="34" charset="0"/>
              </a:rPr>
              <a:t>45 Days to Request a Hearing</a:t>
            </a:r>
          </a:p>
          <a:p>
            <a:pPr marL="0" indent="0">
              <a:buNone/>
            </a:pPr>
            <a:r>
              <a:rPr lang="en-US" sz="2000" dirty="0">
                <a:solidFill>
                  <a:schemeClr val="tx2"/>
                </a:solidFill>
                <a:latin typeface="Myriad Pro" panose="020B0503030403020204" pitchFamily="34" charset="0"/>
              </a:rPr>
              <a:t>Address requests to: </a:t>
            </a:r>
          </a:p>
          <a:p>
            <a:pPr marL="457200" lvl="1" indent="0">
              <a:lnSpc>
                <a:spcPct val="130000"/>
              </a:lnSpc>
              <a:buNone/>
            </a:pPr>
            <a:r>
              <a:rPr lang="en-US" sz="2000" dirty="0">
                <a:solidFill>
                  <a:schemeClr val="tx2"/>
                </a:solidFill>
                <a:latin typeface="Myriad Pro" panose="020B0503030403020204" pitchFamily="34" charset="0"/>
              </a:rPr>
              <a:t>Department of Administration </a:t>
            </a:r>
          </a:p>
          <a:p>
            <a:pPr marL="457200" lvl="1" indent="0">
              <a:lnSpc>
                <a:spcPct val="130000"/>
              </a:lnSpc>
              <a:buNone/>
            </a:pPr>
            <a:r>
              <a:rPr lang="en-US" sz="2000" dirty="0">
                <a:solidFill>
                  <a:schemeClr val="tx2"/>
                </a:solidFill>
                <a:latin typeface="Myriad Pro" panose="020B0503030403020204" pitchFamily="34" charset="0"/>
              </a:rPr>
              <a:t>Division of Hearings and Appeals </a:t>
            </a:r>
          </a:p>
          <a:p>
            <a:pPr marL="457200" lvl="1" indent="0">
              <a:lnSpc>
                <a:spcPct val="130000"/>
              </a:lnSpc>
              <a:buNone/>
            </a:pPr>
            <a:r>
              <a:rPr lang="en-US" sz="2000" dirty="0">
                <a:solidFill>
                  <a:schemeClr val="tx2"/>
                </a:solidFill>
                <a:latin typeface="Myriad Pro" panose="020B0503030403020204" pitchFamily="34" charset="0"/>
              </a:rPr>
              <a:t>P.O. Box 7875 </a:t>
            </a:r>
          </a:p>
          <a:p>
            <a:pPr marL="457200" lvl="1" indent="0">
              <a:lnSpc>
                <a:spcPct val="130000"/>
              </a:lnSpc>
              <a:buNone/>
            </a:pPr>
            <a:r>
              <a:rPr lang="en-US" sz="2000" dirty="0">
                <a:solidFill>
                  <a:schemeClr val="tx2"/>
                </a:solidFill>
                <a:latin typeface="Myriad Pro" panose="020B0503030403020204" pitchFamily="34" charset="0"/>
              </a:rPr>
              <a:t>Madison, Wisconsin 53707-7875</a:t>
            </a:r>
          </a:p>
          <a:p>
            <a:pPr marL="457200" lvl="1" indent="0">
              <a:buNone/>
            </a:pPr>
            <a:endParaRPr lang="en-US" sz="2000" dirty="0">
              <a:solidFill>
                <a:schemeClr val="tx2"/>
              </a:solidFill>
              <a:latin typeface="Myriad Pro" panose="020B0503030403020204" pitchFamily="34" charset="0"/>
            </a:endParaRPr>
          </a:p>
          <a:p>
            <a:pPr marL="457200" lvl="1" indent="0">
              <a:buNone/>
            </a:pPr>
            <a:r>
              <a:rPr lang="en-US" sz="2000" b="1" dirty="0">
                <a:solidFill>
                  <a:schemeClr val="tx1">
                    <a:lumMod val="50000"/>
                  </a:schemeClr>
                </a:solidFill>
                <a:latin typeface="Myriad Pro" panose="020B0503030403020204" pitchFamily="34" charset="0"/>
                <a:hlinkClick r:id="rId5"/>
              </a:rPr>
              <a:t>Applications for the CTS</a:t>
            </a:r>
            <a:endParaRPr lang="en-US" sz="2000" b="1" dirty="0">
              <a:solidFill>
                <a:schemeClr val="tx1">
                  <a:lumMod val="50000"/>
                </a:schemeClr>
              </a:solidFill>
              <a:latin typeface="Myriad Pro" panose="020B0503030403020204" pitchFamily="34" charset="0"/>
            </a:endParaRPr>
          </a:p>
          <a:p>
            <a:pPr marL="457200" lvl="1" indent="0">
              <a:buNone/>
            </a:pPr>
            <a:endParaRPr lang="en-US" sz="1800" dirty="0">
              <a:solidFill>
                <a:schemeClr val="tx2"/>
              </a:solidFill>
              <a:latin typeface="Myriad Pro" panose="020B0503030403020204" pitchFamily="34" charset="0"/>
            </a:endParaRPr>
          </a:p>
        </p:txBody>
      </p:sp>
    </p:spTree>
    <p:custDataLst>
      <p:tags r:id="rId1"/>
    </p:custDataLst>
    <p:extLst>
      <p:ext uri="{BB962C8B-B14F-4D97-AF65-F5344CB8AC3E}">
        <p14:creationId xmlns:p14="http://schemas.microsoft.com/office/powerpoint/2010/main" val="3970729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9089EED9-F54D-4F20-A2C6-949DE4176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7E46F721-3785-414D-8697-16AF490E68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ED29579-5001-4F8B-2B56-020C2C78FB10}"/>
              </a:ext>
              <a:ext uri="{C183D7F6-B498-43B3-948B-1728B52AA6E4}">
                <adec:decorative xmlns:adec="http://schemas.microsoft.com/office/drawing/2017/decorative" val="1"/>
              </a:ext>
            </a:extLst>
          </p:cNvPr>
          <p:cNvSpPr/>
          <p:nvPr/>
        </p:nvSpPr>
        <p:spPr>
          <a:xfrm>
            <a:off x="6299388" y="0"/>
            <a:ext cx="5892612" cy="68580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F409E8-B4DD-9FCA-E91F-DF16C6A756CB}"/>
              </a:ext>
            </a:extLst>
          </p:cNvPr>
          <p:cNvSpPr>
            <a:spLocks noGrp="1"/>
          </p:cNvSpPr>
          <p:nvPr>
            <p:ph type="title"/>
          </p:nvPr>
        </p:nvSpPr>
        <p:spPr>
          <a:xfrm>
            <a:off x="8115300" y="1181529"/>
            <a:ext cx="3843819" cy="2761822"/>
          </a:xfrm>
        </p:spPr>
        <p:txBody>
          <a:bodyPr vert="horz" lIns="91440" tIns="45720" rIns="91440" bIns="45720" rtlCol="0" anchor="b">
            <a:noAutofit/>
          </a:bodyPr>
          <a:lstStyle/>
          <a:p>
            <a:r>
              <a:rPr lang="en-US" sz="4800" dirty="0">
                <a:solidFill>
                  <a:schemeClr val="accent1"/>
                </a:solidFill>
                <a:latin typeface="Myriad Pro" panose="020B0503030403020204" pitchFamily="34" charset="0"/>
              </a:rPr>
              <a:t>Caretaker Supplement (CTS) </a:t>
            </a:r>
            <a:br>
              <a:rPr lang="en-US" sz="4800" dirty="0">
                <a:solidFill>
                  <a:schemeClr val="accent1"/>
                </a:solidFill>
                <a:latin typeface="Myriad Pro" panose="020B0503030403020204" pitchFamily="34" charset="0"/>
              </a:rPr>
            </a:br>
            <a:r>
              <a:rPr lang="en-US" sz="4800" b="1" dirty="0">
                <a:solidFill>
                  <a:schemeClr val="accent1"/>
                </a:solidFill>
                <a:latin typeface="Myriad Pro" panose="020B0503030403020204" pitchFamily="34" charset="0"/>
              </a:rPr>
              <a:t>Resources</a:t>
            </a:r>
          </a:p>
        </p:txBody>
      </p:sp>
      <p:sp>
        <p:nvSpPr>
          <p:cNvPr id="9" name="Content Placeholder 8">
            <a:extLst>
              <a:ext uri="{FF2B5EF4-FFF2-40B4-BE49-F238E27FC236}">
                <a16:creationId xmlns:a16="http://schemas.microsoft.com/office/drawing/2014/main" id="{979CA7C1-F94C-42D2-A83B-14064BF5921B}"/>
              </a:ext>
            </a:extLst>
          </p:cNvPr>
          <p:cNvSpPr>
            <a:spLocks noGrp="1"/>
          </p:cNvSpPr>
          <p:nvPr>
            <p:ph sz="quarter" idx="4"/>
          </p:nvPr>
        </p:nvSpPr>
        <p:spPr>
          <a:xfrm>
            <a:off x="8115300" y="4216344"/>
            <a:ext cx="3843819" cy="1289676"/>
          </a:xfrm>
        </p:spPr>
        <p:txBody>
          <a:bodyPr vert="horz" lIns="91440" tIns="45720" rIns="91440" bIns="45720" rtlCol="0" anchor="t">
            <a:normAutofit/>
          </a:bodyPr>
          <a:lstStyle/>
          <a:p>
            <a:pPr>
              <a:lnSpc>
                <a:spcPct val="120000"/>
              </a:lnSpc>
              <a:buClr>
                <a:schemeClr val="accent2"/>
              </a:buClr>
            </a:pPr>
            <a:r>
              <a:rPr lang="en-US" sz="2400" dirty="0">
                <a:solidFill>
                  <a:schemeClr val="tx2"/>
                </a:solidFill>
                <a:latin typeface="Myriad Pro" panose="020B0503030403020204" pitchFamily="34" charset="0"/>
                <a:hlinkClick r:id="rId4">
                  <a:extLst>
                    <a:ext uri="{A12FA001-AC4F-418D-AE19-62706E023703}">
                      <ahyp:hlinkClr xmlns:ahyp="http://schemas.microsoft.com/office/drawing/2018/hyperlinkcolor" val="tx"/>
                    </a:ext>
                  </a:extLst>
                </a:hlinkClick>
              </a:rPr>
              <a:t>Information about the Caretaker Supplement</a:t>
            </a:r>
            <a:endParaRPr lang="en-US" sz="2400" dirty="0">
              <a:solidFill>
                <a:schemeClr val="tx2"/>
              </a:solidFill>
              <a:latin typeface="Myriad Pro" panose="020B0503030403020204" pitchFamily="34" charset="0"/>
            </a:endParaRPr>
          </a:p>
        </p:txBody>
      </p:sp>
      <p:pic>
        <p:nvPicPr>
          <p:cNvPr id="4" name="Picture 3">
            <a:extLst>
              <a:ext uri="{FF2B5EF4-FFF2-40B4-BE49-F238E27FC236}">
                <a16:creationId xmlns:a16="http://schemas.microsoft.com/office/drawing/2014/main" id="{ECB7021F-2123-FF1C-1FC3-912EACD62963}"/>
              </a:ext>
              <a:ext uri="{C183D7F6-B498-43B3-948B-1728B52AA6E4}">
                <adec:decorative xmlns:adec="http://schemas.microsoft.com/office/drawing/2017/decorative" val="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0" y="1"/>
            <a:ext cx="7665573" cy="6857999"/>
          </a:xfrm>
          <a:custGeom>
            <a:avLst/>
            <a:gdLst/>
            <a:ahLst/>
            <a:cxnLst/>
            <a:rect l="l" t="t" r="r" b="b"/>
            <a:pathLst>
              <a:path w="7665593" h="6857999">
                <a:moveTo>
                  <a:pt x="0" y="0"/>
                </a:moveTo>
                <a:lnTo>
                  <a:pt x="7363783" y="0"/>
                </a:lnTo>
                <a:lnTo>
                  <a:pt x="7372954" y="18152"/>
                </a:lnTo>
                <a:cubicBezTo>
                  <a:pt x="7378508" y="27417"/>
                  <a:pt x="7383821" y="35694"/>
                  <a:pt x="7386404" y="41707"/>
                </a:cubicBezTo>
                <a:lnTo>
                  <a:pt x="7389058" y="60832"/>
                </a:lnTo>
                <a:lnTo>
                  <a:pt x="7394074" y="60137"/>
                </a:lnTo>
                <a:lnTo>
                  <a:pt x="7394443" y="67241"/>
                </a:lnTo>
                <a:lnTo>
                  <a:pt x="7394565" y="83099"/>
                </a:lnTo>
                <a:cubicBezTo>
                  <a:pt x="7395324" y="92994"/>
                  <a:pt x="7394122" y="120511"/>
                  <a:pt x="7395957" y="130584"/>
                </a:cubicBezTo>
                <a:cubicBezTo>
                  <a:pt x="7401306" y="133490"/>
                  <a:pt x="7404223" y="137975"/>
                  <a:pt x="7405574" y="143540"/>
                </a:cubicBezTo>
                <a:lnTo>
                  <a:pt x="7405725" y="155795"/>
                </a:lnTo>
                <a:lnTo>
                  <a:pt x="7418615" y="226869"/>
                </a:lnTo>
                <a:lnTo>
                  <a:pt x="7419579" y="236641"/>
                </a:lnTo>
                <a:lnTo>
                  <a:pt x="7423900" y="241933"/>
                </a:lnTo>
                <a:cubicBezTo>
                  <a:pt x="7424763" y="245974"/>
                  <a:pt x="7424206" y="257579"/>
                  <a:pt x="7424760" y="260885"/>
                </a:cubicBezTo>
                <a:cubicBezTo>
                  <a:pt x="7425580" y="261177"/>
                  <a:pt x="7426400" y="261469"/>
                  <a:pt x="7427220" y="261761"/>
                </a:cubicBezTo>
                <a:cubicBezTo>
                  <a:pt x="7431152" y="272291"/>
                  <a:pt x="7444241" y="311893"/>
                  <a:pt x="7448344" y="324055"/>
                </a:cubicBezTo>
                <a:cubicBezTo>
                  <a:pt x="7444563" y="326484"/>
                  <a:pt x="7450535" y="331924"/>
                  <a:pt x="7451833" y="334727"/>
                </a:cubicBezTo>
                <a:cubicBezTo>
                  <a:pt x="7449286" y="335161"/>
                  <a:pt x="7448510" y="341947"/>
                  <a:pt x="7450776" y="343948"/>
                </a:cubicBezTo>
                <a:cubicBezTo>
                  <a:pt x="7463202" y="391652"/>
                  <a:pt x="7437523" y="367773"/>
                  <a:pt x="7453791" y="395003"/>
                </a:cubicBezTo>
                <a:cubicBezTo>
                  <a:pt x="7454869" y="399820"/>
                  <a:pt x="7453841" y="403723"/>
                  <a:pt x="7451939" y="407147"/>
                </a:cubicBezTo>
                <a:lnTo>
                  <a:pt x="7448030" y="412254"/>
                </a:lnTo>
                <a:lnTo>
                  <a:pt x="7455416" y="432021"/>
                </a:lnTo>
                <a:cubicBezTo>
                  <a:pt x="7457991" y="441758"/>
                  <a:pt x="7459699" y="452007"/>
                  <a:pt x="7460479" y="462523"/>
                </a:cubicBezTo>
                <a:cubicBezTo>
                  <a:pt x="7455275" y="464882"/>
                  <a:pt x="7462669" y="473136"/>
                  <a:pt x="7464133" y="477020"/>
                </a:cubicBezTo>
                <a:cubicBezTo>
                  <a:pt x="7460734" y="477060"/>
                  <a:pt x="7459104" y="485663"/>
                  <a:pt x="7461914" y="488716"/>
                </a:cubicBezTo>
                <a:cubicBezTo>
                  <a:pt x="7474065" y="552879"/>
                  <a:pt x="7442314" y="516775"/>
                  <a:pt x="7461353" y="555280"/>
                </a:cubicBezTo>
                <a:cubicBezTo>
                  <a:pt x="7462345" y="561721"/>
                  <a:pt x="7460642" y="566553"/>
                  <a:pt x="7457829" y="570585"/>
                </a:cubicBezTo>
                <a:lnTo>
                  <a:pt x="7450804" y="577839"/>
                </a:lnTo>
                <a:lnTo>
                  <a:pt x="7453309" y="583524"/>
                </a:lnTo>
                <a:cubicBezTo>
                  <a:pt x="7453505" y="604977"/>
                  <a:pt x="7446306" y="611303"/>
                  <a:pt x="7453558" y="623785"/>
                </a:cubicBezTo>
                <a:cubicBezTo>
                  <a:pt x="7438483" y="642230"/>
                  <a:pt x="7452055" y="636019"/>
                  <a:pt x="7454362" y="650049"/>
                </a:cubicBezTo>
                <a:cubicBezTo>
                  <a:pt x="7457368" y="661117"/>
                  <a:pt x="7463152" y="640798"/>
                  <a:pt x="7464006" y="651645"/>
                </a:cubicBezTo>
                <a:cubicBezTo>
                  <a:pt x="7460114" y="663380"/>
                  <a:pt x="7472201" y="662829"/>
                  <a:pt x="7467442" y="675032"/>
                </a:cubicBezTo>
                <a:cubicBezTo>
                  <a:pt x="7458335" y="672068"/>
                  <a:pt x="7469207" y="699114"/>
                  <a:pt x="7461251" y="699956"/>
                </a:cubicBezTo>
                <a:cubicBezTo>
                  <a:pt x="7472628" y="710321"/>
                  <a:pt x="7458614" y="715529"/>
                  <a:pt x="7462119" y="729331"/>
                </a:cubicBezTo>
                <a:cubicBezTo>
                  <a:pt x="7466423" y="735831"/>
                  <a:pt x="7467162" y="740521"/>
                  <a:pt x="7462533" y="746910"/>
                </a:cubicBezTo>
                <a:cubicBezTo>
                  <a:pt x="7483486" y="776851"/>
                  <a:pt x="7463470" y="765024"/>
                  <a:pt x="7471529" y="793043"/>
                </a:cubicBezTo>
                <a:cubicBezTo>
                  <a:pt x="7480002" y="817184"/>
                  <a:pt x="7485500" y="844550"/>
                  <a:pt x="7505730" y="867898"/>
                </a:cubicBezTo>
                <a:cubicBezTo>
                  <a:pt x="7511461" y="872184"/>
                  <a:pt x="7513630" y="882707"/>
                  <a:pt x="7510576" y="891400"/>
                </a:cubicBezTo>
                <a:cubicBezTo>
                  <a:pt x="7510049" y="892894"/>
                  <a:pt x="7509385" y="894278"/>
                  <a:pt x="7508604" y="895508"/>
                </a:cubicBezTo>
                <a:cubicBezTo>
                  <a:pt x="7511698" y="915692"/>
                  <a:pt x="7525520" y="989520"/>
                  <a:pt x="7529143" y="1012510"/>
                </a:cubicBezTo>
                <a:cubicBezTo>
                  <a:pt x="7521781" y="1014371"/>
                  <a:pt x="7535067" y="1025997"/>
                  <a:pt x="7530347" y="1033444"/>
                </a:cubicBezTo>
                <a:cubicBezTo>
                  <a:pt x="7526204" y="1038777"/>
                  <a:pt x="7529270" y="1043549"/>
                  <a:pt x="7529596" y="1049120"/>
                </a:cubicBezTo>
                <a:cubicBezTo>
                  <a:pt x="7526339" y="1056460"/>
                  <a:pt x="7532220" y="1080398"/>
                  <a:pt x="7536437" y="1086639"/>
                </a:cubicBezTo>
                <a:cubicBezTo>
                  <a:pt x="7551094" y="1101553"/>
                  <a:pt x="7540210" y="1135442"/>
                  <a:pt x="7551438" y="1147834"/>
                </a:cubicBezTo>
                <a:cubicBezTo>
                  <a:pt x="7553086" y="1152330"/>
                  <a:pt x="7553752" y="1156729"/>
                  <a:pt x="7553808" y="1161047"/>
                </a:cubicBezTo>
                <a:lnTo>
                  <a:pt x="7552572" y="1173130"/>
                </a:lnTo>
                <a:lnTo>
                  <a:pt x="7549434" y="1176566"/>
                </a:lnTo>
                <a:lnTo>
                  <a:pt x="7550211" y="1183950"/>
                </a:lnTo>
                <a:lnTo>
                  <a:pt x="7549733" y="1186066"/>
                </a:lnTo>
                <a:cubicBezTo>
                  <a:pt x="7548807" y="1190108"/>
                  <a:pt x="7548001" y="1194099"/>
                  <a:pt x="7547683" y="1198047"/>
                </a:cubicBezTo>
                <a:cubicBezTo>
                  <a:pt x="7563423" y="1192855"/>
                  <a:pt x="7547566" y="1230782"/>
                  <a:pt x="7560295" y="1219849"/>
                </a:cubicBezTo>
                <a:cubicBezTo>
                  <a:pt x="7561281" y="1240644"/>
                  <a:pt x="7573138" y="1224782"/>
                  <a:pt x="7561835" y="1249779"/>
                </a:cubicBezTo>
                <a:cubicBezTo>
                  <a:pt x="7574707" y="1282065"/>
                  <a:pt x="7569916" y="1332957"/>
                  <a:pt x="7589445" y="1358245"/>
                </a:cubicBezTo>
                <a:cubicBezTo>
                  <a:pt x="7581989" y="1355103"/>
                  <a:pt x="7576204" y="1368711"/>
                  <a:pt x="7579904" y="1378136"/>
                </a:cubicBezTo>
                <a:cubicBezTo>
                  <a:pt x="7550647" y="1367117"/>
                  <a:pt x="7606267" y="1415404"/>
                  <a:pt x="7586303" y="1423699"/>
                </a:cubicBezTo>
                <a:cubicBezTo>
                  <a:pt x="7604838" y="1424108"/>
                  <a:pt x="7636267" y="1466352"/>
                  <a:pt x="7621059" y="1486236"/>
                </a:cubicBezTo>
                <a:cubicBezTo>
                  <a:pt x="7624771" y="1516526"/>
                  <a:pt x="7640092" y="1537976"/>
                  <a:pt x="7633966" y="1569734"/>
                </a:cubicBezTo>
                <a:cubicBezTo>
                  <a:pt x="7636447" y="1570719"/>
                  <a:pt x="7638522" y="1572334"/>
                  <a:pt x="7640304" y="1574384"/>
                </a:cubicBezTo>
                <a:lnTo>
                  <a:pt x="7644628" y="1581242"/>
                </a:lnTo>
                <a:lnTo>
                  <a:pt x="7644313" y="1582567"/>
                </a:lnTo>
                <a:cubicBezTo>
                  <a:pt x="7644257" y="1587776"/>
                  <a:pt x="7645302" y="1590443"/>
                  <a:pt x="7646831" y="1591983"/>
                </a:cubicBezTo>
                <a:cubicBezTo>
                  <a:pt x="7647577" y="1592347"/>
                  <a:pt x="7648323" y="1592711"/>
                  <a:pt x="7649069" y="1593074"/>
                </a:cubicBezTo>
                <a:lnTo>
                  <a:pt x="7651326" y="1599230"/>
                </a:lnTo>
                <a:lnTo>
                  <a:pt x="7657195" y="1610539"/>
                </a:lnTo>
                <a:lnTo>
                  <a:pt x="7656957" y="1613422"/>
                </a:lnTo>
                <a:lnTo>
                  <a:pt x="7663730" y="1631673"/>
                </a:lnTo>
                <a:lnTo>
                  <a:pt x="7663189" y="1632289"/>
                </a:lnTo>
                <a:cubicBezTo>
                  <a:pt x="7662131" y="1634085"/>
                  <a:pt x="7661641" y="1636199"/>
                  <a:pt x="7662326" y="1639024"/>
                </a:cubicBezTo>
                <a:cubicBezTo>
                  <a:pt x="7651979" y="1640024"/>
                  <a:pt x="7659188" y="1642819"/>
                  <a:pt x="7662125" y="1651067"/>
                </a:cubicBezTo>
                <a:cubicBezTo>
                  <a:pt x="7646711" y="1654462"/>
                  <a:pt x="7660667" y="1674670"/>
                  <a:pt x="7653812" y="1683345"/>
                </a:cubicBezTo>
                <a:cubicBezTo>
                  <a:pt x="7656316" y="1689330"/>
                  <a:pt x="7658683" y="1695719"/>
                  <a:pt x="7660803" y="1702414"/>
                </a:cubicBezTo>
                <a:lnTo>
                  <a:pt x="7661867" y="1756201"/>
                </a:lnTo>
                <a:lnTo>
                  <a:pt x="7649453" y="1812530"/>
                </a:lnTo>
                <a:cubicBezTo>
                  <a:pt x="7649183" y="1833366"/>
                  <a:pt x="7644573" y="1851408"/>
                  <a:pt x="7647823" y="1869041"/>
                </a:cubicBezTo>
                <a:cubicBezTo>
                  <a:pt x="7644238" y="1876204"/>
                  <a:pt x="7642789" y="1882956"/>
                  <a:pt x="7648156" y="1889503"/>
                </a:cubicBezTo>
                <a:cubicBezTo>
                  <a:pt x="7646365" y="1908946"/>
                  <a:pt x="7638702" y="1913653"/>
                  <a:pt x="7644679" y="1925974"/>
                </a:cubicBezTo>
                <a:cubicBezTo>
                  <a:pt x="7632281" y="1936898"/>
                  <a:pt x="7637013" y="1937545"/>
                  <a:pt x="7640564" y="1942678"/>
                </a:cubicBezTo>
                <a:lnTo>
                  <a:pt x="7640816" y="1943410"/>
                </a:lnTo>
                <a:lnTo>
                  <a:pt x="7639044" y="1944904"/>
                </a:lnTo>
                <a:lnTo>
                  <a:pt x="7638223" y="1947993"/>
                </a:lnTo>
                <a:lnTo>
                  <a:pt x="7638752" y="1956430"/>
                </a:lnTo>
                <a:lnTo>
                  <a:pt x="7639407" y="1959603"/>
                </a:lnTo>
                <a:cubicBezTo>
                  <a:pt x="7639690" y="1961788"/>
                  <a:pt x="7639658" y="1963239"/>
                  <a:pt x="7639396" y="1964244"/>
                </a:cubicBezTo>
                <a:lnTo>
                  <a:pt x="7639249" y="1964361"/>
                </a:lnTo>
                <a:lnTo>
                  <a:pt x="7639521" y="1968708"/>
                </a:lnTo>
                <a:cubicBezTo>
                  <a:pt x="7640315" y="1976045"/>
                  <a:pt x="7641402" y="1983186"/>
                  <a:pt x="7642694" y="1989983"/>
                </a:cubicBezTo>
                <a:cubicBezTo>
                  <a:pt x="7634556" y="1995729"/>
                  <a:pt x="7644169" y="2020842"/>
                  <a:pt x="7628828" y="2018094"/>
                </a:cubicBezTo>
                <a:cubicBezTo>
                  <a:pt x="7630116" y="2027262"/>
                  <a:pt x="7636485" y="2032807"/>
                  <a:pt x="7626423" y="2029720"/>
                </a:cubicBezTo>
                <a:cubicBezTo>
                  <a:pt x="7626559" y="2032738"/>
                  <a:pt x="7625703" y="2034598"/>
                  <a:pt x="7624364" y="2035929"/>
                </a:cubicBezTo>
                <a:lnTo>
                  <a:pt x="7623733" y="2036314"/>
                </a:lnTo>
                <a:lnTo>
                  <a:pt x="7626847" y="2056711"/>
                </a:lnTo>
                <a:lnTo>
                  <a:pt x="7626090" y="2059419"/>
                </a:lnTo>
                <a:lnTo>
                  <a:pt x="7629618" y="2072712"/>
                </a:lnTo>
                <a:lnTo>
                  <a:pt x="7630641" y="2079581"/>
                </a:lnTo>
                <a:lnTo>
                  <a:pt x="7632577" y="2081522"/>
                </a:lnTo>
                <a:cubicBezTo>
                  <a:pt x="7633753" y="2083617"/>
                  <a:pt x="7634261" y="2086620"/>
                  <a:pt x="7633251" y="2091658"/>
                </a:cubicBezTo>
                <a:lnTo>
                  <a:pt x="7632707" y="2092825"/>
                </a:lnTo>
                <a:lnTo>
                  <a:pt x="7635575" y="2101184"/>
                </a:lnTo>
                <a:cubicBezTo>
                  <a:pt x="7636900" y="2103876"/>
                  <a:pt x="7638586" y="2106260"/>
                  <a:pt x="7640772" y="2108190"/>
                </a:cubicBezTo>
                <a:cubicBezTo>
                  <a:pt x="7629093" y="2136655"/>
                  <a:pt x="7639778" y="2163513"/>
                  <a:pt x="7637758" y="2194409"/>
                </a:cubicBezTo>
                <a:cubicBezTo>
                  <a:pt x="7619585" y="2207765"/>
                  <a:pt x="7641835" y="2261154"/>
                  <a:pt x="7659453" y="2268824"/>
                </a:cubicBezTo>
                <a:cubicBezTo>
                  <a:pt x="7644015" y="2268997"/>
                  <a:pt x="7665037" y="2307714"/>
                  <a:pt x="7665583" y="2317700"/>
                </a:cubicBezTo>
                <a:cubicBezTo>
                  <a:pt x="7665764" y="2321029"/>
                  <a:pt x="7663671" y="2321166"/>
                  <a:pt x="7657195" y="2315619"/>
                </a:cubicBezTo>
                <a:cubicBezTo>
                  <a:pt x="7658997" y="2326231"/>
                  <a:pt x="7650972" y="2337185"/>
                  <a:pt x="7644431" y="2331209"/>
                </a:cubicBezTo>
                <a:cubicBezTo>
                  <a:pt x="7658433" y="2363448"/>
                  <a:pt x="7644510" y="2411031"/>
                  <a:pt x="7650869" y="2447461"/>
                </a:cubicBezTo>
                <a:cubicBezTo>
                  <a:pt x="7635485" y="2467322"/>
                  <a:pt x="7649719" y="2456555"/>
                  <a:pt x="7646841" y="2477156"/>
                </a:cubicBezTo>
                <a:cubicBezTo>
                  <a:pt x="7661004" y="2471521"/>
                  <a:pt x="7638896" y="2502164"/>
                  <a:pt x="7654880" y="2503292"/>
                </a:cubicBezTo>
                <a:cubicBezTo>
                  <a:pt x="7653849" y="2507005"/>
                  <a:pt x="7652348" y="2510567"/>
                  <a:pt x="7650720" y="2514131"/>
                </a:cubicBezTo>
                <a:lnTo>
                  <a:pt x="7649876" y="2516003"/>
                </a:lnTo>
                <a:lnTo>
                  <a:pt x="7649263" y="2523483"/>
                </a:lnTo>
                <a:lnTo>
                  <a:pt x="7645633" y="2525592"/>
                </a:lnTo>
                <a:lnTo>
                  <a:pt x="7642233" y="2536851"/>
                </a:lnTo>
                <a:cubicBezTo>
                  <a:pt x="7641494" y="2541069"/>
                  <a:pt x="7641323" y="2545607"/>
                  <a:pt x="7642069" y="2550622"/>
                </a:cubicBezTo>
                <a:cubicBezTo>
                  <a:pt x="7648404" y="2562959"/>
                  <a:pt x="7640640" y="2582170"/>
                  <a:pt x="7641110" y="2599544"/>
                </a:cubicBezTo>
                <a:lnTo>
                  <a:pt x="7643071" y="2607523"/>
                </a:lnTo>
                <a:lnTo>
                  <a:pt x="7639801" y="2633566"/>
                </a:lnTo>
                <a:cubicBezTo>
                  <a:pt x="7639166" y="2640978"/>
                  <a:pt x="7638833" y="2648672"/>
                  <a:pt x="7639065" y="2656773"/>
                </a:cubicBezTo>
                <a:lnTo>
                  <a:pt x="7640624" y="2671810"/>
                </a:lnTo>
                <a:lnTo>
                  <a:pt x="7639332" y="2675751"/>
                </a:lnTo>
                <a:cubicBezTo>
                  <a:pt x="7639476" y="2682617"/>
                  <a:pt x="7644027" y="2691703"/>
                  <a:pt x="7638498" y="2690893"/>
                </a:cubicBezTo>
                <a:lnTo>
                  <a:pt x="7640415" y="2698606"/>
                </a:lnTo>
                <a:lnTo>
                  <a:pt x="7636002" y="2706218"/>
                </a:lnTo>
                <a:cubicBezTo>
                  <a:pt x="7634978" y="2707053"/>
                  <a:pt x="7633887" y="2707679"/>
                  <a:pt x="7632770" y="2708079"/>
                </a:cubicBezTo>
                <a:lnTo>
                  <a:pt x="7634220" y="2718854"/>
                </a:lnTo>
                <a:lnTo>
                  <a:pt x="7631061" y="2727688"/>
                </a:lnTo>
                <a:lnTo>
                  <a:pt x="7633127" y="2735389"/>
                </a:lnTo>
                <a:lnTo>
                  <a:pt x="7632661" y="2738584"/>
                </a:lnTo>
                <a:lnTo>
                  <a:pt x="7631098" y="2746529"/>
                </a:lnTo>
                <a:cubicBezTo>
                  <a:pt x="7630002" y="2750602"/>
                  <a:pt x="7628681" y="2755160"/>
                  <a:pt x="7627624" y="2760235"/>
                </a:cubicBezTo>
                <a:lnTo>
                  <a:pt x="7627140" y="2764511"/>
                </a:lnTo>
                <a:lnTo>
                  <a:pt x="7621827" y="2773820"/>
                </a:lnTo>
                <a:cubicBezTo>
                  <a:pt x="7617811" y="2780593"/>
                  <a:pt x="7615104" y="2785923"/>
                  <a:pt x="7617284" y="2791840"/>
                </a:cubicBezTo>
                <a:cubicBezTo>
                  <a:pt x="7612094" y="2801924"/>
                  <a:pt x="7597550" y="2808970"/>
                  <a:pt x="7601430" y="2823567"/>
                </a:cubicBezTo>
                <a:cubicBezTo>
                  <a:pt x="7594841" y="2819137"/>
                  <a:pt x="7600633" y="2839778"/>
                  <a:pt x="7593865" y="2842217"/>
                </a:cubicBezTo>
                <a:cubicBezTo>
                  <a:pt x="7588415" y="2843342"/>
                  <a:pt x="7588901" y="2849866"/>
                  <a:pt x="7586893" y="2854834"/>
                </a:cubicBezTo>
                <a:cubicBezTo>
                  <a:pt x="7581327" y="2858374"/>
                  <a:pt x="7576244" y="2883372"/>
                  <a:pt x="7577046" y="2892075"/>
                </a:cubicBezTo>
                <a:cubicBezTo>
                  <a:pt x="7582584" y="2916606"/>
                  <a:pt x="7560175" y="2936338"/>
                  <a:pt x="7564026" y="2955950"/>
                </a:cubicBezTo>
                <a:cubicBezTo>
                  <a:pt x="7563501" y="2961086"/>
                  <a:pt x="7562240" y="2965343"/>
                  <a:pt x="7560529" y="2969031"/>
                </a:cubicBezTo>
                <a:lnTo>
                  <a:pt x="7554631" y="2978222"/>
                </a:lnTo>
                <a:lnTo>
                  <a:pt x="7550747" y="2978564"/>
                </a:lnTo>
                <a:lnTo>
                  <a:pt x="7548359" y="2985429"/>
                </a:lnTo>
                <a:lnTo>
                  <a:pt x="7547120" y="2986826"/>
                </a:lnTo>
                <a:cubicBezTo>
                  <a:pt x="7544741" y="2989483"/>
                  <a:pt x="7542480" y="2992194"/>
                  <a:pt x="7540621" y="2995267"/>
                </a:cubicBezTo>
                <a:cubicBezTo>
                  <a:pt x="7555200" y="3003715"/>
                  <a:pt x="7527208" y="3022799"/>
                  <a:pt x="7541739" y="3023946"/>
                </a:cubicBezTo>
                <a:cubicBezTo>
                  <a:pt x="7534059" y="3042303"/>
                  <a:pt x="7549904" y="3038579"/>
                  <a:pt x="7530781" y="3050462"/>
                </a:cubicBezTo>
                <a:cubicBezTo>
                  <a:pt x="7527838" y="3088204"/>
                  <a:pt x="7503338" y="3127251"/>
                  <a:pt x="7508515" y="3164510"/>
                </a:cubicBezTo>
                <a:cubicBezTo>
                  <a:pt x="7503888" y="3155782"/>
                  <a:pt x="7493770" y="3162549"/>
                  <a:pt x="7492866" y="3173520"/>
                </a:cubicBezTo>
                <a:cubicBezTo>
                  <a:pt x="7474179" y="3140376"/>
                  <a:pt x="7498581" y="3226463"/>
                  <a:pt x="7479395" y="3217191"/>
                </a:cubicBezTo>
                <a:cubicBezTo>
                  <a:pt x="7493905" y="3232643"/>
                  <a:pt x="7501608" y="3293915"/>
                  <a:pt x="7481475" y="3298298"/>
                </a:cubicBezTo>
                <a:cubicBezTo>
                  <a:pt x="7472089" y="3326890"/>
                  <a:pt x="7475493" y="3357480"/>
                  <a:pt x="7457722" y="3379292"/>
                </a:cubicBezTo>
                <a:cubicBezTo>
                  <a:pt x="7459285" y="3382143"/>
                  <a:pt x="7460273" y="3385199"/>
                  <a:pt x="7460850" y="3388381"/>
                </a:cubicBezTo>
                <a:lnTo>
                  <a:pt x="7461482" y="3397694"/>
                </a:lnTo>
                <a:lnTo>
                  <a:pt x="7460695" y="3398556"/>
                </a:lnTo>
                <a:cubicBezTo>
                  <a:pt x="7458532" y="3402904"/>
                  <a:pt x="7458275" y="3406007"/>
                  <a:pt x="7458858" y="3408553"/>
                </a:cubicBezTo>
                <a:lnTo>
                  <a:pt x="7460185" y="3411299"/>
                </a:lnTo>
                <a:lnTo>
                  <a:pt x="7459468" y="3418333"/>
                </a:lnTo>
                <a:lnTo>
                  <a:pt x="7459515" y="3432662"/>
                </a:lnTo>
                <a:lnTo>
                  <a:pt x="7458154" y="3434902"/>
                </a:lnTo>
                <a:lnTo>
                  <a:pt x="7456091" y="3455825"/>
                </a:lnTo>
                <a:cubicBezTo>
                  <a:pt x="7455865" y="3455850"/>
                  <a:pt x="7455638" y="3455877"/>
                  <a:pt x="7455413" y="3455903"/>
                </a:cubicBezTo>
                <a:cubicBezTo>
                  <a:pt x="7453843" y="3456557"/>
                  <a:pt x="7452596" y="3457940"/>
                  <a:pt x="7451989" y="3460886"/>
                </a:cubicBezTo>
                <a:cubicBezTo>
                  <a:pt x="7443388" y="3453296"/>
                  <a:pt x="7447961" y="3461529"/>
                  <a:pt x="7446929" y="3470886"/>
                </a:cubicBezTo>
                <a:cubicBezTo>
                  <a:pt x="7433341" y="3461186"/>
                  <a:pt x="7436171" y="3489615"/>
                  <a:pt x="7427213" y="3491353"/>
                </a:cubicBezTo>
                <a:cubicBezTo>
                  <a:pt x="7426761" y="3498443"/>
                  <a:pt x="7426037" y="3505767"/>
                  <a:pt x="7424990" y="3513143"/>
                </a:cubicBezTo>
                <a:lnTo>
                  <a:pt x="7424186" y="3517424"/>
                </a:lnTo>
                <a:cubicBezTo>
                  <a:pt x="7424132" y="3517438"/>
                  <a:pt x="7424077" y="3517453"/>
                  <a:pt x="7424024" y="3517467"/>
                </a:cubicBezTo>
                <a:cubicBezTo>
                  <a:pt x="7423536" y="3518305"/>
                  <a:pt x="7423153" y="3519678"/>
                  <a:pt x="7422883" y="3521896"/>
                </a:cubicBezTo>
                <a:lnTo>
                  <a:pt x="7422723" y="3525229"/>
                </a:lnTo>
                <a:lnTo>
                  <a:pt x="7421163" y="3533534"/>
                </a:lnTo>
                <a:lnTo>
                  <a:pt x="7419650" y="3536108"/>
                </a:lnTo>
                <a:lnTo>
                  <a:pt x="7417640" y="3536718"/>
                </a:lnTo>
                <a:lnTo>
                  <a:pt x="7417697" y="3537534"/>
                </a:lnTo>
                <a:cubicBezTo>
                  <a:pt x="7419749" y="3544077"/>
                  <a:pt x="7423989" y="3546875"/>
                  <a:pt x="7409814" y="3551598"/>
                </a:cubicBezTo>
                <a:cubicBezTo>
                  <a:pt x="7412376" y="3566128"/>
                  <a:pt x="7404108" y="3567090"/>
                  <a:pt x="7397719" y="3584844"/>
                </a:cubicBezTo>
                <a:cubicBezTo>
                  <a:pt x="7401116" y="3593573"/>
                  <a:pt x="7398130" y="3599358"/>
                  <a:pt x="7393057" y="3604546"/>
                </a:cubicBezTo>
                <a:cubicBezTo>
                  <a:pt x="7391792" y="3622895"/>
                  <a:pt x="7383125" y="3638008"/>
                  <a:pt x="7377811" y="3657793"/>
                </a:cubicBezTo>
                <a:cubicBezTo>
                  <a:pt x="7379886" y="3680874"/>
                  <a:pt x="7366255" y="3689531"/>
                  <a:pt x="7360624" y="3710685"/>
                </a:cubicBezTo>
                <a:cubicBezTo>
                  <a:pt x="7367950" y="3731637"/>
                  <a:pt x="7347999" y="3723947"/>
                  <a:pt x="7341489" y="3734006"/>
                </a:cubicBezTo>
                <a:lnTo>
                  <a:pt x="7340478" y="3737028"/>
                </a:lnTo>
                <a:lnTo>
                  <a:pt x="7340489" y="3745476"/>
                </a:lnTo>
                <a:lnTo>
                  <a:pt x="7340950" y="3748687"/>
                </a:lnTo>
                <a:cubicBezTo>
                  <a:pt x="7341098" y="3750887"/>
                  <a:pt x="7340976" y="3752333"/>
                  <a:pt x="7340653" y="3753314"/>
                </a:cubicBezTo>
                <a:lnTo>
                  <a:pt x="7340500" y="3753419"/>
                </a:lnTo>
                <a:lnTo>
                  <a:pt x="7340506" y="3757774"/>
                </a:lnTo>
                <a:cubicBezTo>
                  <a:pt x="7340847" y="3765147"/>
                  <a:pt x="7341495" y="3772345"/>
                  <a:pt x="7342369" y="3779218"/>
                </a:cubicBezTo>
                <a:cubicBezTo>
                  <a:pt x="7333890" y="3784348"/>
                  <a:pt x="7341949" y="3810090"/>
                  <a:pt x="7326800" y="3806225"/>
                </a:cubicBezTo>
                <a:cubicBezTo>
                  <a:pt x="7327524" y="3815461"/>
                  <a:pt x="7333545" y="3821456"/>
                  <a:pt x="7323686" y="3817640"/>
                </a:cubicBezTo>
                <a:cubicBezTo>
                  <a:pt x="7323637" y="3820659"/>
                  <a:pt x="7322668" y="3822449"/>
                  <a:pt x="7321247" y="3823678"/>
                </a:cubicBezTo>
                <a:lnTo>
                  <a:pt x="7320595" y="3824018"/>
                </a:lnTo>
                <a:lnTo>
                  <a:pt x="7322453" y="3844579"/>
                </a:lnTo>
                <a:lnTo>
                  <a:pt x="7321532" y="3847225"/>
                </a:lnTo>
                <a:lnTo>
                  <a:pt x="7324238" y="3860736"/>
                </a:lnTo>
                <a:lnTo>
                  <a:pt x="7324840" y="3867658"/>
                </a:lnTo>
                <a:lnTo>
                  <a:pt x="7326655" y="3869733"/>
                </a:lnTo>
                <a:cubicBezTo>
                  <a:pt x="7327701" y="3871909"/>
                  <a:pt x="7328023" y="3874942"/>
                  <a:pt x="7326706" y="3879891"/>
                </a:cubicBezTo>
                <a:lnTo>
                  <a:pt x="7326093" y="3881013"/>
                </a:lnTo>
                <a:lnTo>
                  <a:pt x="7328442" y="3889558"/>
                </a:lnTo>
                <a:cubicBezTo>
                  <a:pt x="7329602" y="3892339"/>
                  <a:pt x="7331138" y="3894839"/>
                  <a:pt x="7333203" y="3896924"/>
                </a:cubicBezTo>
                <a:cubicBezTo>
                  <a:pt x="7319795" y="3924445"/>
                  <a:pt x="7328820" y="3952004"/>
                  <a:pt x="7324908" y="3982658"/>
                </a:cubicBezTo>
                <a:cubicBezTo>
                  <a:pt x="7325522" y="4017325"/>
                  <a:pt x="7327874" y="4041416"/>
                  <a:pt x="7327588" y="4064228"/>
                </a:cubicBezTo>
                <a:cubicBezTo>
                  <a:pt x="7328735" y="4074940"/>
                  <a:pt x="7329351" y="4153102"/>
                  <a:pt x="7323186" y="4146664"/>
                </a:cubicBezTo>
                <a:cubicBezTo>
                  <a:pt x="7335189" y="4179829"/>
                  <a:pt x="7318370" y="4199117"/>
                  <a:pt x="7322488" y="4235901"/>
                </a:cubicBezTo>
                <a:cubicBezTo>
                  <a:pt x="7305909" y="4254573"/>
                  <a:pt x="7320783" y="4244884"/>
                  <a:pt x="7316645" y="4265209"/>
                </a:cubicBezTo>
                <a:cubicBezTo>
                  <a:pt x="7331133" y="4260631"/>
                  <a:pt x="7307179" y="4289560"/>
                  <a:pt x="7323069" y="4291857"/>
                </a:cubicBezTo>
                <a:cubicBezTo>
                  <a:pt x="7321814" y="4295483"/>
                  <a:pt x="7320095" y="4298923"/>
                  <a:pt x="7318251" y="4302359"/>
                </a:cubicBezTo>
                <a:lnTo>
                  <a:pt x="7317295" y="4304161"/>
                </a:lnTo>
                <a:lnTo>
                  <a:pt x="7316223" y="4311573"/>
                </a:lnTo>
                <a:lnTo>
                  <a:pt x="7312469" y="4313411"/>
                </a:lnTo>
                <a:lnTo>
                  <a:pt x="7306447" y="4403491"/>
                </a:lnTo>
                <a:cubicBezTo>
                  <a:pt x="7308849" y="4411399"/>
                  <a:pt x="7308497" y="4436984"/>
                  <a:pt x="7303688" y="4442497"/>
                </a:cubicBezTo>
                <a:cubicBezTo>
                  <a:pt x="7302637" y="4447969"/>
                  <a:pt x="7304327" y="4453942"/>
                  <a:pt x="7299181" y="4457128"/>
                </a:cubicBezTo>
                <a:cubicBezTo>
                  <a:pt x="7296154" y="4469016"/>
                  <a:pt x="7289197" y="4496240"/>
                  <a:pt x="7285530" y="4513823"/>
                </a:cubicBezTo>
                <a:cubicBezTo>
                  <a:pt x="7288769" y="4518560"/>
                  <a:pt x="7287100" y="4524649"/>
                  <a:pt x="7284412" y="4532609"/>
                </a:cubicBezTo>
                <a:lnTo>
                  <a:pt x="7282601" y="4540125"/>
                </a:lnTo>
                <a:lnTo>
                  <a:pt x="7291785" y="4563650"/>
                </a:lnTo>
                <a:lnTo>
                  <a:pt x="7284191" y="4636427"/>
                </a:lnTo>
                <a:lnTo>
                  <a:pt x="7292797" y="4672055"/>
                </a:lnTo>
                <a:cubicBezTo>
                  <a:pt x="7294304" y="4686552"/>
                  <a:pt x="7294421" y="4700466"/>
                  <a:pt x="7295425" y="4713953"/>
                </a:cubicBezTo>
                <a:cubicBezTo>
                  <a:pt x="7296104" y="4744441"/>
                  <a:pt x="7280378" y="4723911"/>
                  <a:pt x="7292574" y="4762180"/>
                </a:cubicBezTo>
                <a:cubicBezTo>
                  <a:pt x="7286719" y="4766152"/>
                  <a:pt x="7286266" y="4770971"/>
                  <a:pt x="7288689" y="4779168"/>
                </a:cubicBezTo>
                <a:cubicBezTo>
                  <a:pt x="7288592" y="4793971"/>
                  <a:pt x="7274303" y="4792486"/>
                  <a:pt x="7282355" y="4807636"/>
                </a:cubicBezTo>
                <a:cubicBezTo>
                  <a:pt x="7278556" y="4806204"/>
                  <a:pt x="7277539" y="4813202"/>
                  <a:pt x="7276505" y="4819678"/>
                </a:cubicBezTo>
                <a:lnTo>
                  <a:pt x="7273752" y="4823797"/>
                </a:lnTo>
                <a:lnTo>
                  <a:pt x="7283683" y="4847794"/>
                </a:lnTo>
                <a:cubicBezTo>
                  <a:pt x="7296832" y="4890479"/>
                  <a:pt x="7302379" y="4941877"/>
                  <a:pt x="7311552" y="4978326"/>
                </a:cubicBezTo>
                <a:cubicBezTo>
                  <a:pt x="7284161" y="4998846"/>
                  <a:pt x="7309660" y="4989594"/>
                  <a:pt x="7304880" y="5015024"/>
                </a:cubicBezTo>
                <a:cubicBezTo>
                  <a:pt x="7330355" y="5012307"/>
                  <a:pt x="7291032" y="5044485"/>
                  <a:pt x="7319932" y="5050993"/>
                </a:cubicBezTo>
                <a:cubicBezTo>
                  <a:pt x="7318148" y="5055414"/>
                  <a:pt x="7315506" y="5059493"/>
                  <a:pt x="7312641" y="5063537"/>
                </a:cubicBezTo>
                <a:lnTo>
                  <a:pt x="7311153" y="5065661"/>
                </a:lnTo>
                <a:lnTo>
                  <a:pt x="7310197" y="5075032"/>
                </a:lnTo>
                <a:lnTo>
                  <a:pt x="7303683" y="5076576"/>
                </a:lnTo>
                <a:lnTo>
                  <a:pt x="7297768" y="5089898"/>
                </a:lnTo>
                <a:cubicBezTo>
                  <a:pt x="7296519" y="5095057"/>
                  <a:pt x="7296302" y="5100805"/>
                  <a:pt x="7297750" y="5107454"/>
                </a:cubicBezTo>
                <a:cubicBezTo>
                  <a:pt x="7309447" y="5125240"/>
                  <a:pt x="7295812" y="5147341"/>
                  <a:pt x="7297014" y="5169708"/>
                </a:cubicBezTo>
                <a:lnTo>
                  <a:pt x="7300719" y="5180532"/>
                </a:lnTo>
                <a:lnTo>
                  <a:pt x="7295705" y="5210620"/>
                </a:lnTo>
                <a:lnTo>
                  <a:pt x="7296901" y="5212749"/>
                </a:lnTo>
                <a:cubicBezTo>
                  <a:pt x="7296704" y="5218058"/>
                  <a:pt x="7294377" y="5228574"/>
                  <a:pt x="7294523" y="5242477"/>
                </a:cubicBezTo>
                <a:lnTo>
                  <a:pt x="7297776" y="5296160"/>
                </a:lnTo>
                <a:lnTo>
                  <a:pt x="7289955" y="5304499"/>
                </a:lnTo>
                <a:lnTo>
                  <a:pt x="7286210" y="5305374"/>
                </a:lnTo>
                <a:lnTo>
                  <a:pt x="7286995" y="5320092"/>
                </a:lnTo>
                <a:lnTo>
                  <a:pt x="7281550" y="5330613"/>
                </a:lnTo>
                <a:lnTo>
                  <a:pt x="7285354" y="5340890"/>
                </a:lnTo>
                <a:lnTo>
                  <a:pt x="7281914" y="5354491"/>
                </a:lnTo>
                <a:cubicBezTo>
                  <a:pt x="7280017" y="5359352"/>
                  <a:pt x="7277725" y="5364763"/>
                  <a:pt x="7275918" y="5370917"/>
                </a:cubicBezTo>
                <a:lnTo>
                  <a:pt x="7267655" y="5384350"/>
                </a:lnTo>
                <a:lnTo>
                  <a:pt x="7263791" y="5406610"/>
                </a:lnTo>
                <a:cubicBezTo>
                  <a:pt x="7260956" y="5423841"/>
                  <a:pt x="7257650" y="5440271"/>
                  <a:pt x="7251522" y="5456222"/>
                </a:cubicBezTo>
                <a:cubicBezTo>
                  <a:pt x="7253699" y="5469913"/>
                  <a:pt x="7252931" y="5482529"/>
                  <a:pt x="7242311" y="5493751"/>
                </a:cubicBezTo>
                <a:cubicBezTo>
                  <a:pt x="7236636" y="5529727"/>
                  <a:pt x="7245809" y="5539513"/>
                  <a:pt x="7231835" y="5561252"/>
                </a:cubicBezTo>
                <a:cubicBezTo>
                  <a:pt x="7236311" y="5568555"/>
                  <a:pt x="7238499" y="5573475"/>
                  <a:pt x="7239152" y="5577121"/>
                </a:cubicBezTo>
                <a:cubicBezTo>
                  <a:pt x="7241111" y="5588065"/>
                  <a:pt x="7229268" y="5587525"/>
                  <a:pt x="7224043" y="5605355"/>
                </a:cubicBezTo>
                <a:cubicBezTo>
                  <a:pt x="7216774" y="5624244"/>
                  <a:pt x="7213225" y="5590845"/>
                  <a:pt x="7209229" y="5609118"/>
                </a:cubicBezTo>
                <a:cubicBezTo>
                  <a:pt x="7212098" y="5628346"/>
                  <a:pt x="7194168" y="5628785"/>
                  <a:pt x="7198222" y="5648700"/>
                </a:cubicBezTo>
                <a:cubicBezTo>
                  <a:pt x="7212577" y="5642705"/>
                  <a:pt x="7189541" y="5689259"/>
                  <a:pt x="7201221" y="5689771"/>
                </a:cubicBezTo>
                <a:cubicBezTo>
                  <a:pt x="7181618" y="5708428"/>
                  <a:pt x="7201258" y="5715573"/>
                  <a:pt x="7192555" y="5739098"/>
                </a:cubicBezTo>
                <a:cubicBezTo>
                  <a:pt x="7184486" y="5750478"/>
                  <a:pt x="7182208" y="5758416"/>
                  <a:pt x="7187522" y="5768603"/>
                </a:cubicBezTo>
                <a:cubicBezTo>
                  <a:pt x="7148692" y="5821144"/>
                  <a:pt x="7181577" y="5799065"/>
                  <a:pt x="7162500" y="5846928"/>
                </a:cubicBezTo>
                <a:lnTo>
                  <a:pt x="7160827" y="5850799"/>
                </a:lnTo>
                <a:lnTo>
                  <a:pt x="7163312" y="5866636"/>
                </a:lnTo>
                <a:cubicBezTo>
                  <a:pt x="7163884" y="5867070"/>
                  <a:pt x="7164455" y="5867505"/>
                  <a:pt x="7165029" y="5867939"/>
                </a:cubicBezTo>
                <a:lnTo>
                  <a:pt x="7142501" y="5914339"/>
                </a:lnTo>
                <a:lnTo>
                  <a:pt x="7143151" y="5921221"/>
                </a:lnTo>
                <a:lnTo>
                  <a:pt x="7123808" y="5950546"/>
                </a:lnTo>
                <a:lnTo>
                  <a:pt x="7116299" y="5966186"/>
                </a:lnTo>
                <a:lnTo>
                  <a:pt x="7106117" y="5983669"/>
                </a:lnTo>
                <a:lnTo>
                  <a:pt x="7109622" y="5995569"/>
                </a:lnTo>
                <a:cubicBezTo>
                  <a:pt x="7114727" y="6023526"/>
                  <a:pt x="7092983" y="6067450"/>
                  <a:pt x="7116605" y="6077139"/>
                </a:cubicBezTo>
                <a:cubicBezTo>
                  <a:pt x="7102148" y="6089933"/>
                  <a:pt x="7125501" y="6101908"/>
                  <a:pt x="7127573" y="6115892"/>
                </a:cubicBezTo>
                <a:cubicBezTo>
                  <a:pt x="7118381" y="6127056"/>
                  <a:pt x="7126331" y="6132595"/>
                  <a:pt x="7128098" y="6142737"/>
                </a:cubicBezTo>
                <a:cubicBezTo>
                  <a:pt x="7122429" y="6147329"/>
                  <a:pt x="7122724" y="6155912"/>
                  <a:pt x="7129375" y="6158833"/>
                </a:cubicBezTo>
                <a:cubicBezTo>
                  <a:pt x="7144709" y="6154689"/>
                  <a:pt x="7137060" y="6184499"/>
                  <a:pt x="7147635" y="6186714"/>
                </a:cubicBezTo>
                <a:cubicBezTo>
                  <a:pt x="7149842" y="6204016"/>
                  <a:pt x="7136414" y="6279145"/>
                  <a:pt x="7153343" y="6291871"/>
                </a:cubicBezTo>
                <a:cubicBezTo>
                  <a:pt x="7161381" y="6326852"/>
                  <a:pt x="7134450" y="6377408"/>
                  <a:pt x="7134923" y="6392273"/>
                </a:cubicBezTo>
                <a:cubicBezTo>
                  <a:pt x="7103997" y="6407024"/>
                  <a:pt x="7185503" y="6478818"/>
                  <a:pt x="7187236" y="6541940"/>
                </a:cubicBezTo>
                <a:cubicBezTo>
                  <a:pt x="7184250" y="6550446"/>
                  <a:pt x="7184290" y="6554993"/>
                  <a:pt x="7191340" y="6557275"/>
                </a:cubicBezTo>
                <a:cubicBezTo>
                  <a:pt x="7195412" y="6573685"/>
                  <a:pt x="7202070" y="6606060"/>
                  <a:pt x="7211670" y="6640404"/>
                </a:cubicBezTo>
                <a:cubicBezTo>
                  <a:pt x="7219591" y="6666216"/>
                  <a:pt x="7212698" y="6793331"/>
                  <a:pt x="7221085" y="6827708"/>
                </a:cubicBezTo>
                <a:lnTo>
                  <a:pt x="7227698" y="6857999"/>
                </a:lnTo>
                <a:lnTo>
                  <a:pt x="0" y="6857999"/>
                </a:lnTo>
                <a:close/>
              </a:path>
            </a:pathLst>
          </a:custGeom>
        </p:spPr>
      </p:pic>
    </p:spTree>
    <p:custDataLst>
      <p:tags r:id="rId1"/>
    </p:custDataLst>
    <p:extLst>
      <p:ext uri="{BB962C8B-B14F-4D97-AF65-F5344CB8AC3E}">
        <p14:creationId xmlns:p14="http://schemas.microsoft.com/office/powerpoint/2010/main" val="5668431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2" descr="Supplemental Security Income (SSI) | SSA">
            <a:extLst>
              <a:ext uri="{FF2B5EF4-FFF2-40B4-BE49-F238E27FC236}">
                <a16:creationId xmlns:a16="http://schemas.microsoft.com/office/drawing/2014/main" id="{60F23D6C-7F83-F891-9993-92E81A3844B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Title 1">
            <a:extLst>
              <a:ext uri="{FF2B5EF4-FFF2-40B4-BE49-F238E27FC236}">
                <a16:creationId xmlns:a16="http://schemas.microsoft.com/office/drawing/2014/main" id="{A2C133E9-C261-01B2-8F5D-6BBEC3A5B728}"/>
              </a:ext>
            </a:extLst>
          </p:cNvPr>
          <p:cNvSpPr>
            <a:spLocks noGrp="1"/>
          </p:cNvSpPr>
          <p:nvPr>
            <p:ph type="ctrTitle"/>
          </p:nvPr>
        </p:nvSpPr>
        <p:spPr>
          <a:xfrm>
            <a:off x="4858440" y="2609773"/>
            <a:ext cx="5255044" cy="2387600"/>
          </a:xfrm>
        </p:spPr>
        <p:txBody>
          <a:bodyPr vert="horz" lIns="91440" tIns="45720" rIns="91440" bIns="45720" rtlCol="0" anchor="t">
            <a:normAutofit/>
          </a:bodyPr>
          <a:lstStyle/>
          <a:p>
            <a:pPr algn="ctr"/>
            <a:r>
              <a:rPr lang="en-US" sz="4800" b="0" dirty="0">
                <a:solidFill>
                  <a:schemeClr val="accent1"/>
                </a:solidFill>
                <a:latin typeface="Myriad Pro" panose="020B0503030403020204" pitchFamily="34" charset="0"/>
              </a:rPr>
              <a:t>Thank you!</a:t>
            </a:r>
            <a:endParaRPr lang="en-US" sz="4800" b="1" dirty="0">
              <a:solidFill>
                <a:schemeClr val="accent1"/>
              </a:solidFill>
              <a:latin typeface="Myriad Pro" panose="020B0503030403020204" pitchFamily="34" charset="0"/>
            </a:endParaRPr>
          </a:p>
        </p:txBody>
      </p:sp>
      <p:pic>
        <p:nvPicPr>
          <p:cNvPr id="4" name="Picture 3">
            <a:extLst>
              <a:ext uri="{FF2B5EF4-FFF2-40B4-BE49-F238E27FC236}">
                <a16:creationId xmlns:a16="http://schemas.microsoft.com/office/drawing/2014/main" id="{DEBF4652-7095-A39C-A796-94A74D5723DD}"/>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55115" r="174"/>
          <a:stretch/>
        </p:blipFill>
        <p:spPr>
          <a:xfrm>
            <a:off x="0" y="0"/>
            <a:ext cx="4671153" cy="685800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pic>
        <p:nvPicPr>
          <p:cNvPr id="5" name="Picture 4">
            <a:extLst>
              <a:ext uri="{FF2B5EF4-FFF2-40B4-BE49-F238E27FC236}">
                <a16:creationId xmlns:a16="http://schemas.microsoft.com/office/drawing/2014/main" id="{4EAD5D72-BE11-C99E-A58A-01129877986E}"/>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17432" t="3456" r="84832" b="-3456"/>
          <a:stretch/>
        </p:blipFill>
        <p:spPr>
          <a:xfrm flipH="1">
            <a:off x="10607405" y="-1"/>
            <a:ext cx="3406050" cy="7102549"/>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pic>
        <p:nvPicPr>
          <p:cNvPr id="8" name="Picture 7" descr="Employment Resources Inc Wisconsin Disability Benefits Network logo">
            <a:extLst>
              <a:ext uri="{FF2B5EF4-FFF2-40B4-BE49-F238E27FC236}">
                <a16:creationId xmlns:a16="http://schemas.microsoft.com/office/drawing/2014/main" id="{2FA2417E-8052-803C-F2D9-089642632AA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233061" y="5808235"/>
            <a:ext cx="2374344" cy="782136"/>
          </a:xfrm>
          <a:prstGeom prst="rect">
            <a:avLst/>
          </a:prstGeom>
        </p:spPr>
      </p:pic>
      <p:pic>
        <p:nvPicPr>
          <p:cNvPr id="2" name="Picture 1" descr="Blue text on a black background&#10;&#10;Description automatically generated with medium confidence">
            <a:extLst>
              <a:ext uri="{FF2B5EF4-FFF2-40B4-BE49-F238E27FC236}">
                <a16:creationId xmlns:a16="http://schemas.microsoft.com/office/drawing/2014/main" id="{2ED92A2B-5445-324C-D945-E8B58AC48F1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38674" y="5940745"/>
            <a:ext cx="3338529" cy="649626"/>
          </a:xfrm>
          <a:prstGeom prst="rect">
            <a:avLst/>
          </a:prstGeom>
        </p:spPr>
      </p:pic>
    </p:spTree>
    <p:custDataLst>
      <p:tags r:id="rId1"/>
    </p:custDataLst>
    <p:extLst>
      <p:ext uri="{BB962C8B-B14F-4D97-AF65-F5344CB8AC3E}">
        <p14:creationId xmlns:p14="http://schemas.microsoft.com/office/powerpoint/2010/main" val="3006555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6B158B5-50B5-4927-A367-7C9F3AFE5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1826D41-45DB-4250-A72B-3A2B62D65ED3}"/>
              </a:ext>
            </a:extLst>
          </p:cNvPr>
          <p:cNvSpPr>
            <a:spLocks noGrp="1"/>
          </p:cNvSpPr>
          <p:nvPr>
            <p:ph type="ctrTitle"/>
          </p:nvPr>
        </p:nvSpPr>
        <p:spPr>
          <a:xfrm>
            <a:off x="6532014" y="2404155"/>
            <a:ext cx="5133436" cy="2928132"/>
          </a:xfrm>
        </p:spPr>
        <p:txBody>
          <a:bodyPr vert="horz" lIns="91440" tIns="45720" rIns="91440" bIns="45720" rtlCol="0" anchor="t">
            <a:noAutofit/>
          </a:bodyPr>
          <a:lstStyle/>
          <a:p>
            <a:pPr>
              <a:lnSpc>
                <a:spcPct val="100000"/>
              </a:lnSpc>
            </a:pPr>
            <a:r>
              <a:rPr lang="en-US" sz="4800" b="1" dirty="0">
                <a:solidFill>
                  <a:schemeClr val="bg1"/>
                </a:solidFill>
                <a:latin typeface="Myriad Pro" panose="020B0503030403020204" pitchFamily="34" charset="0"/>
              </a:rPr>
              <a:t>What </a:t>
            </a:r>
            <a:br>
              <a:rPr lang="en-US" sz="4800" b="1" dirty="0">
                <a:solidFill>
                  <a:schemeClr val="bg1"/>
                </a:solidFill>
                <a:latin typeface="Myriad Pro" panose="020B0503030403020204" pitchFamily="34" charset="0"/>
              </a:rPr>
            </a:br>
            <a:r>
              <a:rPr lang="en-US" sz="4800" b="1" dirty="0">
                <a:solidFill>
                  <a:schemeClr val="bg1"/>
                </a:solidFill>
                <a:latin typeface="Myriad Pro" panose="020B0503030403020204" pitchFamily="34" charset="0"/>
              </a:rPr>
              <a:t>Is SSI and </a:t>
            </a:r>
            <a:br>
              <a:rPr lang="en-US" sz="4800" b="1" dirty="0">
                <a:solidFill>
                  <a:schemeClr val="bg1"/>
                </a:solidFill>
                <a:latin typeface="Myriad Pro" panose="020B0503030403020204" pitchFamily="34" charset="0"/>
              </a:rPr>
            </a:br>
            <a:r>
              <a:rPr lang="en-US" sz="4800" b="1" dirty="0">
                <a:solidFill>
                  <a:schemeClr val="bg1"/>
                </a:solidFill>
                <a:latin typeface="Myriad Pro" panose="020B0503030403020204" pitchFamily="34" charset="0"/>
              </a:rPr>
              <a:t>What Are State SSI Supplements?</a:t>
            </a:r>
          </a:p>
        </p:txBody>
      </p:sp>
      <p:pic>
        <p:nvPicPr>
          <p:cNvPr id="5" name="Picture 4">
            <a:extLst>
              <a:ext uri="{FF2B5EF4-FFF2-40B4-BE49-F238E27FC236}">
                <a16:creationId xmlns:a16="http://schemas.microsoft.com/office/drawing/2014/main" id="{A44BA9B4-673D-4061-5FB8-4535EC9B4624}"/>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 y="2"/>
            <a:ext cx="6249303" cy="6857998"/>
          </a:xfrm>
          <a:custGeom>
            <a:avLst/>
            <a:gdLst/>
            <a:ahLst/>
            <a:cxnLst/>
            <a:rect l="l" t="t" r="r" b="b"/>
            <a:pathLst>
              <a:path w="6249303" h="6857998">
                <a:moveTo>
                  <a:pt x="5497146" y="6118149"/>
                </a:moveTo>
                <a:cubicBezTo>
                  <a:pt x="5503695" y="6124102"/>
                  <a:pt x="5511317" y="6129341"/>
                  <a:pt x="5518366" y="6133723"/>
                </a:cubicBezTo>
                <a:cubicBezTo>
                  <a:pt x="5525509" y="6138152"/>
                  <a:pt x="5530855" y="6143474"/>
                  <a:pt x="5534525" y="6149380"/>
                </a:cubicBezTo>
                <a:lnTo>
                  <a:pt x="5540000" y="6166562"/>
                </a:lnTo>
                <a:lnTo>
                  <a:pt x="5534525" y="6149379"/>
                </a:lnTo>
                <a:cubicBezTo>
                  <a:pt x="5530855" y="6143474"/>
                  <a:pt x="5525509" y="6138152"/>
                  <a:pt x="5518366" y="6133722"/>
                </a:cubicBezTo>
                <a:cubicBezTo>
                  <a:pt x="5511317" y="6129341"/>
                  <a:pt x="5503695" y="6124102"/>
                  <a:pt x="5497146" y="6118149"/>
                </a:cubicBezTo>
                <a:close/>
                <a:moveTo>
                  <a:pt x="5405304" y="4941372"/>
                </a:moveTo>
                <a:lnTo>
                  <a:pt x="5408634" y="4950869"/>
                </a:lnTo>
                <a:lnTo>
                  <a:pt x="5418318" y="4991382"/>
                </a:lnTo>
                <a:lnTo>
                  <a:pt x="5408634" y="4950868"/>
                </a:lnTo>
                <a:close/>
                <a:moveTo>
                  <a:pt x="5409242" y="4749807"/>
                </a:moveTo>
                <a:cubicBezTo>
                  <a:pt x="5397106" y="4762826"/>
                  <a:pt x="5396249" y="4781365"/>
                  <a:pt x="5394535" y="4799797"/>
                </a:cubicBezTo>
                <a:cubicBezTo>
                  <a:pt x="5396249" y="4781365"/>
                  <a:pt x="5397106" y="4762827"/>
                  <a:pt x="5409242" y="4749807"/>
                </a:cubicBezTo>
                <a:close/>
                <a:moveTo>
                  <a:pt x="5427041" y="4543185"/>
                </a:moveTo>
                <a:cubicBezTo>
                  <a:pt x="5428019" y="4548281"/>
                  <a:pt x="5430065" y="4553662"/>
                  <a:pt x="5432447" y="4557092"/>
                </a:cubicBezTo>
                <a:cubicBezTo>
                  <a:pt x="5444067" y="4573618"/>
                  <a:pt x="5452855" y="4588275"/>
                  <a:pt x="5458810" y="4602021"/>
                </a:cubicBezTo>
                <a:cubicBezTo>
                  <a:pt x="5452855" y="4588275"/>
                  <a:pt x="5444067" y="4573618"/>
                  <a:pt x="5432447" y="4557091"/>
                </a:cubicBezTo>
                <a:close/>
                <a:moveTo>
                  <a:pt x="5893259" y="2819253"/>
                </a:moveTo>
                <a:lnTo>
                  <a:pt x="5904902" y="2827484"/>
                </a:lnTo>
                <a:lnTo>
                  <a:pt x="5904904" y="2827486"/>
                </a:lnTo>
                <a:lnTo>
                  <a:pt x="5933407" y="2861156"/>
                </a:lnTo>
                <a:lnTo>
                  <a:pt x="5923753" y="2842392"/>
                </a:lnTo>
                <a:lnTo>
                  <a:pt x="5904904" y="2827486"/>
                </a:lnTo>
                <a:lnTo>
                  <a:pt x="5904902" y="2827483"/>
                </a:lnTo>
                <a:close/>
                <a:moveTo>
                  <a:pt x="5823604" y="1974015"/>
                </a:moveTo>
                <a:lnTo>
                  <a:pt x="5817090" y="1999763"/>
                </a:lnTo>
                <a:cubicBezTo>
                  <a:pt x="5813281" y="2008056"/>
                  <a:pt x="5807601" y="2016020"/>
                  <a:pt x="5799362" y="2023547"/>
                </a:cubicBezTo>
                <a:cubicBezTo>
                  <a:pt x="5815841" y="2008497"/>
                  <a:pt x="5822079" y="1991685"/>
                  <a:pt x="5823604" y="1974015"/>
                </a:cubicBezTo>
                <a:close/>
                <a:moveTo>
                  <a:pt x="5806410" y="1768838"/>
                </a:moveTo>
                <a:cubicBezTo>
                  <a:pt x="5802029" y="1774411"/>
                  <a:pt x="5799266" y="1779948"/>
                  <a:pt x="5797809" y="1785412"/>
                </a:cubicBezTo>
                <a:lnTo>
                  <a:pt x="5797028" y="1801558"/>
                </a:lnTo>
                <a:cubicBezTo>
                  <a:pt x="5795361" y="1790986"/>
                  <a:pt x="5797647" y="1779981"/>
                  <a:pt x="5806410" y="1768838"/>
                </a:cubicBezTo>
                <a:close/>
                <a:moveTo>
                  <a:pt x="5915999" y="520953"/>
                </a:moveTo>
                <a:lnTo>
                  <a:pt x="5909271" y="549926"/>
                </a:lnTo>
                <a:lnTo>
                  <a:pt x="5903017" y="566616"/>
                </a:lnTo>
                <a:lnTo>
                  <a:pt x="5897067" y="581804"/>
                </a:lnTo>
                <a:lnTo>
                  <a:pt x="5896649" y="583595"/>
                </a:lnTo>
                <a:lnTo>
                  <a:pt x="5894474" y="589388"/>
                </a:lnTo>
                <a:cubicBezTo>
                  <a:pt x="5892074" y="597005"/>
                  <a:pt x="5890316" y="604728"/>
                  <a:pt x="5889851" y="612658"/>
                </a:cubicBezTo>
                <a:lnTo>
                  <a:pt x="5896649" y="583595"/>
                </a:lnTo>
                <a:lnTo>
                  <a:pt x="5902965" y="566754"/>
                </a:lnTo>
                <a:lnTo>
                  <a:pt x="5903017" y="566616"/>
                </a:lnTo>
                <a:lnTo>
                  <a:pt x="5908855" y="551717"/>
                </a:lnTo>
                <a:lnTo>
                  <a:pt x="5909271" y="549926"/>
                </a:lnTo>
                <a:lnTo>
                  <a:pt x="5911436" y="544146"/>
                </a:lnTo>
                <a:cubicBezTo>
                  <a:pt x="5913823" y="536547"/>
                  <a:pt x="5915561" y="528850"/>
                  <a:pt x="5915999" y="520953"/>
                </a:cubicBezTo>
                <a:close/>
                <a:moveTo>
                  <a:pt x="5864896" y="268794"/>
                </a:moveTo>
                <a:cubicBezTo>
                  <a:pt x="5862371" y="279176"/>
                  <a:pt x="5860668" y="289296"/>
                  <a:pt x="5860021" y="299164"/>
                </a:cubicBezTo>
                <a:cubicBezTo>
                  <a:pt x="5859371" y="309031"/>
                  <a:pt x="5859776" y="318646"/>
                  <a:pt x="5861466" y="328017"/>
                </a:cubicBezTo>
                <a:close/>
                <a:moveTo>
                  <a:pt x="0" y="0"/>
                </a:moveTo>
                <a:lnTo>
                  <a:pt x="6182312" y="0"/>
                </a:lnTo>
                <a:lnTo>
                  <a:pt x="6178097" y="24480"/>
                </a:lnTo>
                <a:cubicBezTo>
                  <a:pt x="6175612" y="32636"/>
                  <a:pt x="6171850" y="40471"/>
                  <a:pt x="6166086" y="47806"/>
                </a:cubicBezTo>
                <a:cubicBezTo>
                  <a:pt x="6151226" y="66857"/>
                  <a:pt x="6154655" y="85336"/>
                  <a:pt x="6156942" y="105718"/>
                </a:cubicBezTo>
                <a:cubicBezTo>
                  <a:pt x="6158656" y="121150"/>
                  <a:pt x="6158085" y="136963"/>
                  <a:pt x="6158277" y="152584"/>
                </a:cubicBezTo>
                <a:cubicBezTo>
                  <a:pt x="6158846" y="180017"/>
                  <a:pt x="6159037" y="207450"/>
                  <a:pt x="6159990" y="234883"/>
                </a:cubicBezTo>
                <a:cubicBezTo>
                  <a:pt x="6160370" y="243648"/>
                  <a:pt x="6165135" y="252600"/>
                  <a:pt x="6164373" y="261173"/>
                </a:cubicBezTo>
                <a:cubicBezTo>
                  <a:pt x="6160752" y="300800"/>
                  <a:pt x="6155037" y="340425"/>
                  <a:pt x="6151798" y="380050"/>
                </a:cubicBezTo>
                <a:cubicBezTo>
                  <a:pt x="6149894" y="402529"/>
                  <a:pt x="6153511" y="425581"/>
                  <a:pt x="6150846" y="447870"/>
                </a:cubicBezTo>
                <a:cubicBezTo>
                  <a:pt x="6147798" y="473587"/>
                  <a:pt x="6139988" y="498733"/>
                  <a:pt x="6135223" y="524262"/>
                </a:cubicBezTo>
                <a:cubicBezTo>
                  <a:pt x="6133891" y="531310"/>
                  <a:pt x="6135606" y="539121"/>
                  <a:pt x="6135985" y="546552"/>
                </a:cubicBezTo>
                <a:cubicBezTo>
                  <a:pt x="6136367" y="554933"/>
                  <a:pt x="6137129" y="563125"/>
                  <a:pt x="6137320" y="571508"/>
                </a:cubicBezTo>
                <a:cubicBezTo>
                  <a:pt x="6137702" y="597037"/>
                  <a:pt x="6137129" y="622564"/>
                  <a:pt x="6138464" y="648092"/>
                </a:cubicBezTo>
                <a:cubicBezTo>
                  <a:pt x="6139225" y="663713"/>
                  <a:pt x="6147035" y="680096"/>
                  <a:pt x="6144177" y="694576"/>
                </a:cubicBezTo>
                <a:cubicBezTo>
                  <a:pt x="6138654" y="724104"/>
                  <a:pt x="6151036" y="753633"/>
                  <a:pt x="6140750" y="783158"/>
                </a:cubicBezTo>
                <a:cubicBezTo>
                  <a:pt x="6137702" y="792306"/>
                  <a:pt x="6145322" y="804877"/>
                  <a:pt x="6145702" y="815929"/>
                </a:cubicBezTo>
                <a:cubicBezTo>
                  <a:pt x="6146654" y="843552"/>
                  <a:pt x="6146464" y="871173"/>
                  <a:pt x="6146274" y="898797"/>
                </a:cubicBezTo>
                <a:cubicBezTo>
                  <a:pt x="6146084" y="923562"/>
                  <a:pt x="6148750" y="949281"/>
                  <a:pt x="6143416" y="973095"/>
                </a:cubicBezTo>
                <a:cubicBezTo>
                  <a:pt x="6137702" y="998052"/>
                  <a:pt x="6138464" y="1020529"/>
                  <a:pt x="6144940" y="1044725"/>
                </a:cubicBezTo>
                <a:cubicBezTo>
                  <a:pt x="6149322" y="1061298"/>
                  <a:pt x="6149894" y="1078826"/>
                  <a:pt x="6151226" y="1095972"/>
                </a:cubicBezTo>
                <a:cubicBezTo>
                  <a:pt x="6152750" y="1114449"/>
                  <a:pt x="6148750" y="1134834"/>
                  <a:pt x="6155037" y="1151600"/>
                </a:cubicBezTo>
                <a:cubicBezTo>
                  <a:pt x="6173706" y="1201512"/>
                  <a:pt x="6177706" y="1252757"/>
                  <a:pt x="6177706" y="1304955"/>
                </a:cubicBezTo>
                <a:cubicBezTo>
                  <a:pt x="6177706" y="1314483"/>
                  <a:pt x="6175041" y="1324198"/>
                  <a:pt x="6172183" y="1333341"/>
                </a:cubicBezTo>
                <a:cubicBezTo>
                  <a:pt x="6155037" y="1386684"/>
                  <a:pt x="6156560" y="1440216"/>
                  <a:pt x="6167039" y="1494509"/>
                </a:cubicBezTo>
                <a:cubicBezTo>
                  <a:pt x="6169325" y="1505751"/>
                  <a:pt x="6169706" y="1518324"/>
                  <a:pt x="6167421" y="1529563"/>
                </a:cubicBezTo>
                <a:cubicBezTo>
                  <a:pt x="6160752" y="1561189"/>
                  <a:pt x="6149702" y="1591859"/>
                  <a:pt x="6144940" y="1623675"/>
                </a:cubicBezTo>
                <a:cubicBezTo>
                  <a:pt x="6137129" y="1676253"/>
                  <a:pt x="6163417" y="1721785"/>
                  <a:pt x="6180565" y="1768838"/>
                </a:cubicBezTo>
                <a:cubicBezTo>
                  <a:pt x="6196758" y="1813610"/>
                  <a:pt x="6233335" y="1851709"/>
                  <a:pt x="6225142" y="1904673"/>
                </a:cubicBezTo>
                <a:cubicBezTo>
                  <a:pt x="6224381" y="1910004"/>
                  <a:pt x="6229524" y="1915912"/>
                  <a:pt x="6230858" y="1921817"/>
                </a:cubicBezTo>
                <a:cubicBezTo>
                  <a:pt x="6234479" y="1938009"/>
                  <a:pt x="6238857" y="1954202"/>
                  <a:pt x="6240574" y="1970586"/>
                </a:cubicBezTo>
                <a:cubicBezTo>
                  <a:pt x="6242861" y="1990589"/>
                  <a:pt x="6242100" y="2010974"/>
                  <a:pt x="6244004" y="2030977"/>
                </a:cubicBezTo>
                <a:cubicBezTo>
                  <a:pt x="6245147" y="2043835"/>
                  <a:pt x="6247242" y="2056600"/>
                  <a:pt x="6249052" y="2069340"/>
                </a:cubicBezTo>
                <a:lnTo>
                  <a:pt x="6249303" y="2072225"/>
                </a:lnTo>
                <a:lnTo>
                  <a:pt x="6249303" y="2131532"/>
                </a:lnTo>
                <a:lnTo>
                  <a:pt x="6248432" y="2138304"/>
                </a:lnTo>
                <a:cubicBezTo>
                  <a:pt x="6246241" y="2148519"/>
                  <a:pt x="6243623" y="2158712"/>
                  <a:pt x="6241908" y="2168903"/>
                </a:cubicBezTo>
                <a:cubicBezTo>
                  <a:pt x="6237145" y="2197670"/>
                  <a:pt x="6238479" y="2229296"/>
                  <a:pt x="6226286" y="2254633"/>
                </a:cubicBezTo>
                <a:cubicBezTo>
                  <a:pt x="6213332" y="2281683"/>
                  <a:pt x="6207426" y="2307402"/>
                  <a:pt x="6211426" y="2335405"/>
                </a:cubicBezTo>
                <a:cubicBezTo>
                  <a:pt x="6212760" y="2344741"/>
                  <a:pt x="6220762" y="2356744"/>
                  <a:pt x="6228952" y="2360933"/>
                </a:cubicBezTo>
                <a:cubicBezTo>
                  <a:pt x="6247241" y="2370270"/>
                  <a:pt x="6250481" y="2383032"/>
                  <a:pt x="6244193" y="2400369"/>
                </a:cubicBezTo>
                <a:cubicBezTo>
                  <a:pt x="6238857" y="2415420"/>
                  <a:pt x="6236192" y="2433897"/>
                  <a:pt x="6225904" y="2444184"/>
                </a:cubicBezTo>
                <a:cubicBezTo>
                  <a:pt x="6196758" y="2473333"/>
                  <a:pt x="6195806" y="2510483"/>
                  <a:pt x="6187996" y="2546678"/>
                </a:cubicBezTo>
                <a:cubicBezTo>
                  <a:pt x="6183231" y="2568774"/>
                  <a:pt x="6183041" y="2589352"/>
                  <a:pt x="6186279" y="2611450"/>
                </a:cubicBezTo>
                <a:cubicBezTo>
                  <a:pt x="6193518" y="2659455"/>
                  <a:pt x="6183231" y="2706131"/>
                  <a:pt x="6170087" y="2752235"/>
                </a:cubicBezTo>
                <a:cubicBezTo>
                  <a:pt x="6161325" y="2782716"/>
                  <a:pt x="6155990" y="2813958"/>
                  <a:pt x="6147035" y="2844248"/>
                </a:cubicBezTo>
                <a:cubicBezTo>
                  <a:pt x="6140177" y="2866918"/>
                  <a:pt x="6131985" y="2889587"/>
                  <a:pt x="6120937" y="2910353"/>
                </a:cubicBezTo>
                <a:cubicBezTo>
                  <a:pt x="6104743" y="2940455"/>
                  <a:pt x="6080358" y="2966742"/>
                  <a:pt x="6086835" y="3005035"/>
                </a:cubicBezTo>
                <a:cubicBezTo>
                  <a:pt x="6092550" y="3038756"/>
                  <a:pt x="6080550" y="3069235"/>
                  <a:pt x="6069119" y="3100099"/>
                </a:cubicBezTo>
                <a:cubicBezTo>
                  <a:pt x="6060737" y="3122770"/>
                  <a:pt x="6052162" y="3145436"/>
                  <a:pt x="6046828" y="3168870"/>
                </a:cubicBezTo>
                <a:cubicBezTo>
                  <a:pt x="6040542" y="3196686"/>
                  <a:pt x="6043210" y="3228119"/>
                  <a:pt x="6031589" y="3252885"/>
                </a:cubicBezTo>
                <a:cubicBezTo>
                  <a:pt x="6019396" y="3278795"/>
                  <a:pt x="6027588" y="3300319"/>
                  <a:pt x="6031017" y="3323372"/>
                </a:cubicBezTo>
                <a:cubicBezTo>
                  <a:pt x="6036353" y="3360139"/>
                  <a:pt x="6046258" y="3396719"/>
                  <a:pt x="6033685" y="3433866"/>
                </a:cubicBezTo>
                <a:cubicBezTo>
                  <a:pt x="6018444" y="3479015"/>
                  <a:pt x="6002060" y="3523785"/>
                  <a:pt x="5987583" y="3569124"/>
                </a:cubicBezTo>
                <a:cubicBezTo>
                  <a:pt x="5982056" y="3586653"/>
                  <a:pt x="5979770" y="3605509"/>
                  <a:pt x="5977295" y="3623799"/>
                </a:cubicBezTo>
                <a:cubicBezTo>
                  <a:pt x="5975197" y="3641134"/>
                  <a:pt x="5980533" y="3661899"/>
                  <a:pt x="5972533" y="3675238"/>
                </a:cubicBezTo>
                <a:cubicBezTo>
                  <a:pt x="5951958" y="3709529"/>
                  <a:pt x="5941860" y="3744770"/>
                  <a:pt x="5941860" y="3784397"/>
                </a:cubicBezTo>
                <a:cubicBezTo>
                  <a:pt x="5941860" y="3799258"/>
                  <a:pt x="5933287" y="3813737"/>
                  <a:pt x="5931762" y="3828785"/>
                </a:cubicBezTo>
                <a:cubicBezTo>
                  <a:pt x="5929858" y="3849362"/>
                  <a:pt x="5924714" y="3872985"/>
                  <a:pt x="5931955" y="3890891"/>
                </a:cubicBezTo>
                <a:cubicBezTo>
                  <a:pt x="5949100" y="3932993"/>
                  <a:pt x="5934810" y="3967091"/>
                  <a:pt x="5917857" y="4003861"/>
                </a:cubicBezTo>
                <a:cubicBezTo>
                  <a:pt x="5901092" y="4040058"/>
                  <a:pt x="5887757" y="4078159"/>
                  <a:pt x="5876707" y="4116641"/>
                </a:cubicBezTo>
                <a:cubicBezTo>
                  <a:pt x="5872706" y="4131119"/>
                  <a:pt x="5879375" y="4148453"/>
                  <a:pt x="5880708" y="4164458"/>
                </a:cubicBezTo>
                <a:cubicBezTo>
                  <a:pt x="5881089" y="4170174"/>
                  <a:pt x="5881661" y="4176461"/>
                  <a:pt x="5879756" y="4181603"/>
                </a:cubicBezTo>
                <a:cubicBezTo>
                  <a:pt x="5861466" y="4231324"/>
                  <a:pt x="5847560" y="4281810"/>
                  <a:pt x="5857085" y="4335722"/>
                </a:cubicBezTo>
                <a:cubicBezTo>
                  <a:pt x="5858038" y="4340674"/>
                  <a:pt x="5855942" y="4346201"/>
                  <a:pt x="5854608" y="4351154"/>
                </a:cubicBezTo>
                <a:cubicBezTo>
                  <a:pt x="5847751" y="4375349"/>
                  <a:pt x="5836892" y="4398972"/>
                  <a:pt x="5834415" y="4423545"/>
                </a:cubicBezTo>
                <a:cubicBezTo>
                  <a:pt x="5828319" y="4484127"/>
                  <a:pt x="5825841" y="4545086"/>
                  <a:pt x="5821841" y="4606053"/>
                </a:cubicBezTo>
                <a:cubicBezTo>
                  <a:pt x="5821653" y="4609863"/>
                  <a:pt x="5821653" y="4613864"/>
                  <a:pt x="5820317" y="4617291"/>
                </a:cubicBezTo>
                <a:cubicBezTo>
                  <a:pt x="5812125" y="4639772"/>
                  <a:pt x="5814794" y="4659393"/>
                  <a:pt x="5830414" y="4678445"/>
                </a:cubicBezTo>
                <a:cubicBezTo>
                  <a:pt x="5837273" y="4686828"/>
                  <a:pt x="5840892" y="4698258"/>
                  <a:pt x="5844703" y="4708734"/>
                </a:cubicBezTo>
                <a:cubicBezTo>
                  <a:pt x="5850418" y="4724167"/>
                  <a:pt x="5855942" y="4739978"/>
                  <a:pt x="5859562" y="4755980"/>
                </a:cubicBezTo>
                <a:cubicBezTo>
                  <a:pt x="5862991" y="4771793"/>
                  <a:pt x="5867753" y="4788747"/>
                  <a:pt x="5865088" y="4803988"/>
                </a:cubicBezTo>
                <a:cubicBezTo>
                  <a:pt x="5860326" y="4831420"/>
                  <a:pt x="5849657" y="4857522"/>
                  <a:pt x="5842606" y="4884572"/>
                </a:cubicBezTo>
                <a:cubicBezTo>
                  <a:pt x="5840129" y="4893907"/>
                  <a:pt x="5840512" y="4904195"/>
                  <a:pt x="5840321" y="4913909"/>
                </a:cubicBezTo>
                <a:cubicBezTo>
                  <a:pt x="5839750" y="4936201"/>
                  <a:pt x="5845274" y="4959061"/>
                  <a:pt x="5829462" y="4979253"/>
                </a:cubicBezTo>
                <a:cubicBezTo>
                  <a:pt x="5814602" y="4997922"/>
                  <a:pt x="5818983" y="5016785"/>
                  <a:pt x="5830223" y="5036405"/>
                </a:cubicBezTo>
                <a:cubicBezTo>
                  <a:pt x="5838225" y="5050504"/>
                  <a:pt x="5844513" y="5066505"/>
                  <a:pt x="5847560" y="5082317"/>
                </a:cubicBezTo>
                <a:cubicBezTo>
                  <a:pt x="5851752" y="5104036"/>
                  <a:pt x="5853466" y="5125562"/>
                  <a:pt x="5850988" y="5148995"/>
                </a:cubicBezTo>
                <a:cubicBezTo>
                  <a:pt x="5849275" y="5165570"/>
                  <a:pt x="5848512" y="5179097"/>
                  <a:pt x="5838416" y="5192051"/>
                </a:cubicBezTo>
                <a:cubicBezTo>
                  <a:pt x="5836892" y="5194145"/>
                  <a:pt x="5836510" y="5197955"/>
                  <a:pt x="5836703" y="5200813"/>
                </a:cubicBezTo>
                <a:cubicBezTo>
                  <a:pt x="5839941" y="5238343"/>
                  <a:pt x="5838225" y="5275491"/>
                  <a:pt x="5835937" y="5313403"/>
                </a:cubicBezTo>
                <a:cubicBezTo>
                  <a:pt x="5832892" y="5361598"/>
                  <a:pt x="5841844" y="5412276"/>
                  <a:pt x="5873849" y="5453995"/>
                </a:cubicBezTo>
                <a:cubicBezTo>
                  <a:pt x="5878613" y="5460092"/>
                  <a:pt x="5880708" y="5469236"/>
                  <a:pt x="5881852" y="5477239"/>
                </a:cubicBezTo>
                <a:cubicBezTo>
                  <a:pt x="5886804" y="5514957"/>
                  <a:pt x="5890233" y="5552869"/>
                  <a:pt x="5895758" y="5590590"/>
                </a:cubicBezTo>
                <a:cubicBezTo>
                  <a:pt x="5898806" y="5611164"/>
                  <a:pt x="5901474" y="5632691"/>
                  <a:pt x="5909856" y="5651360"/>
                </a:cubicBezTo>
                <a:cubicBezTo>
                  <a:pt x="5918047" y="5669647"/>
                  <a:pt x="5927762" y="5684320"/>
                  <a:pt x="5910618" y="5695178"/>
                </a:cubicBezTo>
                <a:cubicBezTo>
                  <a:pt x="5919762" y="5714607"/>
                  <a:pt x="5927383" y="5731564"/>
                  <a:pt x="5935573" y="5748136"/>
                </a:cubicBezTo>
                <a:cubicBezTo>
                  <a:pt x="5938620" y="5754234"/>
                  <a:pt x="5943575" y="5759378"/>
                  <a:pt x="5946433" y="5765474"/>
                </a:cubicBezTo>
                <a:cubicBezTo>
                  <a:pt x="5949481" y="5771953"/>
                  <a:pt x="5951385" y="5779191"/>
                  <a:pt x="5952911" y="5786239"/>
                </a:cubicBezTo>
                <a:cubicBezTo>
                  <a:pt x="5959768" y="5817674"/>
                  <a:pt x="5966054" y="5849107"/>
                  <a:pt x="5973485" y="5880348"/>
                </a:cubicBezTo>
                <a:cubicBezTo>
                  <a:pt x="5975008" y="5886447"/>
                  <a:pt x="5981104" y="5891590"/>
                  <a:pt x="5985103" y="5897114"/>
                </a:cubicBezTo>
                <a:cubicBezTo>
                  <a:pt x="5987772" y="5900735"/>
                  <a:pt x="5991773" y="5904353"/>
                  <a:pt x="5992345" y="5908355"/>
                </a:cubicBezTo>
                <a:cubicBezTo>
                  <a:pt x="5996917" y="5938836"/>
                  <a:pt x="6002252" y="5969124"/>
                  <a:pt x="6004537" y="5999796"/>
                </a:cubicBezTo>
                <a:cubicBezTo>
                  <a:pt x="6006440" y="6025515"/>
                  <a:pt x="6005871" y="6050282"/>
                  <a:pt x="6039018" y="6056948"/>
                </a:cubicBezTo>
                <a:cubicBezTo>
                  <a:pt x="6044734" y="6058092"/>
                  <a:pt x="6050831" y="6066284"/>
                  <a:pt x="6053687" y="6072569"/>
                </a:cubicBezTo>
                <a:cubicBezTo>
                  <a:pt x="6061879" y="6090477"/>
                  <a:pt x="6067404" y="6109530"/>
                  <a:pt x="6075785" y="6127247"/>
                </a:cubicBezTo>
                <a:cubicBezTo>
                  <a:pt x="6103790" y="6185351"/>
                  <a:pt x="6121508" y="6246121"/>
                  <a:pt x="6118269" y="6311084"/>
                </a:cubicBezTo>
                <a:cubicBezTo>
                  <a:pt x="6117317" y="6331277"/>
                  <a:pt x="6107028" y="6350899"/>
                  <a:pt x="6103217" y="6363664"/>
                </a:cubicBezTo>
                <a:cubicBezTo>
                  <a:pt x="6118269" y="6400429"/>
                  <a:pt x="6132747" y="6431292"/>
                  <a:pt x="6143606" y="6463490"/>
                </a:cubicBezTo>
                <a:cubicBezTo>
                  <a:pt x="6153322" y="6491874"/>
                  <a:pt x="6159418" y="6521593"/>
                  <a:pt x="6166466" y="6550742"/>
                </a:cubicBezTo>
                <a:cubicBezTo>
                  <a:pt x="6169135" y="6561411"/>
                  <a:pt x="6170658" y="6572269"/>
                  <a:pt x="6171993" y="6583128"/>
                </a:cubicBezTo>
                <a:cubicBezTo>
                  <a:pt x="6176183" y="6617036"/>
                  <a:pt x="6166086" y="6652472"/>
                  <a:pt x="6182089" y="6685617"/>
                </a:cubicBezTo>
                <a:cubicBezTo>
                  <a:pt x="6190471" y="6702955"/>
                  <a:pt x="6200567" y="6720103"/>
                  <a:pt x="6204949" y="6738388"/>
                </a:cubicBezTo>
                <a:cubicBezTo>
                  <a:pt x="6209712" y="6758011"/>
                  <a:pt x="6217142" y="6777207"/>
                  <a:pt x="6222453" y="6796804"/>
                </a:cubicBezTo>
                <a:lnTo>
                  <a:pt x="6227224" y="6857457"/>
                </a:lnTo>
                <a:lnTo>
                  <a:pt x="6099985" y="6857457"/>
                </a:lnTo>
                <a:lnTo>
                  <a:pt x="6099985" y="6857998"/>
                </a:lnTo>
                <a:lnTo>
                  <a:pt x="0" y="6857998"/>
                </a:lnTo>
                <a:close/>
              </a:path>
            </a:pathLst>
          </a:custGeom>
          <a:effectLst>
            <a:outerShdw blurRad="381000" dist="152400" algn="tl" rotWithShape="0">
              <a:prstClr val="black">
                <a:alpha val="10000"/>
              </a:prstClr>
            </a:outerShdw>
          </a:effectLst>
        </p:spPr>
      </p:pic>
      <p:sp>
        <p:nvSpPr>
          <p:cNvPr id="17" name="Freeform: Shape 16">
            <a:extLst>
              <a:ext uri="{FF2B5EF4-FFF2-40B4-BE49-F238E27FC236}">
                <a16:creationId xmlns:a16="http://schemas.microsoft.com/office/drawing/2014/main" id="{B01367A3-F670-4BD9-9972-F7E97FC22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38C3DB02-606C-40EC-8381-7A29A1ADF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5">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custDataLst>
      <p:tags r:id="rId1"/>
    </p:custDataLst>
    <p:extLst>
      <p:ext uri="{BB962C8B-B14F-4D97-AF65-F5344CB8AC3E}">
        <p14:creationId xmlns:p14="http://schemas.microsoft.com/office/powerpoint/2010/main" val="471172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7959A47-80D0-B6AA-E67C-80BD4FD17604}"/>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rot="16200000" flipH="1">
            <a:off x="5418693" y="-5419519"/>
            <a:ext cx="1378880" cy="12192001"/>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effectLst>
            <a:outerShdw blurRad="50800" dist="38100" dir="5400000" algn="t" rotWithShape="0">
              <a:prstClr val="black">
                <a:alpha val="40000"/>
              </a:prstClr>
            </a:outerShdw>
          </a:effectLst>
        </p:spPr>
      </p:pic>
      <p:sp>
        <p:nvSpPr>
          <p:cNvPr id="15" name="Title 1">
            <a:extLst>
              <a:ext uri="{FF2B5EF4-FFF2-40B4-BE49-F238E27FC236}">
                <a16:creationId xmlns:a16="http://schemas.microsoft.com/office/drawing/2014/main" id="{CBCE7323-F81D-2AA4-2207-1354134448AD}"/>
              </a:ext>
            </a:extLst>
          </p:cNvPr>
          <p:cNvSpPr>
            <a:spLocks noGrp="1"/>
          </p:cNvSpPr>
          <p:nvPr>
            <p:ph type="title"/>
          </p:nvPr>
        </p:nvSpPr>
        <p:spPr>
          <a:xfrm>
            <a:off x="517943" y="300922"/>
            <a:ext cx="11180380" cy="935221"/>
          </a:xfrm>
        </p:spPr>
        <p:txBody>
          <a:bodyPr anchor="t">
            <a:normAutofit/>
          </a:bodyPr>
          <a:lstStyle/>
          <a:p>
            <a:r>
              <a:rPr lang="en-US" sz="5400" b="1" dirty="0">
                <a:solidFill>
                  <a:schemeClr val="tx2"/>
                </a:solidFill>
                <a:latin typeface="Myriad Pro" panose="020B0503030403020204" pitchFamily="34" charset="0"/>
              </a:rPr>
              <a:t>State SSI Supplements</a:t>
            </a:r>
          </a:p>
        </p:txBody>
      </p:sp>
      <p:sp>
        <p:nvSpPr>
          <p:cNvPr id="16" name="Content Placeholder 2">
            <a:extLst>
              <a:ext uri="{FF2B5EF4-FFF2-40B4-BE49-F238E27FC236}">
                <a16:creationId xmlns:a16="http://schemas.microsoft.com/office/drawing/2014/main" id="{2FAA03DD-BEFC-AEA6-7C85-61D00A3BC4AB}"/>
              </a:ext>
            </a:extLst>
          </p:cNvPr>
          <p:cNvSpPr>
            <a:spLocks noGrp="1"/>
          </p:cNvSpPr>
          <p:nvPr>
            <p:ph idx="1"/>
          </p:nvPr>
        </p:nvSpPr>
        <p:spPr>
          <a:xfrm>
            <a:off x="517943" y="1918950"/>
            <a:ext cx="10758889" cy="447033"/>
          </a:xfrm>
        </p:spPr>
        <p:txBody>
          <a:bodyPr>
            <a:normAutofit lnSpcReduction="10000"/>
          </a:bodyPr>
          <a:lstStyle/>
          <a:p>
            <a:pPr marL="0" indent="0">
              <a:buNone/>
            </a:pPr>
            <a:r>
              <a:rPr lang="en-US" b="1" dirty="0">
                <a:solidFill>
                  <a:schemeClr val="accent1"/>
                </a:solidFill>
                <a:latin typeface="Myriad Pro" panose="020B0503030403020204" pitchFamily="34" charset="0"/>
              </a:rPr>
              <a:t>The state of Wisconsin supplements the federal SSI benefit.</a:t>
            </a:r>
            <a:endParaRPr lang="en-US" dirty="0">
              <a:solidFill>
                <a:schemeClr val="accent1"/>
              </a:solidFill>
            </a:endParaRPr>
          </a:p>
          <a:p>
            <a:pPr marL="0" indent="0">
              <a:buNone/>
            </a:pPr>
            <a:endParaRPr lang="en-US" dirty="0">
              <a:solidFill>
                <a:schemeClr val="accent1"/>
              </a:solidFill>
            </a:endParaRPr>
          </a:p>
        </p:txBody>
      </p:sp>
      <p:sp>
        <p:nvSpPr>
          <p:cNvPr id="17" name="TextBox 16">
            <a:extLst>
              <a:ext uri="{FF2B5EF4-FFF2-40B4-BE49-F238E27FC236}">
                <a16:creationId xmlns:a16="http://schemas.microsoft.com/office/drawing/2014/main" id="{D639385B-6CFF-A4AE-8A63-B331435835ED}"/>
              </a:ext>
            </a:extLst>
          </p:cNvPr>
          <p:cNvSpPr txBox="1"/>
          <p:nvPr/>
        </p:nvSpPr>
        <p:spPr>
          <a:xfrm>
            <a:off x="517943" y="2350868"/>
            <a:ext cx="6367135" cy="461665"/>
          </a:xfrm>
          <a:prstGeom prst="rect">
            <a:avLst/>
          </a:prstGeom>
          <a:noFill/>
        </p:spPr>
        <p:txBody>
          <a:bodyPr wrap="square">
            <a:spAutoFit/>
          </a:bodyPr>
          <a:lstStyle/>
          <a:p>
            <a:pPr marL="0" indent="0">
              <a:buNone/>
            </a:pPr>
            <a:r>
              <a:rPr lang="en-US" sz="2400" dirty="0">
                <a:solidFill>
                  <a:schemeClr val="tx2"/>
                </a:solidFill>
                <a:latin typeface="Myriad Pro" panose="020B0503030403020204" pitchFamily="34" charset="0"/>
              </a:rPr>
              <a:t>Amount and eligibility vary based on:</a:t>
            </a:r>
          </a:p>
        </p:txBody>
      </p:sp>
      <p:pic>
        <p:nvPicPr>
          <p:cNvPr id="18" name="Picture 17">
            <a:extLst>
              <a:ext uri="{FF2B5EF4-FFF2-40B4-BE49-F238E27FC236}">
                <a16:creationId xmlns:a16="http://schemas.microsoft.com/office/drawing/2014/main" id="{F86F4C00-BCEA-7DD3-6E53-3A9C21904FFD}"/>
              </a:ext>
              <a:ext uri="{C183D7F6-B498-43B3-948B-1728B52AA6E4}">
                <adec:decorative xmlns:adec="http://schemas.microsoft.com/office/drawing/2017/decorative" val="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174"/>
          <a:stretch/>
        </p:blipFill>
        <p:spPr>
          <a:xfrm>
            <a:off x="1075087" y="3167424"/>
            <a:ext cx="2217598" cy="2165344"/>
          </a:xfrm>
          <a:prstGeom prst="ellipse">
            <a:avLst/>
          </a:prstGeom>
          <a:ln>
            <a:noFill/>
          </a:ln>
          <a:effectLst>
            <a:outerShdw blurRad="63500" sx="102000" sy="102000" algn="ctr" rotWithShape="0">
              <a:prstClr val="black">
                <a:alpha val="40000"/>
              </a:prstClr>
            </a:outerShdw>
          </a:effectLst>
        </p:spPr>
      </p:pic>
      <p:pic>
        <p:nvPicPr>
          <p:cNvPr id="19" name="Picture 18">
            <a:extLst>
              <a:ext uri="{FF2B5EF4-FFF2-40B4-BE49-F238E27FC236}">
                <a16:creationId xmlns:a16="http://schemas.microsoft.com/office/drawing/2014/main" id="{7DCB9F6E-429B-F403-9412-AA6F8F3E4C47}"/>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5016738" y="3110977"/>
            <a:ext cx="2182790" cy="2131356"/>
          </a:xfrm>
          <a:prstGeom prst="ellipse">
            <a:avLst/>
          </a:prstGeom>
          <a:ln>
            <a:noFill/>
          </a:ln>
          <a:effectLst>
            <a:outerShdw blurRad="63500" sx="102000" sy="102000" algn="ctr" rotWithShape="0">
              <a:prstClr val="black">
                <a:alpha val="40000"/>
              </a:prstClr>
            </a:outerShdw>
          </a:effectLst>
        </p:spPr>
      </p:pic>
      <p:pic>
        <p:nvPicPr>
          <p:cNvPr id="23" name="Picture 22">
            <a:extLst>
              <a:ext uri="{FF2B5EF4-FFF2-40B4-BE49-F238E27FC236}">
                <a16:creationId xmlns:a16="http://schemas.microsoft.com/office/drawing/2014/main" id="{2E579084-FF9F-C975-1EE4-F6203A37E223}"/>
              </a:ex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8899314" y="3110977"/>
            <a:ext cx="2182790" cy="2131356"/>
          </a:xfrm>
          <a:prstGeom prst="ellipse">
            <a:avLst/>
          </a:prstGeom>
          <a:ln>
            <a:noFill/>
          </a:ln>
          <a:effectLst>
            <a:outerShdw blurRad="63500" sx="102000" sy="102000" algn="ctr" rotWithShape="0">
              <a:prstClr val="black">
                <a:alpha val="40000"/>
              </a:prstClr>
            </a:outerShdw>
          </a:effectLst>
        </p:spPr>
      </p:pic>
      <p:sp>
        <p:nvSpPr>
          <p:cNvPr id="25" name="TextBox 24">
            <a:extLst>
              <a:ext uri="{FF2B5EF4-FFF2-40B4-BE49-F238E27FC236}">
                <a16:creationId xmlns:a16="http://schemas.microsoft.com/office/drawing/2014/main" id="{48F30AFA-EAE1-D419-BF48-7F799971EC07}"/>
              </a:ext>
            </a:extLst>
          </p:cNvPr>
          <p:cNvSpPr txBox="1"/>
          <p:nvPr/>
        </p:nvSpPr>
        <p:spPr>
          <a:xfrm>
            <a:off x="1533891" y="5618250"/>
            <a:ext cx="1299991" cy="461665"/>
          </a:xfrm>
          <a:prstGeom prst="rect">
            <a:avLst/>
          </a:prstGeom>
          <a:noFill/>
        </p:spPr>
        <p:txBody>
          <a:bodyPr wrap="square">
            <a:spAutoFit/>
          </a:bodyPr>
          <a:lstStyle/>
          <a:p>
            <a:r>
              <a:rPr lang="en-US" sz="2400" b="1" dirty="0">
                <a:solidFill>
                  <a:schemeClr val="tx2"/>
                </a:solidFill>
                <a:latin typeface="Myriad Pro" panose="020B0503030403020204" pitchFamily="34" charset="0"/>
              </a:rPr>
              <a:t>Income</a:t>
            </a:r>
          </a:p>
        </p:txBody>
      </p:sp>
      <p:sp>
        <p:nvSpPr>
          <p:cNvPr id="27" name="TextBox 26">
            <a:extLst>
              <a:ext uri="{FF2B5EF4-FFF2-40B4-BE49-F238E27FC236}">
                <a16:creationId xmlns:a16="http://schemas.microsoft.com/office/drawing/2014/main" id="{6E2770F5-E5E1-1163-5B63-427AC85C1DAF}"/>
              </a:ext>
            </a:extLst>
          </p:cNvPr>
          <p:cNvSpPr txBox="1"/>
          <p:nvPr/>
        </p:nvSpPr>
        <p:spPr>
          <a:xfrm>
            <a:off x="4901786" y="5510571"/>
            <a:ext cx="2412694" cy="830997"/>
          </a:xfrm>
          <a:prstGeom prst="rect">
            <a:avLst/>
          </a:prstGeom>
          <a:noFill/>
        </p:spPr>
        <p:txBody>
          <a:bodyPr wrap="square">
            <a:spAutoFit/>
          </a:bodyPr>
          <a:lstStyle/>
          <a:p>
            <a:pPr algn="ctr"/>
            <a:r>
              <a:rPr lang="en-US" sz="2400" b="1" dirty="0">
                <a:solidFill>
                  <a:schemeClr val="tx2"/>
                </a:solidFill>
                <a:latin typeface="Myriad Pro" panose="020B0503030403020204" pitchFamily="34" charset="0"/>
              </a:rPr>
              <a:t>Living arrangements</a:t>
            </a:r>
          </a:p>
        </p:txBody>
      </p:sp>
      <p:sp>
        <p:nvSpPr>
          <p:cNvPr id="29" name="TextBox 28">
            <a:extLst>
              <a:ext uri="{FF2B5EF4-FFF2-40B4-BE49-F238E27FC236}">
                <a16:creationId xmlns:a16="http://schemas.microsoft.com/office/drawing/2014/main" id="{29F8F101-E41E-E832-3959-4DDC849483E3}"/>
              </a:ext>
            </a:extLst>
          </p:cNvPr>
          <p:cNvSpPr txBox="1"/>
          <p:nvPr/>
        </p:nvSpPr>
        <p:spPr>
          <a:xfrm>
            <a:off x="8974677" y="5510571"/>
            <a:ext cx="2032065" cy="830997"/>
          </a:xfrm>
          <a:prstGeom prst="rect">
            <a:avLst/>
          </a:prstGeom>
          <a:noFill/>
        </p:spPr>
        <p:txBody>
          <a:bodyPr wrap="square">
            <a:spAutoFit/>
          </a:bodyPr>
          <a:lstStyle/>
          <a:p>
            <a:pPr algn="ctr"/>
            <a:r>
              <a:rPr lang="en-US" sz="2400" b="1" dirty="0">
                <a:solidFill>
                  <a:schemeClr val="tx2"/>
                </a:solidFill>
                <a:latin typeface="Myriad Pro" panose="020B0503030403020204" pitchFamily="34" charset="0"/>
              </a:rPr>
              <a:t>Other factors</a:t>
            </a:r>
          </a:p>
        </p:txBody>
      </p:sp>
    </p:spTree>
    <p:custDataLst>
      <p:tags r:id="rId1"/>
    </p:custDataLst>
    <p:extLst>
      <p:ext uri="{BB962C8B-B14F-4D97-AF65-F5344CB8AC3E}">
        <p14:creationId xmlns:p14="http://schemas.microsoft.com/office/powerpoint/2010/main" val="3004460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BD82B5E-8037-3AD3-583E-1BF45B6E3FBF}"/>
              </a:ext>
              <a:ext uri="{C183D7F6-B498-43B3-948B-1728B52AA6E4}">
                <adec:decorative xmlns:adec="http://schemas.microsoft.com/office/drawing/2017/decorative" val="1"/>
              </a:ext>
            </a:extLst>
          </p:cNvPr>
          <p:cNvSpPr/>
          <p:nvPr/>
        </p:nvSpPr>
        <p:spPr>
          <a:xfrm>
            <a:off x="5437632" y="0"/>
            <a:ext cx="675436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F20737-F36B-4980-8D89-0048C9635FB1}"/>
              </a:ext>
            </a:extLst>
          </p:cNvPr>
          <p:cNvSpPr>
            <a:spLocks noGrp="1"/>
          </p:cNvSpPr>
          <p:nvPr>
            <p:ph type="title"/>
          </p:nvPr>
        </p:nvSpPr>
        <p:spPr>
          <a:xfrm>
            <a:off x="6901731" y="1206410"/>
            <a:ext cx="5070813" cy="2036064"/>
          </a:xfrm>
        </p:spPr>
        <p:txBody>
          <a:bodyPr vert="horz" lIns="91440" tIns="45720" rIns="91440" bIns="45720" rtlCol="0">
            <a:noAutofit/>
          </a:bodyPr>
          <a:lstStyle/>
          <a:p>
            <a:pPr>
              <a:lnSpc>
                <a:spcPct val="110000"/>
              </a:lnSpc>
            </a:pPr>
            <a:r>
              <a:rPr lang="en-US" sz="4800" b="1" dirty="0">
                <a:solidFill>
                  <a:schemeClr val="accent1"/>
                </a:solidFill>
                <a:latin typeface="Myriad Pro" panose="020B0503030403020204" pitchFamily="34" charset="0"/>
              </a:rPr>
              <a:t>Monthly Payment Amounts</a:t>
            </a:r>
          </a:p>
        </p:txBody>
      </p:sp>
      <p:pic>
        <p:nvPicPr>
          <p:cNvPr id="32" name="Picture 31">
            <a:extLst>
              <a:ext uri="{FF2B5EF4-FFF2-40B4-BE49-F238E27FC236}">
                <a16:creationId xmlns:a16="http://schemas.microsoft.com/office/drawing/2014/main" id="{676FBA1A-3D71-2207-E1DB-CDB9E22BE534}"/>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3" name="Content Placeholder 2">
            <a:extLst>
              <a:ext uri="{FF2B5EF4-FFF2-40B4-BE49-F238E27FC236}">
                <a16:creationId xmlns:a16="http://schemas.microsoft.com/office/drawing/2014/main" id="{E2A99874-11E7-48EC-B43C-474D9A7D0713}"/>
              </a:ext>
            </a:extLst>
          </p:cNvPr>
          <p:cNvSpPr>
            <a:spLocks noGrp="1"/>
          </p:cNvSpPr>
          <p:nvPr>
            <p:ph idx="1"/>
          </p:nvPr>
        </p:nvSpPr>
        <p:spPr>
          <a:xfrm>
            <a:off x="6901731" y="3242479"/>
            <a:ext cx="4770762" cy="3164416"/>
          </a:xfrm>
        </p:spPr>
        <p:txBody>
          <a:bodyPr vert="horz" lIns="91440" tIns="45720" rIns="91440" bIns="45720" rtlCol="0">
            <a:normAutofit/>
          </a:bodyPr>
          <a:lstStyle/>
          <a:p>
            <a:pPr marL="0" indent="0">
              <a:lnSpc>
                <a:spcPct val="120000"/>
              </a:lnSpc>
              <a:buNone/>
            </a:pPr>
            <a:r>
              <a:rPr lang="en-US" dirty="0">
                <a:solidFill>
                  <a:schemeClr val="tx2"/>
                </a:solidFill>
                <a:latin typeface="Myriad Pro" panose="020B0503030403020204" pitchFamily="34" charset="0"/>
              </a:rPr>
              <a:t>Wisconsin State Supplement payments are a standard monthly amount for everyone who is eligible.</a:t>
            </a:r>
          </a:p>
        </p:txBody>
      </p:sp>
    </p:spTree>
    <p:custDataLst>
      <p:tags r:id="rId1"/>
    </p:custDataLst>
    <p:extLst>
      <p:ext uri="{BB962C8B-B14F-4D97-AF65-F5344CB8AC3E}">
        <p14:creationId xmlns:p14="http://schemas.microsoft.com/office/powerpoint/2010/main" val="1976823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828CFA-D36F-5CDD-A016-92D962677518}"/>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rot="16200000" flipH="1">
            <a:off x="5382325" y="-5382321"/>
            <a:ext cx="1427353" cy="12192001"/>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effectLst>
            <a:outerShdw blurRad="50800" dist="38100" dir="5400000" algn="t" rotWithShape="0">
              <a:prstClr val="black">
                <a:alpha val="40000"/>
              </a:prstClr>
            </a:outerShdw>
          </a:effectLst>
        </p:spPr>
      </p:pic>
      <p:sp>
        <p:nvSpPr>
          <p:cNvPr id="2" name="Title 1">
            <a:extLst>
              <a:ext uri="{FF2B5EF4-FFF2-40B4-BE49-F238E27FC236}">
                <a16:creationId xmlns:a16="http://schemas.microsoft.com/office/drawing/2014/main" id="{A71C28F9-2C60-44B8-A917-58FC484CE406}"/>
              </a:ext>
            </a:extLst>
          </p:cNvPr>
          <p:cNvSpPr>
            <a:spLocks noGrp="1"/>
          </p:cNvSpPr>
          <p:nvPr>
            <p:ph type="title"/>
          </p:nvPr>
        </p:nvSpPr>
        <p:spPr>
          <a:xfrm>
            <a:off x="408542" y="363796"/>
            <a:ext cx="10515600" cy="904534"/>
          </a:xfrm>
        </p:spPr>
        <p:txBody>
          <a:bodyPr anchor="t">
            <a:normAutofit/>
          </a:bodyPr>
          <a:lstStyle/>
          <a:p>
            <a:r>
              <a:rPr lang="en-US" sz="4800" b="1" dirty="0">
                <a:solidFill>
                  <a:schemeClr val="tx2"/>
                </a:solidFill>
                <a:latin typeface="Myriad Pro" panose="020B0503030403020204" pitchFamily="34" charset="0"/>
              </a:rPr>
              <a:t>All or Nothing Payments</a:t>
            </a:r>
          </a:p>
        </p:txBody>
      </p:sp>
      <p:sp>
        <p:nvSpPr>
          <p:cNvPr id="3" name="Content Placeholder 2">
            <a:extLst>
              <a:ext uri="{FF2B5EF4-FFF2-40B4-BE49-F238E27FC236}">
                <a16:creationId xmlns:a16="http://schemas.microsoft.com/office/drawing/2014/main" id="{99769B5A-C360-4E41-96A4-D04501AC6378}"/>
              </a:ext>
            </a:extLst>
          </p:cNvPr>
          <p:cNvSpPr>
            <a:spLocks noGrp="1"/>
          </p:cNvSpPr>
          <p:nvPr>
            <p:ph idx="1"/>
          </p:nvPr>
        </p:nvSpPr>
        <p:spPr>
          <a:xfrm>
            <a:off x="433706" y="1930604"/>
            <a:ext cx="10515600" cy="516678"/>
          </a:xfrm>
        </p:spPr>
        <p:txBody>
          <a:bodyPr>
            <a:normAutofit/>
          </a:bodyPr>
          <a:lstStyle/>
          <a:p>
            <a:pPr marL="0" indent="0">
              <a:buNone/>
            </a:pPr>
            <a:r>
              <a:rPr lang="en-US" sz="2400" dirty="0">
                <a:solidFill>
                  <a:schemeClr val="tx2"/>
                </a:solidFill>
                <a:latin typeface="Myriad Pro" panose="020B0503030403020204" pitchFamily="34" charset="0"/>
              </a:rPr>
              <a:t>All-or-nothing payments = An individual is either:</a:t>
            </a:r>
          </a:p>
        </p:txBody>
      </p:sp>
      <p:sp>
        <p:nvSpPr>
          <p:cNvPr id="20" name="TextBox 19">
            <a:extLst>
              <a:ext uri="{FF2B5EF4-FFF2-40B4-BE49-F238E27FC236}">
                <a16:creationId xmlns:a16="http://schemas.microsoft.com/office/drawing/2014/main" id="{B1D02D7B-544E-9458-375E-0D7BCB15B48C}"/>
              </a:ext>
            </a:extLst>
          </p:cNvPr>
          <p:cNvSpPr txBox="1"/>
          <p:nvPr/>
        </p:nvSpPr>
        <p:spPr>
          <a:xfrm>
            <a:off x="2691791" y="5069328"/>
            <a:ext cx="1321257" cy="461665"/>
          </a:xfrm>
          <a:prstGeom prst="rect">
            <a:avLst/>
          </a:prstGeom>
          <a:noFill/>
        </p:spPr>
        <p:txBody>
          <a:bodyPr wrap="square">
            <a:spAutoFit/>
          </a:bodyPr>
          <a:lstStyle/>
          <a:p>
            <a:r>
              <a:rPr lang="en-US" sz="2400" b="1" dirty="0">
                <a:solidFill>
                  <a:schemeClr val="tx2"/>
                </a:solidFill>
                <a:latin typeface="Myriad Pro" panose="020B0503030403020204" pitchFamily="34" charset="0"/>
              </a:rPr>
              <a:t>eligible</a:t>
            </a:r>
          </a:p>
        </p:txBody>
      </p:sp>
      <p:sp>
        <p:nvSpPr>
          <p:cNvPr id="22" name="TextBox 21">
            <a:extLst>
              <a:ext uri="{FF2B5EF4-FFF2-40B4-BE49-F238E27FC236}">
                <a16:creationId xmlns:a16="http://schemas.microsoft.com/office/drawing/2014/main" id="{F4EF5782-85E1-7D9B-7E4D-ECFBFBFFAE39}"/>
              </a:ext>
            </a:extLst>
          </p:cNvPr>
          <p:cNvSpPr txBox="1"/>
          <p:nvPr/>
        </p:nvSpPr>
        <p:spPr>
          <a:xfrm>
            <a:off x="5629525" y="3617519"/>
            <a:ext cx="705079" cy="523220"/>
          </a:xfrm>
          <a:prstGeom prst="rect">
            <a:avLst/>
          </a:prstGeom>
          <a:noFill/>
        </p:spPr>
        <p:txBody>
          <a:bodyPr wrap="square">
            <a:spAutoFit/>
          </a:bodyPr>
          <a:lstStyle/>
          <a:p>
            <a:r>
              <a:rPr lang="en-US" sz="2800" i="1" dirty="0">
                <a:solidFill>
                  <a:schemeClr val="tx2"/>
                </a:solidFill>
                <a:latin typeface="Myriad Pro" panose="020B0503030403020204" pitchFamily="34" charset="0"/>
              </a:rPr>
              <a:t>or</a:t>
            </a:r>
            <a:endParaRPr lang="en-US" i="1" dirty="0"/>
          </a:p>
        </p:txBody>
      </p:sp>
      <p:sp>
        <p:nvSpPr>
          <p:cNvPr id="9" name="TextBox 8">
            <a:extLst>
              <a:ext uri="{FF2B5EF4-FFF2-40B4-BE49-F238E27FC236}">
                <a16:creationId xmlns:a16="http://schemas.microsoft.com/office/drawing/2014/main" id="{A5E7B1E5-F997-6CF6-C2CB-4E7C4ED19329}"/>
              </a:ext>
            </a:extLst>
          </p:cNvPr>
          <p:cNvSpPr txBox="1"/>
          <p:nvPr/>
        </p:nvSpPr>
        <p:spPr>
          <a:xfrm>
            <a:off x="7628187" y="5067078"/>
            <a:ext cx="1967048" cy="461665"/>
          </a:xfrm>
          <a:prstGeom prst="rect">
            <a:avLst/>
          </a:prstGeom>
          <a:noFill/>
        </p:spPr>
        <p:txBody>
          <a:bodyPr wrap="square">
            <a:spAutoFit/>
          </a:bodyPr>
          <a:lstStyle/>
          <a:p>
            <a:pPr marL="0" indent="0">
              <a:buNone/>
            </a:pPr>
            <a:r>
              <a:rPr lang="en-US" sz="2400" b="1" dirty="0">
                <a:solidFill>
                  <a:schemeClr val="tx2"/>
                </a:solidFill>
                <a:latin typeface="Myriad Pro" panose="020B0503030403020204" pitchFamily="34" charset="0"/>
              </a:rPr>
              <a:t>NOT eligible</a:t>
            </a:r>
          </a:p>
        </p:txBody>
      </p:sp>
      <p:sp>
        <p:nvSpPr>
          <p:cNvPr id="6" name="TextBox 5">
            <a:extLst>
              <a:ext uri="{FF2B5EF4-FFF2-40B4-BE49-F238E27FC236}">
                <a16:creationId xmlns:a16="http://schemas.microsoft.com/office/drawing/2014/main" id="{3A216CF7-1091-B20F-3524-B155521521DF}"/>
              </a:ext>
            </a:extLst>
          </p:cNvPr>
          <p:cNvSpPr txBox="1"/>
          <p:nvPr/>
        </p:nvSpPr>
        <p:spPr>
          <a:xfrm>
            <a:off x="262238" y="5804218"/>
            <a:ext cx="11649346" cy="830997"/>
          </a:xfrm>
          <a:prstGeom prst="rect">
            <a:avLst/>
          </a:prstGeom>
          <a:noFill/>
        </p:spPr>
        <p:txBody>
          <a:bodyPr wrap="square">
            <a:spAutoFit/>
          </a:bodyPr>
          <a:lstStyle/>
          <a:p>
            <a:pPr marL="0" indent="0">
              <a:buNone/>
            </a:pPr>
            <a:r>
              <a:rPr lang="en-US" sz="2400" b="1" dirty="0">
                <a:latin typeface="Myriad Pro" panose="020B0503030403020204" pitchFamily="34" charset="0"/>
              </a:rPr>
              <a:t>Wisconsin State Supplement payments never factor into the federal SSI payment calculations.</a:t>
            </a:r>
          </a:p>
        </p:txBody>
      </p:sp>
      <p:pic>
        <p:nvPicPr>
          <p:cNvPr id="30" name="Picture 29">
            <a:extLst>
              <a:ext uri="{FF2B5EF4-FFF2-40B4-BE49-F238E27FC236}">
                <a16:creationId xmlns:a16="http://schemas.microsoft.com/office/drawing/2014/main" id="{95A3D9D2-D7CD-165F-8B26-F254C1DBB1C8}"/>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2261024" y="2813451"/>
            <a:ext cx="2182790" cy="2131356"/>
          </a:xfrm>
          <a:prstGeom prst="ellipse">
            <a:avLst/>
          </a:prstGeom>
          <a:ln>
            <a:noFill/>
          </a:ln>
          <a:effectLst>
            <a:outerShdw blurRad="50800" dist="38100" algn="l" rotWithShape="0">
              <a:prstClr val="black">
                <a:alpha val="40000"/>
              </a:prstClr>
            </a:outerShdw>
          </a:effectLst>
        </p:spPr>
      </p:pic>
      <p:pic>
        <p:nvPicPr>
          <p:cNvPr id="31" name="Picture 30">
            <a:extLst>
              <a:ext uri="{FF2B5EF4-FFF2-40B4-BE49-F238E27FC236}">
                <a16:creationId xmlns:a16="http://schemas.microsoft.com/office/drawing/2014/main" id="{0F31524D-77D6-4BBE-A553-C3FD328BD2DF}"/>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7520316" y="2813451"/>
            <a:ext cx="2182790" cy="2131356"/>
          </a:xfrm>
          <a:prstGeom prst="ellipse">
            <a:avLst/>
          </a:prstGeom>
          <a:ln>
            <a:noFill/>
          </a:ln>
          <a:effectLst>
            <a:outerShdw blurRad="50800" dist="38100" algn="l" rotWithShape="0">
              <a:prstClr val="black">
                <a:alpha val="40000"/>
              </a:prstClr>
            </a:outerShdw>
          </a:effectLst>
        </p:spPr>
      </p:pic>
      <p:pic>
        <p:nvPicPr>
          <p:cNvPr id="29" name="Picture 28">
            <a:extLst>
              <a:ext uri="{FF2B5EF4-FFF2-40B4-BE49-F238E27FC236}">
                <a16:creationId xmlns:a16="http://schemas.microsoft.com/office/drawing/2014/main" id="{D0722097-FEDB-67B4-BDD2-0DDBE2B5E653}"/>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33158" y="2909346"/>
            <a:ext cx="1957107" cy="1957107"/>
          </a:xfrm>
          <a:prstGeom prst="rect">
            <a:avLst/>
          </a:prstGeom>
        </p:spPr>
      </p:pic>
    </p:spTree>
    <p:custDataLst>
      <p:tags r:id="rId1"/>
    </p:custDataLst>
    <p:extLst>
      <p:ext uri="{BB962C8B-B14F-4D97-AF65-F5344CB8AC3E}">
        <p14:creationId xmlns:p14="http://schemas.microsoft.com/office/powerpoint/2010/main" val="141910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15">
            <a:extLst>
              <a:ext uri="{FF2B5EF4-FFF2-40B4-BE49-F238E27FC236}">
                <a16:creationId xmlns:a16="http://schemas.microsoft.com/office/drawing/2014/main" id="{C6B158B5-50B5-4927-A367-7C9F3AFE5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CA875BD-A240-4B9B-8C67-949A9731ADAE}"/>
              </a:ext>
            </a:extLst>
          </p:cNvPr>
          <p:cNvSpPr>
            <a:spLocks noGrp="1"/>
          </p:cNvSpPr>
          <p:nvPr>
            <p:ph type="ctrTitle"/>
          </p:nvPr>
        </p:nvSpPr>
        <p:spPr>
          <a:xfrm>
            <a:off x="7022685" y="2042809"/>
            <a:ext cx="4375151" cy="2403461"/>
          </a:xfrm>
        </p:spPr>
        <p:txBody>
          <a:bodyPr anchor="t">
            <a:normAutofit/>
          </a:bodyPr>
          <a:lstStyle/>
          <a:p>
            <a:r>
              <a:rPr lang="en-US" sz="5400" b="1" dirty="0">
                <a:solidFill>
                  <a:schemeClr val="bg1"/>
                </a:solidFill>
                <a:latin typeface="Myriad Pro" panose="020B0503030403020204" pitchFamily="34" charset="0"/>
              </a:rPr>
              <a:t>Wisconsin </a:t>
            </a:r>
            <a:br>
              <a:rPr lang="en-US" sz="5400" b="1" dirty="0">
                <a:solidFill>
                  <a:schemeClr val="bg1"/>
                </a:solidFill>
                <a:latin typeface="Myriad Pro" panose="020B0503030403020204" pitchFamily="34" charset="0"/>
              </a:rPr>
            </a:br>
            <a:r>
              <a:rPr lang="en-US" sz="5400" dirty="0">
                <a:solidFill>
                  <a:schemeClr val="bg1"/>
                </a:solidFill>
                <a:latin typeface="Myriad Pro" panose="020B0503030403020204" pitchFamily="34" charset="0"/>
              </a:rPr>
              <a:t>State SSI Supplement </a:t>
            </a:r>
          </a:p>
        </p:txBody>
      </p:sp>
      <p:pic>
        <p:nvPicPr>
          <p:cNvPr id="3" name="Picture 2">
            <a:extLst>
              <a:ext uri="{FF2B5EF4-FFF2-40B4-BE49-F238E27FC236}">
                <a16:creationId xmlns:a16="http://schemas.microsoft.com/office/drawing/2014/main" id="{5BBC5965-0DBD-0F3C-24A4-421E4AC38DC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016916" y="11430"/>
            <a:ext cx="10287000" cy="6858000"/>
          </a:xfrm>
          <a:custGeom>
            <a:avLst/>
            <a:gdLst/>
            <a:ahLst/>
            <a:cxnLst/>
            <a:rect l="l" t="t" r="r" b="b"/>
            <a:pathLst>
              <a:path w="6249303" h="6857998">
                <a:moveTo>
                  <a:pt x="5497146" y="6118149"/>
                </a:moveTo>
                <a:cubicBezTo>
                  <a:pt x="5503695" y="6124102"/>
                  <a:pt x="5511317" y="6129341"/>
                  <a:pt x="5518366" y="6133723"/>
                </a:cubicBezTo>
                <a:cubicBezTo>
                  <a:pt x="5525509" y="6138152"/>
                  <a:pt x="5530855" y="6143474"/>
                  <a:pt x="5534525" y="6149380"/>
                </a:cubicBezTo>
                <a:lnTo>
                  <a:pt x="5540000" y="6166562"/>
                </a:lnTo>
                <a:lnTo>
                  <a:pt x="5534525" y="6149379"/>
                </a:lnTo>
                <a:cubicBezTo>
                  <a:pt x="5530855" y="6143474"/>
                  <a:pt x="5525509" y="6138152"/>
                  <a:pt x="5518366" y="6133722"/>
                </a:cubicBezTo>
                <a:cubicBezTo>
                  <a:pt x="5511317" y="6129341"/>
                  <a:pt x="5503695" y="6124102"/>
                  <a:pt x="5497146" y="6118149"/>
                </a:cubicBezTo>
                <a:close/>
                <a:moveTo>
                  <a:pt x="5405304" y="4941372"/>
                </a:moveTo>
                <a:lnTo>
                  <a:pt x="5408634" y="4950869"/>
                </a:lnTo>
                <a:lnTo>
                  <a:pt x="5418318" y="4991382"/>
                </a:lnTo>
                <a:lnTo>
                  <a:pt x="5408634" y="4950868"/>
                </a:lnTo>
                <a:close/>
                <a:moveTo>
                  <a:pt x="5409242" y="4749807"/>
                </a:moveTo>
                <a:cubicBezTo>
                  <a:pt x="5397106" y="4762826"/>
                  <a:pt x="5396249" y="4781365"/>
                  <a:pt x="5394535" y="4799797"/>
                </a:cubicBezTo>
                <a:cubicBezTo>
                  <a:pt x="5396249" y="4781365"/>
                  <a:pt x="5397106" y="4762827"/>
                  <a:pt x="5409242" y="4749807"/>
                </a:cubicBezTo>
                <a:close/>
                <a:moveTo>
                  <a:pt x="5427041" y="4543185"/>
                </a:moveTo>
                <a:cubicBezTo>
                  <a:pt x="5428019" y="4548281"/>
                  <a:pt x="5430065" y="4553662"/>
                  <a:pt x="5432447" y="4557092"/>
                </a:cubicBezTo>
                <a:cubicBezTo>
                  <a:pt x="5444067" y="4573618"/>
                  <a:pt x="5452855" y="4588275"/>
                  <a:pt x="5458810" y="4602021"/>
                </a:cubicBezTo>
                <a:cubicBezTo>
                  <a:pt x="5452855" y="4588275"/>
                  <a:pt x="5444067" y="4573618"/>
                  <a:pt x="5432447" y="4557091"/>
                </a:cubicBezTo>
                <a:close/>
                <a:moveTo>
                  <a:pt x="5893259" y="2819253"/>
                </a:moveTo>
                <a:lnTo>
                  <a:pt x="5904902" y="2827484"/>
                </a:lnTo>
                <a:lnTo>
                  <a:pt x="5904904" y="2827486"/>
                </a:lnTo>
                <a:lnTo>
                  <a:pt x="5933407" y="2861156"/>
                </a:lnTo>
                <a:lnTo>
                  <a:pt x="5923753" y="2842392"/>
                </a:lnTo>
                <a:lnTo>
                  <a:pt x="5904904" y="2827486"/>
                </a:lnTo>
                <a:lnTo>
                  <a:pt x="5904902" y="2827483"/>
                </a:lnTo>
                <a:close/>
                <a:moveTo>
                  <a:pt x="5823604" y="1974015"/>
                </a:moveTo>
                <a:lnTo>
                  <a:pt x="5817090" y="1999763"/>
                </a:lnTo>
                <a:cubicBezTo>
                  <a:pt x="5813281" y="2008056"/>
                  <a:pt x="5807601" y="2016020"/>
                  <a:pt x="5799362" y="2023547"/>
                </a:cubicBezTo>
                <a:cubicBezTo>
                  <a:pt x="5815841" y="2008497"/>
                  <a:pt x="5822079" y="1991685"/>
                  <a:pt x="5823604" y="1974015"/>
                </a:cubicBezTo>
                <a:close/>
                <a:moveTo>
                  <a:pt x="5806410" y="1768838"/>
                </a:moveTo>
                <a:cubicBezTo>
                  <a:pt x="5802029" y="1774411"/>
                  <a:pt x="5799266" y="1779948"/>
                  <a:pt x="5797809" y="1785412"/>
                </a:cubicBezTo>
                <a:lnTo>
                  <a:pt x="5797028" y="1801558"/>
                </a:lnTo>
                <a:cubicBezTo>
                  <a:pt x="5795361" y="1790986"/>
                  <a:pt x="5797647" y="1779981"/>
                  <a:pt x="5806410" y="1768838"/>
                </a:cubicBezTo>
                <a:close/>
                <a:moveTo>
                  <a:pt x="5915999" y="520953"/>
                </a:moveTo>
                <a:lnTo>
                  <a:pt x="5909271" y="549926"/>
                </a:lnTo>
                <a:lnTo>
                  <a:pt x="5903017" y="566616"/>
                </a:lnTo>
                <a:lnTo>
                  <a:pt x="5897067" y="581804"/>
                </a:lnTo>
                <a:lnTo>
                  <a:pt x="5896649" y="583595"/>
                </a:lnTo>
                <a:lnTo>
                  <a:pt x="5894474" y="589388"/>
                </a:lnTo>
                <a:cubicBezTo>
                  <a:pt x="5892074" y="597005"/>
                  <a:pt x="5890316" y="604728"/>
                  <a:pt x="5889851" y="612658"/>
                </a:cubicBezTo>
                <a:lnTo>
                  <a:pt x="5896649" y="583595"/>
                </a:lnTo>
                <a:lnTo>
                  <a:pt x="5902965" y="566754"/>
                </a:lnTo>
                <a:lnTo>
                  <a:pt x="5903017" y="566616"/>
                </a:lnTo>
                <a:lnTo>
                  <a:pt x="5908855" y="551717"/>
                </a:lnTo>
                <a:lnTo>
                  <a:pt x="5909271" y="549926"/>
                </a:lnTo>
                <a:lnTo>
                  <a:pt x="5911436" y="544146"/>
                </a:lnTo>
                <a:cubicBezTo>
                  <a:pt x="5913823" y="536547"/>
                  <a:pt x="5915561" y="528850"/>
                  <a:pt x="5915999" y="520953"/>
                </a:cubicBezTo>
                <a:close/>
                <a:moveTo>
                  <a:pt x="5864896" y="268794"/>
                </a:moveTo>
                <a:cubicBezTo>
                  <a:pt x="5862371" y="279176"/>
                  <a:pt x="5860668" y="289296"/>
                  <a:pt x="5860021" y="299164"/>
                </a:cubicBezTo>
                <a:cubicBezTo>
                  <a:pt x="5859371" y="309031"/>
                  <a:pt x="5859776" y="318646"/>
                  <a:pt x="5861466" y="328017"/>
                </a:cubicBezTo>
                <a:close/>
                <a:moveTo>
                  <a:pt x="0" y="0"/>
                </a:moveTo>
                <a:lnTo>
                  <a:pt x="6182312" y="0"/>
                </a:lnTo>
                <a:lnTo>
                  <a:pt x="6178097" y="24480"/>
                </a:lnTo>
                <a:cubicBezTo>
                  <a:pt x="6175612" y="32636"/>
                  <a:pt x="6171850" y="40471"/>
                  <a:pt x="6166086" y="47806"/>
                </a:cubicBezTo>
                <a:cubicBezTo>
                  <a:pt x="6151226" y="66857"/>
                  <a:pt x="6154655" y="85336"/>
                  <a:pt x="6156942" y="105718"/>
                </a:cubicBezTo>
                <a:cubicBezTo>
                  <a:pt x="6158656" y="121150"/>
                  <a:pt x="6158085" y="136963"/>
                  <a:pt x="6158277" y="152584"/>
                </a:cubicBezTo>
                <a:cubicBezTo>
                  <a:pt x="6158846" y="180017"/>
                  <a:pt x="6159037" y="207450"/>
                  <a:pt x="6159990" y="234883"/>
                </a:cubicBezTo>
                <a:cubicBezTo>
                  <a:pt x="6160370" y="243648"/>
                  <a:pt x="6165135" y="252600"/>
                  <a:pt x="6164373" y="261173"/>
                </a:cubicBezTo>
                <a:cubicBezTo>
                  <a:pt x="6160752" y="300800"/>
                  <a:pt x="6155037" y="340425"/>
                  <a:pt x="6151798" y="380050"/>
                </a:cubicBezTo>
                <a:cubicBezTo>
                  <a:pt x="6149894" y="402529"/>
                  <a:pt x="6153511" y="425581"/>
                  <a:pt x="6150846" y="447870"/>
                </a:cubicBezTo>
                <a:cubicBezTo>
                  <a:pt x="6147798" y="473587"/>
                  <a:pt x="6139988" y="498733"/>
                  <a:pt x="6135223" y="524262"/>
                </a:cubicBezTo>
                <a:cubicBezTo>
                  <a:pt x="6133891" y="531310"/>
                  <a:pt x="6135606" y="539121"/>
                  <a:pt x="6135985" y="546552"/>
                </a:cubicBezTo>
                <a:cubicBezTo>
                  <a:pt x="6136367" y="554933"/>
                  <a:pt x="6137129" y="563125"/>
                  <a:pt x="6137320" y="571508"/>
                </a:cubicBezTo>
                <a:cubicBezTo>
                  <a:pt x="6137702" y="597037"/>
                  <a:pt x="6137129" y="622564"/>
                  <a:pt x="6138464" y="648092"/>
                </a:cubicBezTo>
                <a:cubicBezTo>
                  <a:pt x="6139225" y="663713"/>
                  <a:pt x="6147035" y="680096"/>
                  <a:pt x="6144177" y="694576"/>
                </a:cubicBezTo>
                <a:cubicBezTo>
                  <a:pt x="6138654" y="724104"/>
                  <a:pt x="6151036" y="753633"/>
                  <a:pt x="6140750" y="783158"/>
                </a:cubicBezTo>
                <a:cubicBezTo>
                  <a:pt x="6137702" y="792306"/>
                  <a:pt x="6145322" y="804877"/>
                  <a:pt x="6145702" y="815929"/>
                </a:cubicBezTo>
                <a:cubicBezTo>
                  <a:pt x="6146654" y="843552"/>
                  <a:pt x="6146464" y="871173"/>
                  <a:pt x="6146274" y="898797"/>
                </a:cubicBezTo>
                <a:cubicBezTo>
                  <a:pt x="6146084" y="923562"/>
                  <a:pt x="6148750" y="949281"/>
                  <a:pt x="6143416" y="973095"/>
                </a:cubicBezTo>
                <a:cubicBezTo>
                  <a:pt x="6137702" y="998052"/>
                  <a:pt x="6138464" y="1020529"/>
                  <a:pt x="6144940" y="1044725"/>
                </a:cubicBezTo>
                <a:cubicBezTo>
                  <a:pt x="6149322" y="1061298"/>
                  <a:pt x="6149894" y="1078826"/>
                  <a:pt x="6151226" y="1095972"/>
                </a:cubicBezTo>
                <a:cubicBezTo>
                  <a:pt x="6152750" y="1114449"/>
                  <a:pt x="6148750" y="1134834"/>
                  <a:pt x="6155037" y="1151600"/>
                </a:cubicBezTo>
                <a:cubicBezTo>
                  <a:pt x="6173706" y="1201512"/>
                  <a:pt x="6177706" y="1252757"/>
                  <a:pt x="6177706" y="1304955"/>
                </a:cubicBezTo>
                <a:cubicBezTo>
                  <a:pt x="6177706" y="1314483"/>
                  <a:pt x="6175041" y="1324198"/>
                  <a:pt x="6172183" y="1333341"/>
                </a:cubicBezTo>
                <a:cubicBezTo>
                  <a:pt x="6155037" y="1386684"/>
                  <a:pt x="6156560" y="1440216"/>
                  <a:pt x="6167039" y="1494509"/>
                </a:cubicBezTo>
                <a:cubicBezTo>
                  <a:pt x="6169325" y="1505751"/>
                  <a:pt x="6169706" y="1518324"/>
                  <a:pt x="6167421" y="1529563"/>
                </a:cubicBezTo>
                <a:cubicBezTo>
                  <a:pt x="6160752" y="1561189"/>
                  <a:pt x="6149702" y="1591859"/>
                  <a:pt x="6144940" y="1623675"/>
                </a:cubicBezTo>
                <a:cubicBezTo>
                  <a:pt x="6137129" y="1676253"/>
                  <a:pt x="6163417" y="1721785"/>
                  <a:pt x="6180565" y="1768838"/>
                </a:cubicBezTo>
                <a:cubicBezTo>
                  <a:pt x="6196758" y="1813610"/>
                  <a:pt x="6233335" y="1851709"/>
                  <a:pt x="6225142" y="1904673"/>
                </a:cubicBezTo>
                <a:cubicBezTo>
                  <a:pt x="6224381" y="1910004"/>
                  <a:pt x="6229524" y="1915912"/>
                  <a:pt x="6230858" y="1921817"/>
                </a:cubicBezTo>
                <a:cubicBezTo>
                  <a:pt x="6234479" y="1938009"/>
                  <a:pt x="6238857" y="1954202"/>
                  <a:pt x="6240574" y="1970586"/>
                </a:cubicBezTo>
                <a:cubicBezTo>
                  <a:pt x="6242861" y="1990589"/>
                  <a:pt x="6242100" y="2010974"/>
                  <a:pt x="6244004" y="2030977"/>
                </a:cubicBezTo>
                <a:cubicBezTo>
                  <a:pt x="6245147" y="2043835"/>
                  <a:pt x="6247242" y="2056600"/>
                  <a:pt x="6249052" y="2069340"/>
                </a:cubicBezTo>
                <a:lnTo>
                  <a:pt x="6249303" y="2072225"/>
                </a:lnTo>
                <a:lnTo>
                  <a:pt x="6249303" y="2131532"/>
                </a:lnTo>
                <a:lnTo>
                  <a:pt x="6248432" y="2138304"/>
                </a:lnTo>
                <a:cubicBezTo>
                  <a:pt x="6246241" y="2148519"/>
                  <a:pt x="6243623" y="2158712"/>
                  <a:pt x="6241908" y="2168903"/>
                </a:cubicBezTo>
                <a:cubicBezTo>
                  <a:pt x="6237145" y="2197670"/>
                  <a:pt x="6238479" y="2229296"/>
                  <a:pt x="6226286" y="2254633"/>
                </a:cubicBezTo>
                <a:cubicBezTo>
                  <a:pt x="6213332" y="2281683"/>
                  <a:pt x="6207426" y="2307402"/>
                  <a:pt x="6211426" y="2335405"/>
                </a:cubicBezTo>
                <a:cubicBezTo>
                  <a:pt x="6212760" y="2344741"/>
                  <a:pt x="6220762" y="2356744"/>
                  <a:pt x="6228952" y="2360933"/>
                </a:cubicBezTo>
                <a:cubicBezTo>
                  <a:pt x="6247241" y="2370270"/>
                  <a:pt x="6250481" y="2383032"/>
                  <a:pt x="6244193" y="2400369"/>
                </a:cubicBezTo>
                <a:cubicBezTo>
                  <a:pt x="6238857" y="2415420"/>
                  <a:pt x="6236192" y="2433897"/>
                  <a:pt x="6225904" y="2444184"/>
                </a:cubicBezTo>
                <a:cubicBezTo>
                  <a:pt x="6196758" y="2473333"/>
                  <a:pt x="6195806" y="2510483"/>
                  <a:pt x="6187996" y="2546678"/>
                </a:cubicBezTo>
                <a:cubicBezTo>
                  <a:pt x="6183231" y="2568774"/>
                  <a:pt x="6183041" y="2589352"/>
                  <a:pt x="6186279" y="2611450"/>
                </a:cubicBezTo>
                <a:cubicBezTo>
                  <a:pt x="6193518" y="2659455"/>
                  <a:pt x="6183231" y="2706131"/>
                  <a:pt x="6170087" y="2752235"/>
                </a:cubicBezTo>
                <a:cubicBezTo>
                  <a:pt x="6161325" y="2782716"/>
                  <a:pt x="6155990" y="2813958"/>
                  <a:pt x="6147035" y="2844248"/>
                </a:cubicBezTo>
                <a:cubicBezTo>
                  <a:pt x="6140177" y="2866918"/>
                  <a:pt x="6131985" y="2889587"/>
                  <a:pt x="6120937" y="2910353"/>
                </a:cubicBezTo>
                <a:cubicBezTo>
                  <a:pt x="6104743" y="2940455"/>
                  <a:pt x="6080358" y="2966742"/>
                  <a:pt x="6086835" y="3005035"/>
                </a:cubicBezTo>
                <a:cubicBezTo>
                  <a:pt x="6092550" y="3038756"/>
                  <a:pt x="6080550" y="3069235"/>
                  <a:pt x="6069119" y="3100099"/>
                </a:cubicBezTo>
                <a:cubicBezTo>
                  <a:pt x="6060737" y="3122770"/>
                  <a:pt x="6052162" y="3145436"/>
                  <a:pt x="6046828" y="3168870"/>
                </a:cubicBezTo>
                <a:cubicBezTo>
                  <a:pt x="6040542" y="3196686"/>
                  <a:pt x="6043210" y="3228119"/>
                  <a:pt x="6031589" y="3252885"/>
                </a:cubicBezTo>
                <a:cubicBezTo>
                  <a:pt x="6019396" y="3278795"/>
                  <a:pt x="6027588" y="3300319"/>
                  <a:pt x="6031017" y="3323372"/>
                </a:cubicBezTo>
                <a:cubicBezTo>
                  <a:pt x="6036353" y="3360139"/>
                  <a:pt x="6046258" y="3396719"/>
                  <a:pt x="6033685" y="3433866"/>
                </a:cubicBezTo>
                <a:cubicBezTo>
                  <a:pt x="6018444" y="3479015"/>
                  <a:pt x="6002060" y="3523785"/>
                  <a:pt x="5987583" y="3569124"/>
                </a:cubicBezTo>
                <a:cubicBezTo>
                  <a:pt x="5982056" y="3586653"/>
                  <a:pt x="5979770" y="3605509"/>
                  <a:pt x="5977295" y="3623799"/>
                </a:cubicBezTo>
                <a:cubicBezTo>
                  <a:pt x="5975197" y="3641134"/>
                  <a:pt x="5980533" y="3661899"/>
                  <a:pt x="5972533" y="3675238"/>
                </a:cubicBezTo>
                <a:cubicBezTo>
                  <a:pt x="5951958" y="3709529"/>
                  <a:pt x="5941860" y="3744770"/>
                  <a:pt x="5941860" y="3784397"/>
                </a:cubicBezTo>
                <a:cubicBezTo>
                  <a:pt x="5941860" y="3799258"/>
                  <a:pt x="5933287" y="3813737"/>
                  <a:pt x="5931762" y="3828785"/>
                </a:cubicBezTo>
                <a:cubicBezTo>
                  <a:pt x="5929858" y="3849362"/>
                  <a:pt x="5924714" y="3872985"/>
                  <a:pt x="5931955" y="3890891"/>
                </a:cubicBezTo>
                <a:cubicBezTo>
                  <a:pt x="5949100" y="3932993"/>
                  <a:pt x="5934810" y="3967091"/>
                  <a:pt x="5917857" y="4003861"/>
                </a:cubicBezTo>
                <a:cubicBezTo>
                  <a:pt x="5901092" y="4040058"/>
                  <a:pt x="5887757" y="4078159"/>
                  <a:pt x="5876707" y="4116641"/>
                </a:cubicBezTo>
                <a:cubicBezTo>
                  <a:pt x="5872706" y="4131119"/>
                  <a:pt x="5879375" y="4148453"/>
                  <a:pt x="5880708" y="4164458"/>
                </a:cubicBezTo>
                <a:cubicBezTo>
                  <a:pt x="5881089" y="4170174"/>
                  <a:pt x="5881661" y="4176461"/>
                  <a:pt x="5879756" y="4181603"/>
                </a:cubicBezTo>
                <a:cubicBezTo>
                  <a:pt x="5861466" y="4231324"/>
                  <a:pt x="5847560" y="4281810"/>
                  <a:pt x="5857085" y="4335722"/>
                </a:cubicBezTo>
                <a:cubicBezTo>
                  <a:pt x="5858038" y="4340674"/>
                  <a:pt x="5855942" y="4346201"/>
                  <a:pt x="5854608" y="4351154"/>
                </a:cubicBezTo>
                <a:cubicBezTo>
                  <a:pt x="5847751" y="4375349"/>
                  <a:pt x="5836892" y="4398972"/>
                  <a:pt x="5834415" y="4423545"/>
                </a:cubicBezTo>
                <a:cubicBezTo>
                  <a:pt x="5828319" y="4484127"/>
                  <a:pt x="5825841" y="4545086"/>
                  <a:pt x="5821841" y="4606053"/>
                </a:cubicBezTo>
                <a:cubicBezTo>
                  <a:pt x="5821653" y="4609863"/>
                  <a:pt x="5821653" y="4613864"/>
                  <a:pt x="5820317" y="4617291"/>
                </a:cubicBezTo>
                <a:cubicBezTo>
                  <a:pt x="5812125" y="4639772"/>
                  <a:pt x="5814794" y="4659393"/>
                  <a:pt x="5830414" y="4678445"/>
                </a:cubicBezTo>
                <a:cubicBezTo>
                  <a:pt x="5837273" y="4686828"/>
                  <a:pt x="5840892" y="4698258"/>
                  <a:pt x="5844703" y="4708734"/>
                </a:cubicBezTo>
                <a:cubicBezTo>
                  <a:pt x="5850418" y="4724167"/>
                  <a:pt x="5855942" y="4739978"/>
                  <a:pt x="5859562" y="4755980"/>
                </a:cubicBezTo>
                <a:cubicBezTo>
                  <a:pt x="5862991" y="4771793"/>
                  <a:pt x="5867753" y="4788747"/>
                  <a:pt x="5865088" y="4803988"/>
                </a:cubicBezTo>
                <a:cubicBezTo>
                  <a:pt x="5860326" y="4831420"/>
                  <a:pt x="5849657" y="4857522"/>
                  <a:pt x="5842606" y="4884572"/>
                </a:cubicBezTo>
                <a:cubicBezTo>
                  <a:pt x="5840129" y="4893907"/>
                  <a:pt x="5840512" y="4904195"/>
                  <a:pt x="5840321" y="4913909"/>
                </a:cubicBezTo>
                <a:cubicBezTo>
                  <a:pt x="5839750" y="4936201"/>
                  <a:pt x="5845274" y="4959061"/>
                  <a:pt x="5829462" y="4979253"/>
                </a:cubicBezTo>
                <a:cubicBezTo>
                  <a:pt x="5814602" y="4997922"/>
                  <a:pt x="5818983" y="5016785"/>
                  <a:pt x="5830223" y="5036405"/>
                </a:cubicBezTo>
                <a:cubicBezTo>
                  <a:pt x="5838225" y="5050504"/>
                  <a:pt x="5844513" y="5066505"/>
                  <a:pt x="5847560" y="5082317"/>
                </a:cubicBezTo>
                <a:cubicBezTo>
                  <a:pt x="5851752" y="5104036"/>
                  <a:pt x="5853466" y="5125562"/>
                  <a:pt x="5850988" y="5148995"/>
                </a:cubicBezTo>
                <a:cubicBezTo>
                  <a:pt x="5849275" y="5165570"/>
                  <a:pt x="5848512" y="5179097"/>
                  <a:pt x="5838416" y="5192051"/>
                </a:cubicBezTo>
                <a:cubicBezTo>
                  <a:pt x="5836892" y="5194145"/>
                  <a:pt x="5836510" y="5197955"/>
                  <a:pt x="5836703" y="5200813"/>
                </a:cubicBezTo>
                <a:cubicBezTo>
                  <a:pt x="5839941" y="5238343"/>
                  <a:pt x="5838225" y="5275491"/>
                  <a:pt x="5835937" y="5313403"/>
                </a:cubicBezTo>
                <a:cubicBezTo>
                  <a:pt x="5832892" y="5361598"/>
                  <a:pt x="5841844" y="5412276"/>
                  <a:pt x="5873849" y="5453995"/>
                </a:cubicBezTo>
                <a:cubicBezTo>
                  <a:pt x="5878613" y="5460092"/>
                  <a:pt x="5880708" y="5469236"/>
                  <a:pt x="5881852" y="5477239"/>
                </a:cubicBezTo>
                <a:cubicBezTo>
                  <a:pt x="5886804" y="5514957"/>
                  <a:pt x="5890233" y="5552869"/>
                  <a:pt x="5895758" y="5590590"/>
                </a:cubicBezTo>
                <a:cubicBezTo>
                  <a:pt x="5898806" y="5611164"/>
                  <a:pt x="5901474" y="5632691"/>
                  <a:pt x="5909856" y="5651360"/>
                </a:cubicBezTo>
                <a:cubicBezTo>
                  <a:pt x="5918047" y="5669647"/>
                  <a:pt x="5927762" y="5684320"/>
                  <a:pt x="5910618" y="5695178"/>
                </a:cubicBezTo>
                <a:cubicBezTo>
                  <a:pt x="5919762" y="5714607"/>
                  <a:pt x="5927383" y="5731564"/>
                  <a:pt x="5935573" y="5748136"/>
                </a:cubicBezTo>
                <a:cubicBezTo>
                  <a:pt x="5938620" y="5754234"/>
                  <a:pt x="5943575" y="5759378"/>
                  <a:pt x="5946433" y="5765474"/>
                </a:cubicBezTo>
                <a:cubicBezTo>
                  <a:pt x="5949481" y="5771953"/>
                  <a:pt x="5951385" y="5779191"/>
                  <a:pt x="5952911" y="5786239"/>
                </a:cubicBezTo>
                <a:cubicBezTo>
                  <a:pt x="5959768" y="5817674"/>
                  <a:pt x="5966054" y="5849107"/>
                  <a:pt x="5973485" y="5880348"/>
                </a:cubicBezTo>
                <a:cubicBezTo>
                  <a:pt x="5975008" y="5886447"/>
                  <a:pt x="5981104" y="5891590"/>
                  <a:pt x="5985103" y="5897114"/>
                </a:cubicBezTo>
                <a:cubicBezTo>
                  <a:pt x="5987772" y="5900735"/>
                  <a:pt x="5991773" y="5904353"/>
                  <a:pt x="5992345" y="5908355"/>
                </a:cubicBezTo>
                <a:cubicBezTo>
                  <a:pt x="5996917" y="5938836"/>
                  <a:pt x="6002252" y="5969124"/>
                  <a:pt x="6004537" y="5999796"/>
                </a:cubicBezTo>
                <a:cubicBezTo>
                  <a:pt x="6006440" y="6025515"/>
                  <a:pt x="6005871" y="6050282"/>
                  <a:pt x="6039018" y="6056948"/>
                </a:cubicBezTo>
                <a:cubicBezTo>
                  <a:pt x="6044734" y="6058092"/>
                  <a:pt x="6050831" y="6066284"/>
                  <a:pt x="6053687" y="6072569"/>
                </a:cubicBezTo>
                <a:cubicBezTo>
                  <a:pt x="6061879" y="6090477"/>
                  <a:pt x="6067404" y="6109530"/>
                  <a:pt x="6075785" y="6127247"/>
                </a:cubicBezTo>
                <a:cubicBezTo>
                  <a:pt x="6103790" y="6185351"/>
                  <a:pt x="6121508" y="6246121"/>
                  <a:pt x="6118269" y="6311084"/>
                </a:cubicBezTo>
                <a:cubicBezTo>
                  <a:pt x="6117317" y="6331277"/>
                  <a:pt x="6107028" y="6350899"/>
                  <a:pt x="6103217" y="6363664"/>
                </a:cubicBezTo>
                <a:cubicBezTo>
                  <a:pt x="6118269" y="6400429"/>
                  <a:pt x="6132747" y="6431292"/>
                  <a:pt x="6143606" y="6463490"/>
                </a:cubicBezTo>
                <a:cubicBezTo>
                  <a:pt x="6153322" y="6491874"/>
                  <a:pt x="6159418" y="6521593"/>
                  <a:pt x="6166466" y="6550742"/>
                </a:cubicBezTo>
                <a:cubicBezTo>
                  <a:pt x="6169135" y="6561411"/>
                  <a:pt x="6170658" y="6572269"/>
                  <a:pt x="6171993" y="6583128"/>
                </a:cubicBezTo>
                <a:cubicBezTo>
                  <a:pt x="6176183" y="6617036"/>
                  <a:pt x="6166086" y="6652472"/>
                  <a:pt x="6182089" y="6685617"/>
                </a:cubicBezTo>
                <a:cubicBezTo>
                  <a:pt x="6190471" y="6702955"/>
                  <a:pt x="6200567" y="6720103"/>
                  <a:pt x="6204949" y="6738388"/>
                </a:cubicBezTo>
                <a:cubicBezTo>
                  <a:pt x="6209712" y="6758011"/>
                  <a:pt x="6217142" y="6777207"/>
                  <a:pt x="6222453" y="6796804"/>
                </a:cubicBezTo>
                <a:lnTo>
                  <a:pt x="6227224" y="6857457"/>
                </a:lnTo>
                <a:lnTo>
                  <a:pt x="6099985" y="6857457"/>
                </a:lnTo>
                <a:lnTo>
                  <a:pt x="6099985" y="6857998"/>
                </a:lnTo>
                <a:lnTo>
                  <a:pt x="0" y="6857998"/>
                </a:lnTo>
                <a:close/>
              </a:path>
            </a:pathLst>
          </a:custGeom>
          <a:effectLst>
            <a:outerShdw blurRad="381000" dist="152400" algn="tl" rotWithShape="0">
              <a:prstClr val="black">
                <a:alpha val="10000"/>
              </a:prstClr>
            </a:outerShdw>
          </a:effectLst>
        </p:spPr>
      </p:pic>
      <p:sp>
        <p:nvSpPr>
          <p:cNvPr id="23" name="Freeform: Shape 17">
            <a:extLst>
              <a:ext uri="{FF2B5EF4-FFF2-40B4-BE49-F238E27FC236}">
                <a16:creationId xmlns:a16="http://schemas.microsoft.com/office/drawing/2014/main" id="{B01367A3-F670-4BD9-9972-F7E97FC22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19">
            <a:extLst>
              <a:ext uri="{FF2B5EF4-FFF2-40B4-BE49-F238E27FC236}">
                <a16:creationId xmlns:a16="http://schemas.microsoft.com/office/drawing/2014/main" id="{38C3DB02-606C-40EC-8381-7A29A1ADF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5">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custDataLst>
      <p:tags r:id="rId1"/>
    </p:custDataLst>
    <p:extLst>
      <p:ext uri="{BB962C8B-B14F-4D97-AF65-F5344CB8AC3E}">
        <p14:creationId xmlns:p14="http://schemas.microsoft.com/office/powerpoint/2010/main" val="1949114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92F699-D756-9EC9-D5E4-495EDC283F62}"/>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6200000" flipH="1">
            <a:off x="5113051" y="-5159220"/>
            <a:ext cx="1964180" cy="12190281"/>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effectLst>
            <a:outerShdw blurRad="50800" dist="38100" dir="5400000" algn="t" rotWithShape="0">
              <a:prstClr val="black">
                <a:alpha val="40000"/>
              </a:prstClr>
            </a:outerShdw>
          </a:effectLst>
        </p:spPr>
      </p:pic>
      <p:sp>
        <p:nvSpPr>
          <p:cNvPr id="2" name="Title 1">
            <a:extLst>
              <a:ext uri="{FF2B5EF4-FFF2-40B4-BE49-F238E27FC236}">
                <a16:creationId xmlns:a16="http://schemas.microsoft.com/office/drawing/2014/main" id="{D678BA99-4021-4525-9648-1DDC96DFF223}"/>
              </a:ext>
            </a:extLst>
          </p:cNvPr>
          <p:cNvSpPr>
            <a:spLocks noGrp="1"/>
          </p:cNvSpPr>
          <p:nvPr>
            <p:ph type="title"/>
          </p:nvPr>
        </p:nvSpPr>
        <p:spPr>
          <a:xfrm>
            <a:off x="286439" y="572774"/>
            <a:ext cx="11486002" cy="863867"/>
          </a:xfrm>
        </p:spPr>
        <p:txBody>
          <a:bodyPr anchor="t">
            <a:normAutofit/>
          </a:bodyPr>
          <a:lstStyle/>
          <a:p>
            <a:r>
              <a:rPr lang="en-US" sz="4800" b="1" dirty="0">
                <a:solidFill>
                  <a:schemeClr val="bg1"/>
                </a:solidFill>
                <a:latin typeface="Myriad Pro" panose="020B0503030403020204" pitchFamily="34" charset="0"/>
              </a:rPr>
              <a:t>Wisconsin State SSI Supplement</a:t>
            </a:r>
            <a:r>
              <a:rPr lang="en-US" sz="1800" b="1" dirty="0">
                <a:solidFill>
                  <a:schemeClr val="bg1"/>
                </a:solidFill>
                <a:latin typeface="Myriad Pro" panose="020B0503030403020204" pitchFamily="34" charset="0"/>
              </a:rPr>
              <a:t> </a:t>
            </a:r>
          </a:p>
        </p:txBody>
      </p:sp>
      <p:sp>
        <p:nvSpPr>
          <p:cNvPr id="12" name="TextBox 11">
            <a:extLst>
              <a:ext uri="{FF2B5EF4-FFF2-40B4-BE49-F238E27FC236}">
                <a16:creationId xmlns:a16="http://schemas.microsoft.com/office/drawing/2014/main" id="{A7D1C77D-21DB-CE77-ED7B-E8708034B9D7}"/>
              </a:ext>
            </a:extLst>
          </p:cNvPr>
          <p:cNvSpPr txBox="1"/>
          <p:nvPr/>
        </p:nvSpPr>
        <p:spPr>
          <a:xfrm>
            <a:off x="543030" y="4573491"/>
            <a:ext cx="2309154" cy="2267224"/>
          </a:xfrm>
          <a:prstGeom prst="rect">
            <a:avLst/>
          </a:prstGeom>
          <a:noFill/>
        </p:spPr>
        <p:txBody>
          <a:bodyPr wrap="square">
            <a:spAutoFit/>
          </a:bodyPr>
          <a:lstStyle/>
          <a:p>
            <a:pPr algn="ctr">
              <a:lnSpc>
                <a:spcPct val="120000"/>
              </a:lnSpc>
            </a:pPr>
            <a:r>
              <a:rPr lang="en-US" sz="2400" dirty="0">
                <a:solidFill>
                  <a:schemeClr val="tx2"/>
                </a:solidFill>
                <a:latin typeface="Myriad Pro" panose="020B0503030403020204" pitchFamily="34" charset="0"/>
              </a:rPr>
              <a:t>Available to all residents getting at least $1 in Federal SSI</a:t>
            </a:r>
          </a:p>
        </p:txBody>
      </p:sp>
      <p:sp>
        <p:nvSpPr>
          <p:cNvPr id="14" name="TextBox 13">
            <a:extLst>
              <a:ext uri="{FF2B5EF4-FFF2-40B4-BE49-F238E27FC236}">
                <a16:creationId xmlns:a16="http://schemas.microsoft.com/office/drawing/2014/main" id="{92B32929-2DFD-E00E-4C05-8C05FEC539A2}"/>
              </a:ext>
            </a:extLst>
          </p:cNvPr>
          <p:cNvSpPr txBox="1"/>
          <p:nvPr/>
        </p:nvSpPr>
        <p:spPr>
          <a:xfrm>
            <a:off x="3737762" y="4566646"/>
            <a:ext cx="1649342" cy="937629"/>
          </a:xfrm>
          <a:prstGeom prst="rect">
            <a:avLst/>
          </a:prstGeom>
          <a:noFill/>
        </p:spPr>
        <p:txBody>
          <a:bodyPr wrap="square">
            <a:spAutoFit/>
          </a:bodyPr>
          <a:lstStyle/>
          <a:p>
            <a:pPr algn="ctr">
              <a:lnSpc>
                <a:spcPct val="120000"/>
              </a:lnSpc>
            </a:pPr>
            <a:r>
              <a:rPr lang="en-US" sz="2400" dirty="0">
                <a:solidFill>
                  <a:schemeClr val="tx2"/>
                </a:solidFill>
                <a:latin typeface="Myriad Pro" panose="020B0503030403020204" pitchFamily="34" charset="0"/>
              </a:rPr>
              <a:t>Payment is automatic</a:t>
            </a:r>
          </a:p>
        </p:txBody>
      </p:sp>
      <p:sp>
        <p:nvSpPr>
          <p:cNvPr id="16" name="TextBox 15">
            <a:extLst>
              <a:ext uri="{FF2B5EF4-FFF2-40B4-BE49-F238E27FC236}">
                <a16:creationId xmlns:a16="http://schemas.microsoft.com/office/drawing/2014/main" id="{6AA38F2D-FDE4-C741-B1C6-7331BC7E111E}"/>
              </a:ext>
            </a:extLst>
          </p:cNvPr>
          <p:cNvSpPr txBox="1"/>
          <p:nvPr/>
        </p:nvSpPr>
        <p:spPr>
          <a:xfrm>
            <a:off x="6566197" y="4593556"/>
            <a:ext cx="1769716" cy="1824025"/>
          </a:xfrm>
          <a:prstGeom prst="rect">
            <a:avLst/>
          </a:prstGeom>
          <a:noFill/>
        </p:spPr>
        <p:txBody>
          <a:bodyPr wrap="square">
            <a:spAutoFit/>
          </a:bodyPr>
          <a:lstStyle/>
          <a:p>
            <a:pPr algn="ctr">
              <a:lnSpc>
                <a:spcPct val="120000"/>
              </a:lnSpc>
            </a:pPr>
            <a:r>
              <a:rPr lang="en-US" sz="2400" dirty="0">
                <a:solidFill>
                  <a:schemeClr val="tx2"/>
                </a:solidFill>
                <a:latin typeface="Myriad Pro" panose="020B0503030403020204" pitchFamily="34" charset="0"/>
              </a:rPr>
              <a:t>No separate application required</a:t>
            </a:r>
          </a:p>
        </p:txBody>
      </p:sp>
      <p:sp>
        <p:nvSpPr>
          <p:cNvPr id="3" name="Content Placeholder 2">
            <a:extLst>
              <a:ext uri="{FF2B5EF4-FFF2-40B4-BE49-F238E27FC236}">
                <a16:creationId xmlns:a16="http://schemas.microsoft.com/office/drawing/2014/main" id="{89551BE4-5E7C-479B-84F8-3969EC6079ED}"/>
              </a:ext>
            </a:extLst>
          </p:cNvPr>
          <p:cNvSpPr>
            <a:spLocks noGrp="1"/>
          </p:cNvSpPr>
          <p:nvPr>
            <p:ph idx="1"/>
          </p:nvPr>
        </p:nvSpPr>
        <p:spPr>
          <a:xfrm>
            <a:off x="9203340" y="4593557"/>
            <a:ext cx="2569101" cy="1964181"/>
          </a:xfrm>
        </p:spPr>
        <p:txBody>
          <a:bodyPr>
            <a:normAutofit fontScale="92500" lnSpcReduction="10000"/>
          </a:bodyPr>
          <a:lstStyle/>
          <a:p>
            <a:pPr marL="0" indent="0" algn="ctr">
              <a:lnSpc>
                <a:spcPct val="120000"/>
              </a:lnSpc>
              <a:buNone/>
            </a:pPr>
            <a:r>
              <a:rPr lang="en-US" sz="2400" dirty="0">
                <a:solidFill>
                  <a:schemeClr val="tx2"/>
                </a:solidFill>
                <a:latin typeface="Myriad Pro" panose="020B0503030403020204" pitchFamily="34" charset="0"/>
              </a:rPr>
              <a:t>Amount depends on marital status, </a:t>
            </a:r>
            <a:r>
              <a:rPr lang="en-US" sz="2600" dirty="0">
                <a:solidFill>
                  <a:schemeClr val="tx2"/>
                </a:solidFill>
                <a:latin typeface="Myriad Pro" panose="020B0503030403020204" pitchFamily="34" charset="0"/>
              </a:rPr>
              <a:t>spouse’s</a:t>
            </a:r>
            <a:r>
              <a:rPr lang="en-US" sz="2400" dirty="0">
                <a:solidFill>
                  <a:schemeClr val="tx2"/>
                </a:solidFill>
                <a:latin typeface="Myriad Pro" panose="020B0503030403020204" pitchFamily="34" charset="0"/>
              </a:rPr>
              <a:t> SSI eligibility, and living situation</a:t>
            </a:r>
          </a:p>
        </p:txBody>
      </p:sp>
      <p:pic>
        <p:nvPicPr>
          <p:cNvPr id="28" name="Picture 27">
            <a:extLst>
              <a:ext uri="{FF2B5EF4-FFF2-40B4-BE49-F238E27FC236}">
                <a16:creationId xmlns:a16="http://schemas.microsoft.com/office/drawing/2014/main" id="{4941DD73-F51B-DF9E-5DE0-130216CEDA70}"/>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950138" y="2750338"/>
            <a:ext cx="1494939" cy="1530762"/>
          </a:xfrm>
          <a:prstGeom prst="ellipse">
            <a:avLst/>
          </a:prstGeom>
          <a:ln>
            <a:noFill/>
          </a:ln>
          <a:effectLst>
            <a:outerShdw blurRad="50800" dist="38100" algn="l" rotWithShape="0">
              <a:prstClr val="black">
                <a:alpha val="40000"/>
              </a:prstClr>
            </a:outerShdw>
          </a:effectLst>
        </p:spPr>
      </p:pic>
      <p:pic>
        <p:nvPicPr>
          <p:cNvPr id="40" name="Picture 39">
            <a:extLst>
              <a:ext uri="{FF2B5EF4-FFF2-40B4-BE49-F238E27FC236}">
                <a16:creationId xmlns:a16="http://schemas.microsoft.com/office/drawing/2014/main" id="{D264D525-790F-C603-AE7D-F6E6DCDB1EFF}"/>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3814964" y="2750338"/>
            <a:ext cx="1494939" cy="1530762"/>
          </a:xfrm>
          <a:prstGeom prst="ellipse">
            <a:avLst/>
          </a:prstGeom>
          <a:ln>
            <a:noFill/>
          </a:ln>
          <a:effectLst>
            <a:outerShdw blurRad="50800" dist="38100" algn="l" rotWithShape="0">
              <a:prstClr val="black">
                <a:alpha val="40000"/>
              </a:prstClr>
            </a:outerShdw>
          </a:effectLst>
        </p:spPr>
      </p:pic>
      <p:pic>
        <p:nvPicPr>
          <p:cNvPr id="32" name="Picture 31">
            <a:extLst>
              <a:ext uri="{FF2B5EF4-FFF2-40B4-BE49-F238E27FC236}">
                <a16:creationId xmlns:a16="http://schemas.microsoft.com/office/drawing/2014/main" id="{F6D74783-541B-C3E3-C31A-92F991D351FB}"/>
              </a:ex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368821" y="3312590"/>
            <a:ext cx="232819" cy="232819"/>
          </a:xfrm>
          <a:prstGeom prst="rect">
            <a:avLst/>
          </a:prstGeom>
        </p:spPr>
      </p:pic>
      <p:pic>
        <p:nvPicPr>
          <p:cNvPr id="41" name="Picture 40">
            <a:extLst>
              <a:ext uri="{FF2B5EF4-FFF2-40B4-BE49-F238E27FC236}">
                <a16:creationId xmlns:a16="http://schemas.microsoft.com/office/drawing/2014/main" id="{CC73A955-5DCC-7C53-4C23-5C48D825D494}"/>
              </a:ext>
              <a:ext uri="{C183D7F6-B498-43B3-948B-1728B52AA6E4}">
                <adec:decorative xmlns:adec="http://schemas.microsoft.com/office/drawing/2017/decorative" val="1"/>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6680358" y="2829333"/>
            <a:ext cx="1541395" cy="1578331"/>
          </a:xfrm>
          <a:prstGeom prst="ellipse">
            <a:avLst/>
          </a:prstGeom>
          <a:ln>
            <a:noFill/>
          </a:ln>
          <a:effectLst>
            <a:outerShdw blurRad="50800" dist="38100" algn="l" rotWithShape="0">
              <a:prstClr val="black">
                <a:alpha val="40000"/>
              </a:prstClr>
            </a:outerShdw>
          </a:effectLst>
        </p:spPr>
      </p:pic>
      <p:pic>
        <p:nvPicPr>
          <p:cNvPr id="37" name="Picture 36">
            <a:extLst>
              <a:ext uri="{FF2B5EF4-FFF2-40B4-BE49-F238E27FC236}">
                <a16:creationId xmlns:a16="http://schemas.microsoft.com/office/drawing/2014/main" id="{3E9AFB61-2D71-5395-69F0-096540C521CC}"/>
              </a:ext>
              <a:ext uri="{C183D7F6-B498-43B3-948B-1728B52AA6E4}">
                <adec:decorative xmlns:adec="http://schemas.microsoft.com/office/drawing/2017/decorative" val="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732078" y="2899520"/>
            <a:ext cx="1437955" cy="1437955"/>
          </a:xfrm>
          <a:prstGeom prst="rect">
            <a:avLst/>
          </a:prstGeom>
          <a:effectLst>
            <a:outerShdw blurRad="50800" dist="38100" algn="l" rotWithShape="0">
              <a:prstClr val="black">
                <a:alpha val="40000"/>
              </a:prstClr>
            </a:outerShdw>
          </a:effectLst>
        </p:spPr>
      </p:pic>
      <p:pic>
        <p:nvPicPr>
          <p:cNvPr id="42" name="Picture 41">
            <a:extLst>
              <a:ext uri="{FF2B5EF4-FFF2-40B4-BE49-F238E27FC236}">
                <a16:creationId xmlns:a16="http://schemas.microsoft.com/office/drawing/2014/main" id="{A7F5DA2C-9EF7-ABAB-A6C3-CD4E8088CF6E}"/>
              </a:ext>
              <a:ext uri="{C183D7F6-B498-43B3-948B-1728B52AA6E4}">
                <adec:decorative xmlns:adec="http://schemas.microsoft.com/office/drawing/2017/decorative" val="1"/>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9740421" y="2876902"/>
            <a:ext cx="1494939" cy="1530762"/>
          </a:xfrm>
          <a:prstGeom prst="ellipse">
            <a:avLst/>
          </a:prstGeom>
          <a:ln>
            <a:noFill/>
          </a:ln>
          <a:effectLst>
            <a:outerShdw blurRad="50800" dist="38100" algn="l" rotWithShape="0">
              <a:prstClr val="black">
                <a:alpha val="40000"/>
              </a:prstClr>
            </a:outerShdw>
          </a:effectLst>
        </p:spPr>
      </p:pic>
    </p:spTree>
    <p:custDataLst>
      <p:tags r:id="rId1"/>
    </p:custDataLst>
    <p:extLst>
      <p:ext uri="{BB962C8B-B14F-4D97-AF65-F5344CB8AC3E}">
        <p14:creationId xmlns:p14="http://schemas.microsoft.com/office/powerpoint/2010/main" val="90880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D776D29F-0A2C-4F75-8582-7C7DFCBD1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B9B5953-303C-4FF4-8344-C648652252AF}"/>
              </a:ext>
            </a:extLst>
          </p:cNvPr>
          <p:cNvSpPr>
            <a:spLocks noGrp="1"/>
          </p:cNvSpPr>
          <p:nvPr>
            <p:ph type="ctrTitle"/>
          </p:nvPr>
        </p:nvSpPr>
        <p:spPr>
          <a:xfrm>
            <a:off x="176723" y="2161138"/>
            <a:ext cx="5328898" cy="4116372"/>
          </a:xfrm>
        </p:spPr>
        <p:txBody>
          <a:bodyPr anchor="t">
            <a:normAutofit/>
          </a:bodyPr>
          <a:lstStyle/>
          <a:p>
            <a:pPr algn="l">
              <a:lnSpc>
                <a:spcPct val="120000"/>
              </a:lnSpc>
            </a:pPr>
            <a:r>
              <a:rPr lang="en-US" sz="4000" b="1" dirty="0">
                <a:solidFill>
                  <a:schemeClr val="bg1"/>
                </a:solidFill>
                <a:latin typeface="Myriad Pro" panose="020B0503030403020204" pitchFamily="34" charset="0"/>
              </a:rPr>
              <a:t>State of Wisconsin </a:t>
            </a:r>
            <a:br>
              <a:rPr lang="en-US" sz="4000" b="1" dirty="0">
                <a:solidFill>
                  <a:schemeClr val="bg1"/>
                </a:solidFill>
                <a:latin typeface="Myriad Pro" panose="020B0503030403020204" pitchFamily="34" charset="0"/>
              </a:rPr>
            </a:br>
            <a:r>
              <a:rPr lang="en-US" sz="4000" dirty="0">
                <a:solidFill>
                  <a:schemeClr val="bg1"/>
                </a:solidFill>
                <a:latin typeface="Myriad Pro" panose="020B0503030403020204" pitchFamily="34" charset="0"/>
              </a:rPr>
              <a:t>SSI Exceptional Expense Supplement (SSI-E)</a:t>
            </a:r>
          </a:p>
        </p:txBody>
      </p:sp>
      <p:pic>
        <p:nvPicPr>
          <p:cNvPr id="7" name="Picture 6">
            <a:extLst>
              <a:ext uri="{FF2B5EF4-FFF2-40B4-BE49-F238E27FC236}">
                <a16:creationId xmlns:a16="http://schemas.microsoft.com/office/drawing/2014/main" id="{1D28ABF5-5235-3423-39E1-64226E42A794}"/>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632355" y="-544"/>
            <a:ext cx="6941906" cy="6857999"/>
          </a:xfrm>
          <a:custGeom>
            <a:avLst/>
            <a:gdLst/>
            <a:ahLst/>
            <a:cxnLst/>
            <a:rect l="l" t="t" r="r" b="b"/>
            <a:pathLst>
              <a:path w="6509657" h="6857999">
                <a:moveTo>
                  <a:pt x="752157" y="6118149"/>
                </a:moveTo>
                <a:cubicBezTo>
                  <a:pt x="745608" y="6124102"/>
                  <a:pt x="737987" y="6129341"/>
                  <a:pt x="730938" y="6133722"/>
                </a:cubicBezTo>
                <a:cubicBezTo>
                  <a:pt x="723794" y="6138152"/>
                  <a:pt x="718448" y="6143474"/>
                  <a:pt x="714778" y="6149379"/>
                </a:cubicBezTo>
                <a:lnTo>
                  <a:pt x="709303" y="6166562"/>
                </a:lnTo>
                <a:lnTo>
                  <a:pt x="714778" y="6149380"/>
                </a:lnTo>
                <a:cubicBezTo>
                  <a:pt x="718448" y="6143474"/>
                  <a:pt x="723794" y="6138152"/>
                  <a:pt x="730938" y="6133723"/>
                </a:cubicBezTo>
                <a:cubicBezTo>
                  <a:pt x="737987" y="6129341"/>
                  <a:pt x="745608" y="6124102"/>
                  <a:pt x="752157" y="6118149"/>
                </a:cubicBezTo>
                <a:close/>
                <a:moveTo>
                  <a:pt x="844000" y="4941372"/>
                </a:moveTo>
                <a:lnTo>
                  <a:pt x="840670" y="4950868"/>
                </a:lnTo>
                <a:lnTo>
                  <a:pt x="830985" y="4991382"/>
                </a:lnTo>
                <a:lnTo>
                  <a:pt x="840670" y="4950869"/>
                </a:lnTo>
                <a:close/>
                <a:moveTo>
                  <a:pt x="840061" y="4749807"/>
                </a:moveTo>
                <a:cubicBezTo>
                  <a:pt x="852197" y="4762827"/>
                  <a:pt x="853054" y="4781365"/>
                  <a:pt x="854768" y="4799797"/>
                </a:cubicBezTo>
                <a:cubicBezTo>
                  <a:pt x="853054" y="4781365"/>
                  <a:pt x="852197" y="4762826"/>
                  <a:pt x="840061" y="4749807"/>
                </a:cubicBezTo>
                <a:close/>
                <a:moveTo>
                  <a:pt x="822263" y="4543185"/>
                </a:moveTo>
                <a:lnTo>
                  <a:pt x="816857" y="4557091"/>
                </a:lnTo>
                <a:cubicBezTo>
                  <a:pt x="805236" y="4573618"/>
                  <a:pt x="796449" y="4588275"/>
                  <a:pt x="790493" y="4602021"/>
                </a:cubicBezTo>
                <a:cubicBezTo>
                  <a:pt x="796449" y="4588275"/>
                  <a:pt x="805236" y="4573618"/>
                  <a:pt x="816857" y="4557092"/>
                </a:cubicBezTo>
                <a:cubicBezTo>
                  <a:pt x="819238" y="4553662"/>
                  <a:pt x="821286" y="4548281"/>
                  <a:pt x="822263" y="4543185"/>
                </a:cubicBezTo>
                <a:close/>
                <a:moveTo>
                  <a:pt x="356045" y="2819253"/>
                </a:moveTo>
                <a:lnTo>
                  <a:pt x="344401" y="2827483"/>
                </a:lnTo>
                <a:lnTo>
                  <a:pt x="344399" y="2827486"/>
                </a:lnTo>
                <a:lnTo>
                  <a:pt x="325550" y="2842392"/>
                </a:lnTo>
                <a:lnTo>
                  <a:pt x="315896" y="2861156"/>
                </a:lnTo>
                <a:lnTo>
                  <a:pt x="344399" y="2827486"/>
                </a:lnTo>
                <a:lnTo>
                  <a:pt x="344401" y="2827484"/>
                </a:lnTo>
                <a:close/>
                <a:moveTo>
                  <a:pt x="425699" y="1974015"/>
                </a:moveTo>
                <a:cubicBezTo>
                  <a:pt x="427224" y="1991685"/>
                  <a:pt x="433462" y="2008497"/>
                  <a:pt x="449941" y="2023547"/>
                </a:cubicBezTo>
                <a:cubicBezTo>
                  <a:pt x="441702" y="2016020"/>
                  <a:pt x="436022" y="2008056"/>
                  <a:pt x="432213" y="1999763"/>
                </a:cubicBezTo>
                <a:close/>
                <a:moveTo>
                  <a:pt x="442893" y="1768838"/>
                </a:moveTo>
                <a:cubicBezTo>
                  <a:pt x="451656" y="1779981"/>
                  <a:pt x="453942" y="1790986"/>
                  <a:pt x="452275" y="1801558"/>
                </a:cubicBezTo>
                <a:lnTo>
                  <a:pt x="451495" y="1785412"/>
                </a:lnTo>
                <a:cubicBezTo>
                  <a:pt x="450037" y="1779948"/>
                  <a:pt x="447274" y="1774411"/>
                  <a:pt x="442893" y="1768838"/>
                </a:cubicBezTo>
                <a:close/>
                <a:moveTo>
                  <a:pt x="333304" y="520953"/>
                </a:moveTo>
                <a:cubicBezTo>
                  <a:pt x="333743" y="528850"/>
                  <a:pt x="335480" y="536547"/>
                  <a:pt x="337867" y="544146"/>
                </a:cubicBezTo>
                <a:lnTo>
                  <a:pt x="340032" y="549926"/>
                </a:lnTo>
                <a:lnTo>
                  <a:pt x="340448" y="551717"/>
                </a:lnTo>
                <a:lnTo>
                  <a:pt x="346286" y="566616"/>
                </a:lnTo>
                <a:lnTo>
                  <a:pt x="346338" y="566754"/>
                </a:lnTo>
                <a:lnTo>
                  <a:pt x="352655" y="583595"/>
                </a:lnTo>
                <a:lnTo>
                  <a:pt x="359452" y="612658"/>
                </a:lnTo>
                <a:cubicBezTo>
                  <a:pt x="358987" y="604728"/>
                  <a:pt x="357230" y="597005"/>
                  <a:pt x="354829" y="589388"/>
                </a:cubicBezTo>
                <a:lnTo>
                  <a:pt x="352655" y="583595"/>
                </a:lnTo>
                <a:lnTo>
                  <a:pt x="352236" y="581804"/>
                </a:lnTo>
                <a:lnTo>
                  <a:pt x="346286" y="566616"/>
                </a:lnTo>
                <a:lnTo>
                  <a:pt x="340032" y="549926"/>
                </a:lnTo>
                <a:close/>
                <a:moveTo>
                  <a:pt x="384407" y="268794"/>
                </a:moveTo>
                <a:lnTo>
                  <a:pt x="387838" y="328017"/>
                </a:lnTo>
                <a:cubicBezTo>
                  <a:pt x="389527" y="318646"/>
                  <a:pt x="389932" y="309031"/>
                  <a:pt x="389283" y="299164"/>
                </a:cubicBezTo>
                <a:cubicBezTo>
                  <a:pt x="388635" y="289296"/>
                  <a:pt x="386932" y="279176"/>
                  <a:pt x="384407" y="268794"/>
                </a:cubicBezTo>
                <a:close/>
                <a:moveTo>
                  <a:pt x="66991" y="0"/>
                </a:moveTo>
                <a:lnTo>
                  <a:pt x="6509657" y="0"/>
                </a:lnTo>
                <a:lnTo>
                  <a:pt x="6509657" y="6857999"/>
                </a:lnTo>
                <a:lnTo>
                  <a:pt x="149318" y="6857999"/>
                </a:lnTo>
                <a:lnTo>
                  <a:pt x="149318" y="6857457"/>
                </a:lnTo>
                <a:lnTo>
                  <a:pt x="22079" y="6857457"/>
                </a:lnTo>
                <a:lnTo>
                  <a:pt x="26850" y="6796804"/>
                </a:lnTo>
                <a:cubicBezTo>
                  <a:pt x="32161" y="6777207"/>
                  <a:pt x="39591" y="6758011"/>
                  <a:pt x="44354" y="6738388"/>
                </a:cubicBezTo>
                <a:cubicBezTo>
                  <a:pt x="48736" y="6720103"/>
                  <a:pt x="58832" y="6702955"/>
                  <a:pt x="67214" y="6685617"/>
                </a:cubicBezTo>
                <a:cubicBezTo>
                  <a:pt x="83217" y="6652472"/>
                  <a:pt x="73120" y="6617036"/>
                  <a:pt x="77310" y="6583128"/>
                </a:cubicBezTo>
                <a:cubicBezTo>
                  <a:pt x="78645" y="6572269"/>
                  <a:pt x="80168" y="6561411"/>
                  <a:pt x="82837" y="6550742"/>
                </a:cubicBezTo>
                <a:cubicBezTo>
                  <a:pt x="89885" y="6521593"/>
                  <a:pt x="95981" y="6491874"/>
                  <a:pt x="105697" y="6463490"/>
                </a:cubicBezTo>
                <a:cubicBezTo>
                  <a:pt x="116556" y="6431292"/>
                  <a:pt x="131034" y="6400429"/>
                  <a:pt x="146086" y="6363664"/>
                </a:cubicBezTo>
                <a:cubicBezTo>
                  <a:pt x="142275" y="6350899"/>
                  <a:pt x="131986" y="6331277"/>
                  <a:pt x="131034" y="6311084"/>
                </a:cubicBezTo>
                <a:cubicBezTo>
                  <a:pt x="127795" y="6246121"/>
                  <a:pt x="145513" y="6185351"/>
                  <a:pt x="173518" y="6127247"/>
                </a:cubicBezTo>
                <a:cubicBezTo>
                  <a:pt x="181899" y="6109530"/>
                  <a:pt x="187424" y="6090477"/>
                  <a:pt x="195616" y="6072569"/>
                </a:cubicBezTo>
                <a:cubicBezTo>
                  <a:pt x="198472" y="6066284"/>
                  <a:pt x="204569" y="6058092"/>
                  <a:pt x="210285" y="6056948"/>
                </a:cubicBezTo>
                <a:cubicBezTo>
                  <a:pt x="243432" y="6050282"/>
                  <a:pt x="242863" y="6025515"/>
                  <a:pt x="244766" y="5999796"/>
                </a:cubicBezTo>
                <a:cubicBezTo>
                  <a:pt x="247051" y="5969124"/>
                  <a:pt x="252386" y="5938836"/>
                  <a:pt x="256958" y="5908355"/>
                </a:cubicBezTo>
                <a:cubicBezTo>
                  <a:pt x="257530" y="5904353"/>
                  <a:pt x="261531" y="5900735"/>
                  <a:pt x="264200" y="5897114"/>
                </a:cubicBezTo>
                <a:cubicBezTo>
                  <a:pt x="268199" y="5891590"/>
                  <a:pt x="274295" y="5886447"/>
                  <a:pt x="275818" y="5880348"/>
                </a:cubicBezTo>
                <a:cubicBezTo>
                  <a:pt x="283249" y="5849107"/>
                  <a:pt x="289535" y="5817674"/>
                  <a:pt x="296393" y="5786239"/>
                </a:cubicBezTo>
                <a:cubicBezTo>
                  <a:pt x="297918" y="5779191"/>
                  <a:pt x="299823" y="5771953"/>
                  <a:pt x="302870" y="5765474"/>
                </a:cubicBezTo>
                <a:cubicBezTo>
                  <a:pt x="305728" y="5759378"/>
                  <a:pt x="310683" y="5754234"/>
                  <a:pt x="313730" y="5748136"/>
                </a:cubicBezTo>
                <a:cubicBezTo>
                  <a:pt x="321920" y="5731564"/>
                  <a:pt x="329541" y="5714607"/>
                  <a:pt x="338685" y="5695178"/>
                </a:cubicBezTo>
                <a:cubicBezTo>
                  <a:pt x="321541" y="5684320"/>
                  <a:pt x="331257" y="5669647"/>
                  <a:pt x="339447" y="5651360"/>
                </a:cubicBezTo>
                <a:cubicBezTo>
                  <a:pt x="347830" y="5632691"/>
                  <a:pt x="350497" y="5611164"/>
                  <a:pt x="353545" y="5590590"/>
                </a:cubicBezTo>
                <a:cubicBezTo>
                  <a:pt x="359070" y="5552869"/>
                  <a:pt x="362499" y="5514957"/>
                  <a:pt x="367451" y="5477239"/>
                </a:cubicBezTo>
                <a:cubicBezTo>
                  <a:pt x="368595" y="5469236"/>
                  <a:pt x="370690" y="5460092"/>
                  <a:pt x="375454" y="5453995"/>
                </a:cubicBezTo>
                <a:cubicBezTo>
                  <a:pt x="407459" y="5412276"/>
                  <a:pt x="416411" y="5361598"/>
                  <a:pt x="413366" y="5313403"/>
                </a:cubicBezTo>
                <a:cubicBezTo>
                  <a:pt x="411078" y="5275491"/>
                  <a:pt x="409363" y="5238343"/>
                  <a:pt x="412601" y="5200813"/>
                </a:cubicBezTo>
                <a:cubicBezTo>
                  <a:pt x="412793" y="5197955"/>
                  <a:pt x="412411" y="5194145"/>
                  <a:pt x="410887" y="5192051"/>
                </a:cubicBezTo>
                <a:cubicBezTo>
                  <a:pt x="400791" y="5179097"/>
                  <a:pt x="400029" y="5165570"/>
                  <a:pt x="398315" y="5148995"/>
                </a:cubicBezTo>
                <a:cubicBezTo>
                  <a:pt x="395837" y="5125562"/>
                  <a:pt x="397553" y="5104036"/>
                  <a:pt x="401743" y="5082317"/>
                </a:cubicBezTo>
                <a:cubicBezTo>
                  <a:pt x="404791" y="5066505"/>
                  <a:pt x="411078" y="5050504"/>
                  <a:pt x="419080" y="5036405"/>
                </a:cubicBezTo>
                <a:cubicBezTo>
                  <a:pt x="430320" y="5016785"/>
                  <a:pt x="434701" y="4997922"/>
                  <a:pt x="419841" y="4979253"/>
                </a:cubicBezTo>
                <a:cubicBezTo>
                  <a:pt x="404029" y="4959061"/>
                  <a:pt x="409553" y="4936201"/>
                  <a:pt x="408983" y="4913909"/>
                </a:cubicBezTo>
                <a:cubicBezTo>
                  <a:pt x="408791" y="4904195"/>
                  <a:pt x="409175" y="4893907"/>
                  <a:pt x="406697" y="4884572"/>
                </a:cubicBezTo>
                <a:cubicBezTo>
                  <a:pt x="399647" y="4857522"/>
                  <a:pt x="388978" y="4831420"/>
                  <a:pt x="384216" y="4803988"/>
                </a:cubicBezTo>
                <a:cubicBezTo>
                  <a:pt x="381551" y="4788747"/>
                  <a:pt x="386312" y="4771793"/>
                  <a:pt x="389741" y="4755980"/>
                </a:cubicBezTo>
                <a:cubicBezTo>
                  <a:pt x="393362" y="4739978"/>
                  <a:pt x="398885" y="4724167"/>
                  <a:pt x="404601" y="4708734"/>
                </a:cubicBezTo>
                <a:cubicBezTo>
                  <a:pt x="408411" y="4698258"/>
                  <a:pt x="412031" y="4686828"/>
                  <a:pt x="418889" y="4678445"/>
                </a:cubicBezTo>
                <a:cubicBezTo>
                  <a:pt x="434510" y="4659393"/>
                  <a:pt x="437178" y="4639772"/>
                  <a:pt x="428986" y="4617291"/>
                </a:cubicBezTo>
                <a:cubicBezTo>
                  <a:pt x="427651" y="4613864"/>
                  <a:pt x="427651" y="4609863"/>
                  <a:pt x="427462" y="4606053"/>
                </a:cubicBezTo>
                <a:cubicBezTo>
                  <a:pt x="423462" y="4545086"/>
                  <a:pt x="420984" y="4484127"/>
                  <a:pt x="414888" y="4423545"/>
                </a:cubicBezTo>
                <a:cubicBezTo>
                  <a:pt x="412411" y="4398972"/>
                  <a:pt x="401553" y="4375349"/>
                  <a:pt x="394695" y="4351154"/>
                </a:cubicBezTo>
                <a:cubicBezTo>
                  <a:pt x="393362" y="4346201"/>
                  <a:pt x="391265" y="4340674"/>
                  <a:pt x="392218" y="4335722"/>
                </a:cubicBezTo>
                <a:cubicBezTo>
                  <a:pt x="401743" y="4281810"/>
                  <a:pt x="387838" y="4231324"/>
                  <a:pt x="369547" y="4181603"/>
                </a:cubicBezTo>
                <a:cubicBezTo>
                  <a:pt x="367643" y="4176461"/>
                  <a:pt x="368214" y="4170174"/>
                  <a:pt x="368595" y="4164458"/>
                </a:cubicBezTo>
                <a:cubicBezTo>
                  <a:pt x="369928" y="4148453"/>
                  <a:pt x="376597" y="4131119"/>
                  <a:pt x="372597" y="4116641"/>
                </a:cubicBezTo>
                <a:cubicBezTo>
                  <a:pt x="361546" y="4078159"/>
                  <a:pt x="348211" y="4040058"/>
                  <a:pt x="331447" y="4003861"/>
                </a:cubicBezTo>
                <a:cubicBezTo>
                  <a:pt x="314494" y="3967091"/>
                  <a:pt x="300203" y="3932993"/>
                  <a:pt x="317349" y="3890891"/>
                </a:cubicBezTo>
                <a:cubicBezTo>
                  <a:pt x="324589" y="3872985"/>
                  <a:pt x="319445" y="3849362"/>
                  <a:pt x="317541" y="3828785"/>
                </a:cubicBezTo>
                <a:cubicBezTo>
                  <a:pt x="316016" y="3813737"/>
                  <a:pt x="307443" y="3799258"/>
                  <a:pt x="307443" y="3784397"/>
                </a:cubicBezTo>
                <a:cubicBezTo>
                  <a:pt x="307443" y="3744770"/>
                  <a:pt x="297345" y="3709529"/>
                  <a:pt x="276771" y="3675238"/>
                </a:cubicBezTo>
                <a:cubicBezTo>
                  <a:pt x="268770" y="3661899"/>
                  <a:pt x="274106" y="3641134"/>
                  <a:pt x="272009" y="3623799"/>
                </a:cubicBezTo>
                <a:cubicBezTo>
                  <a:pt x="269533" y="3605509"/>
                  <a:pt x="267247" y="3586653"/>
                  <a:pt x="261720" y="3569124"/>
                </a:cubicBezTo>
                <a:cubicBezTo>
                  <a:pt x="247243" y="3523785"/>
                  <a:pt x="230859" y="3479015"/>
                  <a:pt x="215618" y="3433866"/>
                </a:cubicBezTo>
                <a:cubicBezTo>
                  <a:pt x="203045" y="3396719"/>
                  <a:pt x="212951" y="3360139"/>
                  <a:pt x="218286" y="3323372"/>
                </a:cubicBezTo>
                <a:cubicBezTo>
                  <a:pt x="221715" y="3300319"/>
                  <a:pt x="229907" y="3278795"/>
                  <a:pt x="217715" y="3252885"/>
                </a:cubicBezTo>
                <a:cubicBezTo>
                  <a:pt x="206093" y="3228119"/>
                  <a:pt x="208761" y="3196686"/>
                  <a:pt x="202475" y="3168870"/>
                </a:cubicBezTo>
                <a:cubicBezTo>
                  <a:pt x="197141" y="3145436"/>
                  <a:pt x="188566" y="3122770"/>
                  <a:pt x="180184" y="3100099"/>
                </a:cubicBezTo>
                <a:cubicBezTo>
                  <a:pt x="168753" y="3069235"/>
                  <a:pt x="156753" y="3038756"/>
                  <a:pt x="162468" y="3005035"/>
                </a:cubicBezTo>
                <a:cubicBezTo>
                  <a:pt x="168945" y="2966742"/>
                  <a:pt x="144560" y="2940455"/>
                  <a:pt x="128366" y="2910353"/>
                </a:cubicBezTo>
                <a:cubicBezTo>
                  <a:pt x="117318" y="2889587"/>
                  <a:pt x="109126" y="2866918"/>
                  <a:pt x="102268" y="2844248"/>
                </a:cubicBezTo>
                <a:cubicBezTo>
                  <a:pt x="93313" y="2813958"/>
                  <a:pt x="87978" y="2782716"/>
                  <a:pt x="79216" y="2752235"/>
                </a:cubicBezTo>
                <a:cubicBezTo>
                  <a:pt x="66072" y="2706131"/>
                  <a:pt x="55785" y="2659455"/>
                  <a:pt x="63024" y="2611450"/>
                </a:cubicBezTo>
                <a:cubicBezTo>
                  <a:pt x="66262" y="2589352"/>
                  <a:pt x="66072" y="2568774"/>
                  <a:pt x="61307" y="2546678"/>
                </a:cubicBezTo>
                <a:cubicBezTo>
                  <a:pt x="53497" y="2510483"/>
                  <a:pt x="52545" y="2473333"/>
                  <a:pt x="23399" y="2444184"/>
                </a:cubicBezTo>
                <a:cubicBezTo>
                  <a:pt x="13111" y="2433897"/>
                  <a:pt x="10446" y="2415420"/>
                  <a:pt x="5110" y="2400369"/>
                </a:cubicBezTo>
                <a:cubicBezTo>
                  <a:pt x="-1178" y="2383032"/>
                  <a:pt x="2062" y="2370270"/>
                  <a:pt x="20351" y="2360933"/>
                </a:cubicBezTo>
                <a:cubicBezTo>
                  <a:pt x="28541" y="2356744"/>
                  <a:pt x="36543" y="2344741"/>
                  <a:pt x="37877" y="2335405"/>
                </a:cubicBezTo>
                <a:cubicBezTo>
                  <a:pt x="41877" y="2307402"/>
                  <a:pt x="35971" y="2281683"/>
                  <a:pt x="23017" y="2254633"/>
                </a:cubicBezTo>
                <a:cubicBezTo>
                  <a:pt x="10824" y="2229296"/>
                  <a:pt x="12158" y="2197670"/>
                  <a:pt x="7395" y="2168903"/>
                </a:cubicBezTo>
                <a:cubicBezTo>
                  <a:pt x="5680" y="2158712"/>
                  <a:pt x="3062" y="2148519"/>
                  <a:pt x="871" y="2138304"/>
                </a:cubicBezTo>
                <a:lnTo>
                  <a:pt x="0" y="2131532"/>
                </a:lnTo>
                <a:lnTo>
                  <a:pt x="0" y="2072225"/>
                </a:lnTo>
                <a:lnTo>
                  <a:pt x="251" y="2069340"/>
                </a:lnTo>
                <a:cubicBezTo>
                  <a:pt x="2061" y="2056600"/>
                  <a:pt x="4156" y="2043835"/>
                  <a:pt x="5299" y="2030977"/>
                </a:cubicBezTo>
                <a:cubicBezTo>
                  <a:pt x="7203" y="2010974"/>
                  <a:pt x="6442" y="1990589"/>
                  <a:pt x="8729" y="1970586"/>
                </a:cubicBezTo>
                <a:cubicBezTo>
                  <a:pt x="10446" y="1954202"/>
                  <a:pt x="14824" y="1938009"/>
                  <a:pt x="18445" y="1921817"/>
                </a:cubicBezTo>
                <a:cubicBezTo>
                  <a:pt x="19779" y="1915912"/>
                  <a:pt x="24922" y="1910004"/>
                  <a:pt x="24161" y="1904673"/>
                </a:cubicBezTo>
                <a:cubicBezTo>
                  <a:pt x="15968" y="1851709"/>
                  <a:pt x="52545" y="1813610"/>
                  <a:pt x="68738" y="1768838"/>
                </a:cubicBezTo>
                <a:cubicBezTo>
                  <a:pt x="85886" y="1721785"/>
                  <a:pt x="112174" y="1676253"/>
                  <a:pt x="104363" y="1623675"/>
                </a:cubicBezTo>
                <a:cubicBezTo>
                  <a:pt x="99601" y="1591859"/>
                  <a:pt x="88551" y="1561189"/>
                  <a:pt x="81882" y="1529563"/>
                </a:cubicBezTo>
                <a:cubicBezTo>
                  <a:pt x="79597" y="1518324"/>
                  <a:pt x="79978" y="1505751"/>
                  <a:pt x="82264" y="1494509"/>
                </a:cubicBezTo>
                <a:cubicBezTo>
                  <a:pt x="92743" y="1440216"/>
                  <a:pt x="94266" y="1386684"/>
                  <a:pt x="77120" y="1333341"/>
                </a:cubicBezTo>
                <a:cubicBezTo>
                  <a:pt x="74262" y="1324198"/>
                  <a:pt x="71597" y="1314483"/>
                  <a:pt x="71597" y="1304955"/>
                </a:cubicBezTo>
                <a:cubicBezTo>
                  <a:pt x="71597" y="1252757"/>
                  <a:pt x="75597" y="1201512"/>
                  <a:pt x="94266" y="1151600"/>
                </a:cubicBezTo>
                <a:cubicBezTo>
                  <a:pt x="100553" y="1134834"/>
                  <a:pt x="96553" y="1114449"/>
                  <a:pt x="98077" y="1095972"/>
                </a:cubicBezTo>
                <a:cubicBezTo>
                  <a:pt x="99409" y="1078826"/>
                  <a:pt x="99981" y="1061298"/>
                  <a:pt x="104363" y="1044725"/>
                </a:cubicBezTo>
                <a:cubicBezTo>
                  <a:pt x="110839" y="1020529"/>
                  <a:pt x="111601" y="998052"/>
                  <a:pt x="105887" y="973095"/>
                </a:cubicBezTo>
                <a:cubicBezTo>
                  <a:pt x="100553" y="949281"/>
                  <a:pt x="103219" y="923562"/>
                  <a:pt x="103029" y="898797"/>
                </a:cubicBezTo>
                <a:cubicBezTo>
                  <a:pt x="102839" y="871173"/>
                  <a:pt x="102649" y="843552"/>
                  <a:pt x="103601" y="815929"/>
                </a:cubicBezTo>
                <a:cubicBezTo>
                  <a:pt x="103981" y="804877"/>
                  <a:pt x="111601" y="792306"/>
                  <a:pt x="108553" y="783158"/>
                </a:cubicBezTo>
                <a:cubicBezTo>
                  <a:pt x="98267" y="753633"/>
                  <a:pt x="110649" y="724104"/>
                  <a:pt x="105126" y="694576"/>
                </a:cubicBezTo>
                <a:cubicBezTo>
                  <a:pt x="102268" y="680096"/>
                  <a:pt x="110078" y="663713"/>
                  <a:pt x="110839" y="648092"/>
                </a:cubicBezTo>
                <a:cubicBezTo>
                  <a:pt x="112174" y="622564"/>
                  <a:pt x="111601" y="597037"/>
                  <a:pt x="111983" y="571508"/>
                </a:cubicBezTo>
                <a:cubicBezTo>
                  <a:pt x="112174" y="563125"/>
                  <a:pt x="112936" y="554933"/>
                  <a:pt x="113318" y="546552"/>
                </a:cubicBezTo>
                <a:cubicBezTo>
                  <a:pt x="113697" y="539121"/>
                  <a:pt x="115412" y="531310"/>
                  <a:pt x="114080" y="524262"/>
                </a:cubicBezTo>
                <a:cubicBezTo>
                  <a:pt x="109315" y="498733"/>
                  <a:pt x="101505" y="473587"/>
                  <a:pt x="98457" y="447870"/>
                </a:cubicBezTo>
                <a:cubicBezTo>
                  <a:pt x="95792" y="425581"/>
                  <a:pt x="99409" y="402529"/>
                  <a:pt x="97505" y="380050"/>
                </a:cubicBezTo>
                <a:cubicBezTo>
                  <a:pt x="94266" y="340425"/>
                  <a:pt x="88551" y="300800"/>
                  <a:pt x="84930" y="261173"/>
                </a:cubicBezTo>
                <a:cubicBezTo>
                  <a:pt x="84168" y="252600"/>
                  <a:pt x="88933" y="243648"/>
                  <a:pt x="89313" y="234883"/>
                </a:cubicBezTo>
                <a:cubicBezTo>
                  <a:pt x="90266" y="207450"/>
                  <a:pt x="90457" y="180017"/>
                  <a:pt x="91026" y="152584"/>
                </a:cubicBezTo>
                <a:cubicBezTo>
                  <a:pt x="91218" y="136963"/>
                  <a:pt x="90647" y="121150"/>
                  <a:pt x="92361" y="105718"/>
                </a:cubicBezTo>
                <a:cubicBezTo>
                  <a:pt x="94648" y="85336"/>
                  <a:pt x="98077" y="66857"/>
                  <a:pt x="83217" y="47806"/>
                </a:cubicBezTo>
                <a:cubicBezTo>
                  <a:pt x="77453" y="40471"/>
                  <a:pt x="73691" y="32636"/>
                  <a:pt x="71206" y="24480"/>
                </a:cubicBezTo>
                <a:close/>
              </a:path>
            </a:pathLst>
          </a:custGeom>
          <a:effectLst>
            <a:outerShdw blurRad="381000" dist="152400" dir="10800000" algn="r" rotWithShape="0">
              <a:prstClr val="black">
                <a:alpha val="10000"/>
              </a:prstClr>
            </a:outerShdw>
          </a:effectLst>
        </p:spPr>
      </p:pic>
      <p:sp>
        <p:nvSpPr>
          <p:cNvPr id="52" name="Freeform: Shape 51">
            <a:extLst>
              <a:ext uri="{FF2B5EF4-FFF2-40B4-BE49-F238E27FC236}">
                <a16:creationId xmlns:a16="http://schemas.microsoft.com/office/drawing/2014/main" id="{C4D41903-2C9D-4F9E-AA1F-6161F8A6F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40986"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9E4574B5-C90E-412D-BAB0-B9F483290C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4098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5">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custDataLst>
      <p:tags r:id="rId1"/>
    </p:custDataLst>
    <p:extLst>
      <p:ext uri="{BB962C8B-B14F-4D97-AF65-F5344CB8AC3E}">
        <p14:creationId xmlns:p14="http://schemas.microsoft.com/office/powerpoint/2010/main" val="212958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iZGpx4N1"/>
  <p:tag name="ARTICULATE_DESIGN_ID_1_OFFICE THEME" val="fw3IU8jp"/>
  <p:tag name="ARTICULATE_SLIDE_THUMBNAIL_REFRESH" val="1"/>
  <p:tag name="SECTOMILLISECCONVERTED" val="1"/>
  <p:tag name="MMPROD_NEXTUNIQUEID" val="10010"/>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 - &amp;quot;Wisconsin State  SSI Supplements&amp;quot;&quot;/&gt;&lt;property id=&quot;20307&quot; value=&quot;256&quot;/&gt;&lt;/object&gt;&lt;object type=&quot;3&quot; unique_id=&quot;10005&quot;&gt;&lt;property id=&quot;20148&quot; value=&quot;5&quot;/&gt;&lt;property id=&quot;20300&quot; value=&quot;Slide 2 - &amp;quot;Learning Objectives&amp;quot;&quot;/&gt;&lt;property id=&quot;20307&quot; value=&quot;257&quot;/&gt;&lt;/object&gt;&lt;object type=&quot;3&quot; unique_id=&quot;10006&quot;&gt;&lt;property id=&quot;20148&quot; value=&quot;5&quot;/&gt;&lt;property id=&quot;20300&quot; value=&quot;Slide 3 - &amp;quot;What is SSI and  What Are State SSI Supplements?&amp;quot;&quot;/&gt;&lt;property id=&quot;20307&quot; value=&quot;258&quot;/&gt;&lt;/object&gt;&lt;object type=&quot;3&quot; unique_id=&quot;10007&quot;&gt;&lt;property id=&quot;20148&quot; value=&quot;5&quot;/&gt;&lt;property id=&quot;20300&quot; value=&quot;Slide 4 - &amp;quot;State SSI Supplements&amp;quot;&quot;/&gt;&lt;property id=&quot;20307&quot; value=&quot;259&quot;/&gt;&lt;/object&gt;&lt;object type=&quot;3&quot; unique_id=&quot;10008&quot;&gt;&lt;property id=&quot;20148&quot; value=&quot;5&quot;/&gt;&lt;property id=&quot;20300&quot; value=&quot;Slide 5 - &amp;quot;Monthly Payment Amounts&amp;quot;&quot;/&gt;&lt;property id=&quot;20307&quot; value=&quot;260&quot;/&gt;&lt;/object&gt;&lt;object type=&quot;3&quot; unique_id=&quot;10009&quot;&gt;&lt;property id=&quot;20148&quot; value=&quot;5&quot;/&gt;&lt;property id=&quot;20300&quot; value=&quot;Slide 6 - &amp;quot;All or Nothing Payments&amp;quot;&quot;/&gt;&lt;property id=&quot;20307&quot; value=&quot;261&quot;/&gt;&lt;/object&gt;&lt;object type=&quot;3&quot; unique_id=&quot;10010&quot;&gt;&lt;property id=&quot;20148&quot; value=&quot;5&quot;/&gt;&lt;property id=&quot;20300&quot; value=&quot;Slide 7 - &amp;quot;Wisconsin  Basic State SSI Supplement &amp;quot;&quot;/&gt;&lt;property id=&quot;20307&quot; value=&quot;262&quot;/&gt;&lt;/object&gt;&lt;object type=&quot;3&quot; unique_id=&quot;10011&quot;&gt;&lt;property id=&quot;20148&quot; value=&quot;5&quot;/&gt;&lt;property id=&quot;20300&quot; value=&quot;Slide 8 - &amp;quot;Basic State SSI Supplement &amp;quot;&quot;/&gt;&lt;property id=&quot;20307&quot; value=&quot;263&quot;/&gt;&lt;/object&gt;&lt;object type=&quot;3&quot; unique_id=&quot;10012&quot;&gt;&lt;property id=&quot;20148&quot; value=&quot;5&quot;/&gt;&lt;property id=&quot;20300&quot; value=&quot;Slide 9 - &amp;quot;State of Wisconsin  SSI Exceptional Expense Supplement (SSI-E)&amp;quot;&quot;/&gt;&lt;property id=&quot;20307&quot; value=&quot;264&quot;/&gt;&lt;/object&gt;&lt;object type=&quot;3&quot; unique_id=&quot;10013&quot;&gt;&lt;property id=&quot;20148&quot; value=&quot;5&quot;/&gt;&lt;property id=&quot;20300&quot; value=&quot;Slide 10 - &amp;quot;What is SSI-E?&amp;quot;&quot;/&gt;&lt;property id=&quot;20307&quot; value=&quot;305&quot;/&gt;&lt;/object&gt;&lt;object type=&quot;3&quot; unique_id=&quot;10014&quot;&gt;&lt;property id=&quot;20148&quot; value=&quot;5&quot;/&gt;&lt;property id=&quot;20300&quot; value=&quot;Slide 11 - &amp;quot;Who is eligible for SSI-E benefits?&amp;quot;&quot;/&gt;&lt;property id=&quot;20307&quot; value=&quot;266&quot;/&gt;&lt;/object&gt;&lt;object type=&quot;3&quot; unique_id=&quot;10015&quot;&gt;&lt;property id=&quot;20148&quot; value=&quot;5&quot;/&gt;&lt;property id=&quot;20300&quot; value=&quot;Slide 12 - &amp;quot;SSI-E Benefits:  First Eligibility Group&amp;quot;&quot;/&gt;&lt;property id=&quot;20307&quot; value=&quot;267&quot;/&gt;&lt;/object&gt;&lt;object type=&quot;3&quot; unique_id=&quot;10016&quot;&gt;&lt;property id=&quot;20148&quot; value=&quot;5&quot;/&gt;&lt;property id=&quot;20300&quot; value=&quot;Slide 13 - &amp;quot;SSI-E Benefits: Second Eligibility Group&amp;quot;&quot;/&gt;&lt;property id=&quot;20307&quot; value=&quot;268&quot;/&gt;&lt;/object&gt;&lt;object type=&quot;3&quot; unique_id=&quot;10017&quot;&gt;&lt;property id=&quot;20148&quot; value=&quot;5&quot;/&gt;&lt;property id=&quot;20300&quot; value=&quot;Slide 14 - &amp;quot;How do SSI recipients apply for SSI-E? &amp;quot;&quot;/&gt;&lt;property id=&quot;20307&quot; value=&quot;269&quot;/&gt;&lt;/object&gt;&lt;object type=&quot;3&quot; unique_id=&quot;10018&quot;&gt;&lt;property id=&quot;20148&quot; value=&quot;5&quot;/&gt;&lt;property id=&quot;20300&quot; value=&quot;Slide 15 - &amp;quot;Approved Applications&amp;quot;&quot;/&gt;&lt;property id=&quot;20307&quot; value=&quot;270&quot;/&gt;&lt;/object&gt;&lt;object type=&quot;3&quot; unique_id=&quot;10019&quot;&gt;&lt;property id=&quot;20148&quot; value=&quot;5&quot;/&gt;&lt;property id=&quot;20300&quot; value=&quot;Slide 16 - &amp;quot;State of Wisconsin  SSI Exceptional Expense Supplement  (SSI-E)  Resources&amp;quot;&quot;/&gt;&lt;property id=&quot;20307&quot; value=&quot;271&quot;/&gt;&lt;/object&gt;&lt;object type=&quot;3&quot; unique_id=&quot;10020&quot;&gt;&lt;property id=&quot;20148&quot; value=&quot;5&quot;/&gt;&lt;property id=&quot;20300&quot; value=&quot;Slide 17 - &amp;quot;Caretaker Supplement (CTS)&amp;quot;&quot;/&gt;&lt;property id=&quot;20307&quot; value=&quot;272&quot;/&gt;&lt;/object&gt;&lt;object type=&quot;3&quot; unique_id=&quot;10021&quot;&gt;&lt;property id=&quot;20148&quot; value=&quot;5&quot;/&gt;&lt;property id=&quot;20300&quot; value=&quot;Slide 18 - &amp;quot;Caretaker Supplement Recipients&amp;quot;&quot;/&gt;&lt;property id=&quot;20307&quot; value=&quot;273&quot;/&gt;&lt;/object&gt;&lt;object type=&quot;3&quot; unique_id=&quot;10022&quot;&gt;&lt;property id=&quot;20148&quot; value=&quot;5&quot;/&gt;&lt;property id=&quot;20300&quot; value=&quot;Slide 19 - &amp;quot;Caretaker Supplement Eligibility&amp;quot;&quot;/&gt;&lt;property id=&quot;20307&quot; value=&quot;274&quot;/&gt;&lt;/object&gt;&lt;object type=&quot;3&quot; unique_id=&quot;10023&quot;&gt;&lt;property id=&quot;20148&quot; value=&quot;5&quot;/&gt;&lt;property id=&quot;20300&quot; value=&quot;Slide 20 - &amp;quot;Non-Financial Eligibility &amp;quot;&quot;/&gt;&lt;property id=&quot;20307&quot; value=&quot;275&quot;/&gt;&lt;/object&gt;&lt;object type=&quot;3&quot; unique_id=&quot;10024&quot;&gt;&lt;property id=&quot;20148&quot; value=&quot;5&quot;/&gt;&lt;property id=&quot;20300&quot; value=&quot;Slide 21 - &amp;quot;Financial Eligibility &amp;quot;&quot;/&gt;&lt;property id=&quot;20307&quot; value=&quot;276&quot;/&gt;&lt;/object&gt;&lt;object type=&quot;3&quot; unique_id=&quot;10025&quot;&gt;&lt;property id=&quot;20148&quot; value=&quot;5&quot;/&gt;&lt;property id=&quot;20300&quot; value=&quot;Slide 22 - &amp;quot;Caretaker Supplement Applications&amp;quot;&quot;/&gt;&lt;property id=&quot;20307&quot; value=&quot;277&quot;/&gt;&lt;/object&gt;&lt;object type=&quot;3&quot; unique_id=&quot;10026&quot;&gt;&lt;property id=&quot;20148&quot; value=&quot;5&quot;/&gt;&lt;property id=&quot;20300&quot; value=&quot;Slide 23 - &amp;quot;Caretaker Supplement (CTS)  Resources&amp;quot;&quot;/&gt;&lt;property id=&quot;20307&quot; value=&quot;307&quot;/&gt;&lt;/object&gt;&lt;object type=&quot;3&quot; unique_id=&quot;10027&quot;&gt;&lt;property id=&quot;20148&quot; value=&quot;5&quot;/&gt;&lt;property id=&quot;20300&quot; value=&quot;Slide 24 - &amp;quot;Thank you!&amp;quot;&quot;/&gt;&lt;property id=&quot;20307&quot; value=&quot;308&quot;/&gt;&lt;/object&gt;&lt;/object&gt;&lt;object type=&quot;8&quot; unique_id=&quot;10054&quot;&gt;&lt;/object&gt;&lt;/object&gt;&lt;/database&gt;"/>
  <p:tag name="ARTICULATE_SLIDE_COUNT" val="2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ERI-2023">
      <a:dk1>
        <a:srgbClr val="005288"/>
      </a:dk1>
      <a:lt1>
        <a:sysClr val="window" lastClr="FFFFFF"/>
      </a:lt1>
      <a:dk2>
        <a:srgbClr val="000000"/>
      </a:dk2>
      <a:lt2>
        <a:srgbClr val="FFF2CC"/>
      </a:lt2>
      <a:accent1>
        <a:srgbClr val="005288"/>
      </a:accent1>
      <a:accent2>
        <a:srgbClr val="DEB407"/>
      </a:accent2>
      <a:accent3>
        <a:srgbClr val="47C3D3"/>
      </a:accent3>
      <a:accent4>
        <a:srgbClr val="00AA55"/>
      </a:accent4>
      <a:accent5>
        <a:srgbClr val="B8860B"/>
      </a:accent5>
      <a:accent6>
        <a:srgbClr val="007FAA"/>
      </a:accent6>
      <a:hlink>
        <a:srgbClr val="007FAA"/>
      </a:hlink>
      <a:folHlink>
        <a:srgbClr val="007FA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ERI-2023">
      <a:dk1>
        <a:srgbClr val="005288"/>
      </a:dk1>
      <a:lt1>
        <a:sysClr val="window" lastClr="FFFFFF"/>
      </a:lt1>
      <a:dk2>
        <a:srgbClr val="000000"/>
      </a:dk2>
      <a:lt2>
        <a:srgbClr val="FFF2CC"/>
      </a:lt2>
      <a:accent1>
        <a:srgbClr val="005288"/>
      </a:accent1>
      <a:accent2>
        <a:srgbClr val="DEB407"/>
      </a:accent2>
      <a:accent3>
        <a:srgbClr val="47C3D3"/>
      </a:accent3>
      <a:accent4>
        <a:srgbClr val="00AA55"/>
      </a:accent4>
      <a:accent5>
        <a:srgbClr val="B8860B"/>
      </a:accent5>
      <a:accent6>
        <a:srgbClr val="007FAA"/>
      </a:accent6>
      <a:hlink>
        <a:srgbClr val="007FAA"/>
      </a:hlink>
      <a:folHlink>
        <a:srgbClr val="007FAA"/>
      </a:folHlink>
    </a:clrScheme>
    <a:fontScheme name="Custom 14">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ture-Course-Presentation__Win32_SW_v13" id="{99156217-B201-467D-9338-1EAAF4A7215F}" vid="{2828AED3-E4D3-4CA4-86CA-4D8E075E57D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ba7d84b-d7bd-46b4-a66c-7a610aef47b7" xsi:nil="true"/>
    <lcf76f155ced4ddcb4097134ff3c332f xmlns="54a9d15e-ee5c-48f1-9d99-365d542a991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1AB4CD10FCCE840A9F7A60CFEA07643" ma:contentTypeVersion="16" ma:contentTypeDescription="Create a new document." ma:contentTypeScope="" ma:versionID="00379204ab73c62c2694260249453f6e">
  <xsd:schema xmlns:xsd="http://www.w3.org/2001/XMLSchema" xmlns:xs="http://www.w3.org/2001/XMLSchema" xmlns:p="http://schemas.microsoft.com/office/2006/metadata/properties" xmlns:ns2="54a9d15e-ee5c-48f1-9d99-365d542a9913" xmlns:ns3="4ba7d84b-d7bd-46b4-a66c-7a610aef47b7" targetNamespace="http://schemas.microsoft.com/office/2006/metadata/properties" ma:root="true" ma:fieldsID="be490ffd1bef00b84087fd4984f738fa" ns2:_="" ns3:_="">
    <xsd:import namespace="54a9d15e-ee5c-48f1-9d99-365d542a9913"/>
    <xsd:import namespace="4ba7d84b-d7bd-46b4-a66c-7a610aef47b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a9d15e-ee5c-48f1-9d99-365d542a99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3db4deb-8d57-425f-b55a-80c757add84c"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ba7d84b-d7bd-46b4-a66c-7a610aef47b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5f04fa3-e4a5-44fd-aa02-cf510cf6520a}" ma:internalName="TaxCatchAll" ma:showField="CatchAllData" ma:web="4ba7d84b-d7bd-46b4-a66c-7a610aef47b7">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6DF7A0-F08C-4D11-95FE-6A50AA734B0A}">
  <ds:schemaRefs>
    <ds:schemaRef ds:uri="http://schemas.microsoft.com/office/2006/documentManagement/types"/>
    <ds:schemaRef ds:uri="http://purl.org/dc/terms/"/>
    <ds:schemaRef ds:uri="http://schemas.microsoft.com/office/2006/metadata/properties"/>
    <ds:schemaRef ds:uri="http://www.w3.org/XML/1998/namespace"/>
    <ds:schemaRef ds:uri="http://purl.org/dc/dcmitype/"/>
    <ds:schemaRef ds:uri="http://purl.org/dc/elements/1.1/"/>
    <ds:schemaRef ds:uri="http://schemas.microsoft.com/office/infopath/2007/PartnerControls"/>
    <ds:schemaRef ds:uri="http://schemas.openxmlformats.org/package/2006/metadata/core-properties"/>
    <ds:schemaRef ds:uri="4ba7d84b-d7bd-46b4-a66c-7a610aef47b7"/>
    <ds:schemaRef ds:uri="54a9d15e-ee5c-48f1-9d99-365d542a9913"/>
  </ds:schemaRefs>
</ds:datastoreItem>
</file>

<file path=customXml/itemProps2.xml><?xml version="1.0" encoding="utf-8"?>
<ds:datastoreItem xmlns:ds="http://schemas.openxmlformats.org/officeDocument/2006/customXml" ds:itemID="{9BF049F8-1A8A-4647-A73B-321486E58BEC}">
  <ds:schemaRefs>
    <ds:schemaRef ds:uri="http://schemas.microsoft.com/sharepoint/v3/contenttype/forms"/>
  </ds:schemaRefs>
</ds:datastoreItem>
</file>

<file path=customXml/itemProps3.xml><?xml version="1.0" encoding="utf-8"?>
<ds:datastoreItem xmlns:ds="http://schemas.openxmlformats.org/officeDocument/2006/customXml" ds:itemID="{DE82E8C6-BAE8-435E-9C7A-CFF46A2310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a9d15e-ee5c-48f1-9d99-365d542a9913"/>
    <ds:schemaRef ds:uri="4ba7d84b-d7bd-46b4-a66c-7a610aef47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6799</TotalTime>
  <Words>2301</Words>
  <Application>Microsoft Office PowerPoint</Application>
  <PresentationFormat>Widescreen</PresentationFormat>
  <Paragraphs>216</Paragraphs>
  <Slides>24</Slides>
  <Notes>24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24</vt:i4>
      </vt:variant>
    </vt:vector>
  </HeadingPairs>
  <TitlesOfParts>
    <vt:vector size="34" baseType="lpstr">
      <vt:lpstr>Arial</vt:lpstr>
      <vt:lpstr>Avenir Next LT Pro</vt:lpstr>
      <vt:lpstr>Calibri</vt:lpstr>
      <vt:lpstr>Calibri Light</vt:lpstr>
      <vt:lpstr>Myriad Pro</vt:lpstr>
      <vt:lpstr>Segoe UI</vt:lpstr>
      <vt:lpstr>Symbol</vt:lpstr>
      <vt:lpstr>Wingdings</vt:lpstr>
      <vt:lpstr>Office Theme</vt:lpstr>
      <vt:lpstr>1_Office Theme</vt:lpstr>
      <vt:lpstr>Wisconsin State  Supplemental Security Income (SSI)</vt:lpstr>
      <vt:lpstr>Learning Objectives</vt:lpstr>
      <vt:lpstr>What  Is SSI and  What Are State SSI Supplements?</vt:lpstr>
      <vt:lpstr>State SSI Supplements</vt:lpstr>
      <vt:lpstr>Monthly Payment Amounts</vt:lpstr>
      <vt:lpstr>All or Nothing Payments</vt:lpstr>
      <vt:lpstr>Wisconsin  State SSI Supplement </vt:lpstr>
      <vt:lpstr>Wisconsin State SSI Supplement </vt:lpstr>
      <vt:lpstr>State of Wisconsin  SSI Exceptional Expense Supplement (SSI-E)</vt:lpstr>
      <vt:lpstr>What is SSI-E?</vt:lpstr>
      <vt:lpstr>Who is eligible for SSI-E benefits?</vt:lpstr>
      <vt:lpstr>SSI-E Benefits:  First Eligibility Group</vt:lpstr>
      <vt:lpstr>SSI-E Benefits: Second Eligibility Group</vt:lpstr>
      <vt:lpstr>How do SSI recipients apply for SSI-E? </vt:lpstr>
      <vt:lpstr>Approved Applications</vt:lpstr>
      <vt:lpstr>State of Wisconsin  SSI Exceptional Expense Supplement  (SSI-E)  Resources</vt:lpstr>
      <vt:lpstr>Caretaker Supplement (CTS)</vt:lpstr>
      <vt:lpstr>Caretaker Supplement Recipients</vt:lpstr>
      <vt:lpstr>Caretaker Supplement Eligibility</vt:lpstr>
      <vt:lpstr>Non-Financial Eligibility </vt:lpstr>
      <vt:lpstr>Financial Eligibility </vt:lpstr>
      <vt:lpstr>Caretaker Supplement Applications</vt:lpstr>
      <vt:lpstr>Caretaker Supplement (CTS)  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Courtenay</dc:creator>
  <cp:lastModifiedBy>Theresa Kulow</cp:lastModifiedBy>
  <cp:revision>20</cp:revision>
  <dcterms:created xsi:type="dcterms:W3CDTF">2023-03-21T19:41:04Z</dcterms:created>
  <dcterms:modified xsi:type="dcterms:W3CDTF">2023-11-01T18:47:43Z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0x010100A1AB4CD10FCCE840A9F7A60CFEA07643</vt:lpwstr>
  </property>
  <property fmtid="{D5CDD505-2E9C-101B-9397-08002B2CF9AE}" pid="3" name="MediaServiceImageTags">
    <vt:lpwstr/>
  </property>
  <property fmtid="{D5CDD505-2E9C-101B-9397-08002B2CF9AE}" pid="4" name="ArticulateGUID">
    <vt:lpwstr>E47F7BCB-98C6-43DF-A3F5-B0BBB701455C</vt:lpwstr>
  </property>
  <property fmtid="{D5CDD505-2E9C-101B-9397-08002B2CF9AE}" pid="5" name="ArticulatePath">
    <vt:lpwstr>https://eriwi.sharepoint.com/sites/ERIAllStaff/Shared Documents/Shared/Training/BenefitsTraining/SocialSecurity/State SSI Supplement/script/slides_training on Wisconsin SSI Supplements</vt:lpwstr>
  </property>
</Properties>
</file>