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notesSlides/notesSlide29.xml" ContentType="application/vnd.openxmlformats-officedocument.presentationml.notesSlide+xml"/>
  <Override PartName="/ppt/tags/tag50.xml" ContentType="application/vnd.openxmlformats-officedocument.presentationml.tags+xml"/>
  <Override PartName="/ppt/notesSlides/notesSlide30.xml" ContentType="application/vnd.openxmlformats-officedocument.presentationml.notesSlide+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40"/>
  </p:notesMasterIdLst>
  <p:sldIdLst>
    <p:sldId id="318" r:id="rId5"/>
    <p:sldId id="309" r:id="rId6"/>
    <p:sldId id="298" r:id="rId7"/>
    <p:sldId id="308" r:id="rId8"/>
    <p:sldId id="327" r:id="rId9"/>
    <p:sldId id="326" r:id="rId10"/>
    <p:sldId id="333" r:id="rId11"/>
    <p:sldId id="322" r:id="rId12"/>
    <p:sldId id="324" r:id="rId13"/>
    <p:sldId id="319" r:id="rId14"/>
    <p:sldId id="310" r:id="rId15"/>
    <p:sldId id="266" r:id="rId16"/>
    <p:sldId id="334" r:id="rId17"/>
    <p:sldId id="265" r:id="rId18"/>
    <p:sldId id="311" r:id="rId19"/>
    <p:sldId id="335" r:id="rId20"/>
    <p:sldId id="331" r:id="rId21"/>
    <p:sldId id="312" r:id="rId22"/>
    <p:sldId id="264" r:id="rId23"/>
    <p:sldId id="305" r:id="rId24"/>
    <p:sldId id="292" r:id="rId25"/>
    <p:sldId id="320" r:id="rId26"/>
    <p:sldId id="332" r:id="rId27"/>
    <p:sldId id="321" r:id="rId28"/>
    <p:sldId id="313" r:id="rId29"/>
    <p:sldId id="330" r:id="rId30"/>
    <p:sldId id="283" r:id="rId31"/>
    <p:sldId id="284" r:id="rId32"/>
    <p:sldId id="285" r:id="rId33"/>
    <p:sldId id="286" r:id="rId34"/>
    <p:sldId id="287" r:id="rId35"/>
    <p:sldId id="288" r:id="rId36"/>
    <p:sldId id="289" r:id="rId37"/>
    <p:sldId id="300" r:id="rId38"/>
    <p:sldId id="30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7D793F-7289-4BD6-3DA1-474AEEDEF268}" name="Raue, Dana M - DHS" initials="RDMD" userId="S::Dana.Raue@dhs.wisconsin.gov::5aee0b39-5f95-4483-881d-961b418fab4a" providerId="AD"/>
  <p188:author id="{12DBF658-0279-DC85-1A82-3C2D0B97DECD}" name="Grulke-Rueter, Laura C - DHS" initials="GRLCD" userId="S::laura.grulkerueter@dhs.wisconsin.gov::dcf0ef17-6ac1-4bf5-91b9-d2fe795eafff" providerId="AD"/>
  <p188:author id="{B9F9B9CF-8856-ED27-5D67-74C2748FC373}" name="Chase, Hollister L - DHS" initials="CHLD" userId="S::Hollister.Chase@dhs.wisconsin.gov::ce7ae88d-d5ca-4f73-b59b-bbde04322b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D5D2"/>
    <a:srgbClr val="DEB408"/>
    <a:srgbClr val="45C2C8"/>
    <a:srgbClr val="7DD4D9"/>
    <a:srgbClr val="3AA8AD"/>
    <a:srgbClr val="72AEB6"/>
    <a:srgbClr val="1AB485"/>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9DABA-D4A1-481D-B3A2-AFB9BBD750A3}" v="2" dt="2023-10-17T21:28:36.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8" autoAdjust="0"/>
    <p:restoredTop sz="70083" autoAdjust="0"/>
  </p:normalViewPr>
  <p:slideViewPr>
    <p:cSldViewPr snapToGrid="0">
      <p:cViewPr varScale="1">
        <p:scale>
          <a:sx n="76" d="100"/>
          <a:sy n="76" d="100"/>
        </p:scale>
        <p:origin x="1248" y="90"/>
      </p:cViewPr>
      <p:guideLst/>
    </p:cSldViewPr>
  </p:slideViewPr>
  <p:notesTextViewPr>
    <p:cViewPr>
      <p:scale>
        <a:sx n="1" d="1"/>
        <a:sy n="1" d="1"/>
      </p:scale>
      <p:origin x="0" y="0"/>
    </p:cViewPr>
  </p:notesTextViewPr>
  <p:notesViewPr>
    <p:cSldViewPr snapToGrid="0">
      <p:cViewPr varScale="1">
        <p:scale>
          <a:sx n="83" d="100"/>
          <a:sy n="83" d="100"/>
        </p:scale>
        <p:origin x="219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Kulow" userId="b0e1690b-5e60-4f2f-a850-8c6fd8336e9a" providerId="ADAL" clId="{D5A9DABA-D4A1-481D-B3A2-AFB9BBD750A3}"/>
    <pc:docChg chg="custSel modSld">
      <pc:chgData name="Theresa Kulow" userId="b0e1690b-5e60-4f2f-a850-8c6fd8336e9a" providerId="ADAL" clId="{D5A9DABA-D4A1-481D-B3A2-AFB9BBD750A3}" dt="2023-10-17T21:28:41.966" v="91"/>
      <pc:docMkLst>
        <pc:docMk/>
      </pc:docMkLst>
      <pc:sldChg chg="replTag delTag">
        <pc:chgData name="Theresa Kulow" userId="b0e1690b-5e60-4f2f-a850-8c6fd8336e9a" providerId="ADAL" clId="{D5A9DABA-D4A1-481D-B3A2-AFB9BBD750A3}" dt="2023-10-17T21:27:54.838" v="75"/>
        <pc:sldMkLst>
          <pc:docMk/>
          <pc:sldMk cId="1012901002" sldId="264"/>
        </pc:sldMkLst>
      </pc:sldChg>
      <pc:sldChg chg="replTag delTag">
        <pc:chgData name="Theresa Kulow" userId="b0e1690b-5e60-4f2f-a850-8c6fd8336e9a" providerId="ADAL" clId="{D5A9DABA-D4A1-481D-B3A2-AFB9BBD750A3}" dt="2023-10-17T21:26:51.415" v="45"/>
        <pc:sldMkLst>
          <pc:docMk/>
          <pc:sldMk cId="350965699" sldId="265"/>
        </pc:sldMkLst>
      </pc:sldChg>
      <pc:sldChg chg="replTag delTag delCm">
        <pc:chgData name="Theresa Kulow" userId="b0e1690b-5e60-4f2f-a850-8c6fd8336e9a" providerId="ADAL" clId="{D5A9DABA-D4A1-481D-B3A2-AFB9BBD750A3}" dt="2023-10-17T21:26:39.623" v="40"/>
        <pc:sldMkLst>
          <pc:docMk/>
          <pc:sldMk cId="3358674449" sldId="266"/>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6:25" v="37"/>
              <pc2:cmMkLst xmlns:pc2="http://schemas.microsoft.com/office/powerpoint/2019/9/main/command">
                <pc:docMk/>
                <pc:sldMk cId="3358674449" sldId="266"/>
                <pc2:cmMk id="{AD13FE18-2333-4FA5-8A36-7257ACCBBC41}"/>
              </pc2:cmMkLst>
            </pc226:cmChg>
            <pc226:cmChg xmlns:pc226="http://schemas.microsoft.com/office/powerpoint/2022/06/main/command" chg="del">
              <pc226:chgData name="Theresa Kulow" userId="b0e1690b-5e60-4f2f-a850-8c6fd8336e9a" providerId="ADAL" clId="{D5A9DABA-D4A1-481D-B3A2-AFB9BBD750A3}" dt="2023-10-17T21:26:31.910" v="38"/>
              <pc2:cmMkLst xmlns:pc2="http://schemas.microsoft.com/office/powerpoint/2019/9/main/command">
                <pc:docMk/>
                <pc:sldMk cId="3358674449" sldId="266"/>
                <pc2:cmMk id="{82C93581-7BDE-410A-8CD8-276D3D244CF1}"/>
              </pc2:cmMkLst>
            </pc226:cmChg>
            <pc226:cmChg xmlns:pc226="http://schemas.microsoft.com/office/powerpoint/2022/06/main/command" chg="del">
              <pc226:chgData name="Theresa Kulow" userId="b0e1690b-5e60-4f2f-a850-8c6fd8336e9a" providerId="ADAL" clId="{D5A9DABA-D4A1-481D-B3A2-AFB9BBD750A3}" dt="2023-10-17T21:26:39.623" v="40"/>
              <pc2:cmMkLst xmlns:pc2="http://schemas.microsoft.com/office/powerpoint/2019/9/main/command">
                <pc:docMk/>
                <pc:sldMk cId="3358674449" sldId="266"/>
                <pc2:cmMk id="{1DCDFAA0-1B5C-414F-A9E1-C1FBC86CB144}"/>
              </pc2:cmMkLst>
            </pc226:cmChg>
            <pc226:cmChg xmlns:pc226="http://schemas.microsoft.com/office/powerpoint/2022/06/main/command" chg="del">
              <pc226:chgData name="Theresa Kulow" userId="b0e1690b-5e60-4f2f-a850-8c6fd8336e9a" providerId="ADAL" clId="{D5A9DABA-D4A1-481D-B3A2-AFB9BBD750A3}" dt="2023-10-17T21:26:35.436" v="39"/>
              <pc2:cmMkLst xmlns:pc2="http://schemas.microsoft.com/office/powerpoint/2019/9/main/command">
                <pc:docMk/>
                <pc:sldMk cId="3358674449" sldId="266"/>
                <pc2:cmMk id="{56CCC5A1-1DA5-47B7-9E75-CB3C4EA14933}"/>
              </pc2:cmMkLst>
            </pc226:cmChg>
          </p:ext>
        </pc:extLst>
      </pc:sldChg>
      <pc:sldChg chg="replTag delTag delCm">
        <pc:chgData name="Theresa Kulow" userId="b0e1690b-5e60-4f2f-a850-8c6fd8336e9a" providerId="ADAL" clId="{D5A9DABA-D4A1-481D-B3A2-AFB9BBD750A3}" dt="2023-10-17T21:28:07.628" v="81"/>
        <pc:sldMkLst>
          <pc:docMk/>
          <pc:sldMk cId="3377976841" sldId="292"/>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8:07.628" v="81"/>
              <pc2:cmMkLst xmlns:pc2="http://schemas.microsoft.com/office/powerpoint/2019/9/main/command">
                <pc:docMk/>
                <pc:sldMk cId="3377976841" sldId="292"/>
                <pc2:cmMk id="{2377D4C8-D3D9-427F-8CE1-3C89E4ECEA7D}"/>
              </pc2:cmMkLst>
            </pc226:cmChg>
            <pc226:cmChg xmlns:pc226="http://schemas.microsoft.com/office/powerpoint/2022/06/main/command" chg="del">
              <pc226:chgData name="Theresa Kulow" userId="b0e1690b-5e60-4f2f-a850-8c6fd8336e9a" providerId="ADAL" clId="{D5A9DABA-D4A1-481D-B3A2-AFB9BBD750A3}" dt="2023-10-17T21:28:02.406" v="80"/>
              <pc2:cmMkLst xmlns:pc2="http://schemas.microsoft.com/office/powerpoint/2019/9/main/command">
                <pc:docMk/>
                <pc:sldMk cId="3377976841" sldId="292"/>
                <pc2:cmMk id="{2A13F3DC-A34B-41D5-8EAA-356A761EEC33}"/>
              </pc2:cmMkLst>
            </pc226:cmChg>
          </p:ext>
        </pc:extLst>
      </pc:sldChg>
      <pc:sldChg chg="replTag delTag">
        <pc:chgData name="Theresa Kulow" userId="b0e1690b-5e60-4f2f-a850-8c6fd8336e9a" providerId="ADAL" clId="{D5A9DABA-D4A1-481D-B3A2-AFB9BBD750A3}" dt="2023-10-17T21:25:57.354" v="16"/>
        <pc:sldMkLst>
          <pc:docMk/>
          <pc:sldMk cId="2778856247" sldId="298"/>
        </pc:sldMkLst>
      </pc:sldChg>
      <pc:sldChg chg="replTag delTag">
        <pc:chgData name="Theresa Kulow" userId="b0e1690b-5e60-4f2f-a850-8c6fd8336e9a" providerId="ADAL" clId="{D5A9DABA-D4A1-481D-B3A2-AFB9BBD750A3}" dt="2023-10-17T21:27:56.373" v="77"/>
        <pc:sldMkLst>
          <pc:docMk/>
          <pc:sldMk cId="2794496330" sldId="305"/>
        </pc:sldMkLst>
      </pc:sldChg>
      <pc:sldChg chg="replTag delTag">
        <pc:chgData name="Theresa Kulow" userId="b0e1690b-5e60-4f2f-a850-8c6fd8336e9a" providerId="ADAL" clId="{D5A9DABA-D4A1-481D-B3A2-AFB9BBD750A3}" dt="2023-10-17T21:25:58.572" v="18"/>
        <pc:sldMkLst>
          <pc:docMk/>
          <pc:sldMk cId="3453715974" sldId="308"/>
        </pc:sldMkLst>
      </pc:sldChg>
      <pc:sldChg chg="replTag delTag">
        <pc:chgData name="Theresa Kulow" userId="b0e1690b-5e60-4f2f-a850-8c6fd8336e9a" providerId="ADAL" clId="{D5A9DABA-D4A1-481D-B3A2-AFB9BBD750A3}" dt="2023-10-17T21:25:56.105" v="14"/>
        <pc:sldMkLst>
          <pc:docMk/>
          <pc:sldMk cId="2339959129" sldId="309"/>
        </pc:sldMkLst>
      </pc:sldChg>
      <pc:sldChg chg="replTag delTag">
        <pc:chgData name="Theresa Kulow" userId="b0e1690b-5e60-4f2f-a850-8c6fd8336e9a" providerId="ADAL" clId="{D5A9DABA-D4A1-481D-B3A2-AFB9BBD750A3}" dt="2023-10-17T21:26:19.232" v="34"/>
        <pc:sldMkLst>
          <pc:docMk/>
          <pc:sldMk cId="1522432175" sldId="310"/>
        </pc:sldMkLst>
      </pc:sldChg>
      <pc:sldChg chg="replTag delTag delCm">
        <pc:chgData name="Theresa Kulow" userId="b0e1690b-5e60-4f2f-a850-8c6fd8336e9a" providerId="ADAL" clId="{D5A9DABA-D4A1-481D-B3A2-AFB9BBD750A3}" dt="2023-10-17T21:26:58.785" v="50"/>
        <pc:sldMkLst>
          <pc:docMk/>
          <pc:sldMk cId="1062674075" sldId="311"/>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6:58.785" v="50"/>
              <pc2:cmMkLst xmlns:pc2="http://schemas.microsoft.com/office/powerpoint/2019/9/main/command">
                <pc:docMk/>
                <pc:sldMk cId="1062674075" sldId="311"/>
                <pc2:cmMk id="{A80189A0-D649-4858-8B38-36B5F0224B55}"/>
              </pc2:cmMkLst>
            </pc226:cmChg>
          </p:ext>
        </pc:extLst>
      </pc:sldChg>
      <pc:sldChg chg="replTag delTag">
        <pc:chgData name="Theresa Kulow" userId="b0e1690b-5e60-4f2f-a850-8c6fd8336e9a" providerId="ADAL" clId="{D5A9DABA-D4A1-481D-B3A2-AFB9BBD750A3}" dt="2023-10-17T21:27:53.543" v="73"/>
        <pc:sldMkLst>
          <pc:docMk/>
          <pc:sldMk cId="4055741559" sldId="312"/>
        </pc:sldMkLst>
      </pc:sldChg>
      <pc:sldChg chg="replTag delTag delCm">
        <pc:chgData name="Theresa Kulow" userId="b0e1690b-5e60-4f2f-a850-8c6fd8336e9a" providerId="ADAL" clId="{D5A9DABA-D4A1-481D-B3A2-AFB9BBD750A3}" dt="2023-10-17T21:25:48.728" v="12"/>
        <pc:sldMkLst>
          <pc:docMk/>
          <pc:sldMk cId="2994472792" sldId="318"/>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5:48.728" v="12"/>
              <pc2:cmMkLst xmlns:pc2="http://schemas.microsoft.com/office/powerpoint/2019/9/main/command">
                <pc:docMk/>
                <pc:sldMk cId="2994472792" sldId="318"/>
                <pc2:cmMk id="{46576D70-DC64-472E-9274-E58EFED0BF81}"/>
              </pc2:cmMkLst>
            </pc226:cmChg>
          </p:ext>
        </pc:extLst>
      </pc:sldChg>
      <pc:sldChg chg="replTag delTag delCm">
        <pc:chgData name="Theresa Kulow" userId="b0e1690b-5e60-4f2f-a850-8c6fd8336e9a" providerId="ADAL" clId="{D5A9DABA-D4A1-481D-B3A2-AFB9BBD750A3}" dt="2023-10-17T21:26:17.676" v="32"/>
        <pc:sldMkLst>
          <pc:docMk/>
          <pc:sldMk cId="3516574600" sldId="319"/>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6:15.687" v="31"/>
              <pc2:cmMkLst xmlns:pc2="http://schemas.microsoft.com/office/powerpoint/2019/9/main/command">
                <pc:docMk/>
                <pc:sldMk cId="3516574600" sldId="319"/>
                <pc2:cmMk id="{4E96E373-4536-42B4-B83F-9B8D282CD37A}"/>
              </pc2:cmMkLst>
            </pc226:cmChg>
            <pc226:cmChg xmlns:pc226="http://schemas.microsoft.com/office/powerpoint/2022/06/main/command" chg="del">
              <pc226:chgData name="Theresa Kulow" userId="b0e1690b-5e60-4f2f-a850-8c6fd8336e9a" providerId="ADAL" clId="{D5A9DABA-D4A1-481D-B3A2-AFB9BBD750A3}" dt="2023-10-17T21:26:17.676" v="32"/>
              <pc2:cmMkLst xmlns:pc2="http://schemas.microsoft.com/office/powerpoint/2019/9/main/command">
                <pc:docMk/>
                <pc:sldMk cId="3516574600" sldId="319"/>
                <pc2:cmMk id="{91BCD6D2-D280-4E49-AF93-DFE8D3D2771B}"/>
              </pc2:cmMkLst>
            </pc226:cmChg>
          </p:ext>
        </pc:extLst>
      </pc:sldChg>
      <pc:sldChg chg="modSp replTag delTag delCm">
        <pc:chgData name="Theresa Kulow" userId="b0e1690b-5e60-4f2f-a850-8c6fd8336e9a" providerId="ADAL" clId="{D5A9DABA-D4A1-481D-B3A2-AFB9BBD750A3}" dt="2023-10-17T21:28:36.006" v="89" actId="113"/>
        <pc:sldMkLst>
          <pc:docMk/>
          <pc:sldMk cId="299297697" sldId="320"/>
        </pc:sldMkLst>
        <pc:spChg chg="mod">
          <ac:chgData name="Theresa Kulow" userId="b0e1690b-5e60-4f2f-a850-8c6fd8336e9a" providerId="ADAL" clId="{D5A9DABA-D4A1-481D-B3A2-AFB9BBD750A3}" dt="2023-10-17T21:28:36.006" v="89" actId="113"/>
          <ac:spMkLst>
            <pc:docMk/>
            <pc:sldMk cId="299297697" sldId="320"/>
            <ac:spMk id="9" creationId="{1F90C122-4BEF-4256-B7C5-E7A411FCDC1A}"/>
          </ac:spMkLst>
        </pc:spChg>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8:29.926" v="88"/>
              <pc2:cmMkLst xmlns:pc2="http://schemas.microsoft.com/office/powerpoint/2019/9/main/command">
                <pc:docMk/>
                <pc:sldMk cId="299297697" sldId="320"/>
                <pc2:cmMk id="{B1DADD3D-0615-409E-A521-89FA5FE2559E}"/>
              </pc2:cmMkLst>
            </pc226:cmChg>
            <pc226:cmChg xmlns:pc226="http://schemas.microsoft.com/office/powerpoint/2022/06/main/command" chg="del">
              <pc226:chgData name="Theresa Kulow" userId="b0e1690b-5e60-4f2f-a850-8c6fd8336e9a" providerId="ADAL" clId="{D5A9DABA-D4A1-481D-B3A2-AFB9BBD750A3}" dt="2023-10-17T21:28:27.577" v="87"/>
              <pc2:cmMkLst xmlns:pc2="http://schemas.microsoft.com/office/powerpoint/2019/9/main/command">
                <pc:docMk/>
                <pc:sldMk cId="299297697" sldId="320"/>
                <pc2:cmMk id="{430621AE-80EF-4176-AFC0-149F69B38C39}"/>
              </pc2:cmMkLst>
            </pc226:cmChg>
          </p:ext>
        </pc:extLst>
      </pc:sldChg>
      <pc:sldChg chg="replTag delTag">
        <pc:chgData name="Theresa Kulow" userId="b0e1690b-5e60-4f2f-a850-8c6fd8336e9a" providerId="ADAL" clId="{D5A9DABA-D4A1-481D-B3A2-AFB9BBD750A3}" dt="2023-10-17T21:26:04.103" v="26"/>
        <pc:sldMkLst>
          <pc:docMk/>
          <pc:sldMk cId="1210028991" sldId="322"/>
        </pc:sldMkLst>
      </pc:sldChg>
      <pc:sldChg chg="replTag delTag">
        <pc:chgData name="Theresa Kulow" userId="b0e1690b-5e60-4f2f-a850-8c6fd8336e9a" providerId="ADAL" clId="{D5A9DABA-D4A1-481D-B3A2-AFB9BBD750A3}" dt="2023-10-17T21:26:05.437" v="28"/>
        <pc:sldMkLst>
          <pc:docMk/>
          <pc:sldMk cId="294094722" sldId="324"/>
        </pc:sldMkLst>
      </pc:sldChg>
      <pc:sldChg chg="replTag delTag">
        <pc:chgData name="Theresa Kulow" userId="b0e1690b-5e60-4f2f-a850-8c6fd8336e9a" providerId="ADAL" clId="{D5A9DABA-D4A1-481D-B3A2-AFB9BBD750A3}" dt="2023-10-17T21:26:01.467" v="22"/>
        <pc:sldMkLst>
          <pc:docMk/>
          <pc:sldMk cId="2296276530" sldId="326"/>
        </pc:sldMkLst>
      </pc:sldChg>
      <pc:sldChg chg="replTag delTag">
        <pc:chgData name="Theresa Kulow" userId="b0e1690b-5e60-4f2f-a850-8c6fd8336e9a" providerId="ADAL" clId="{D5A9DABA-D4A1-481D-B3A2-AFB9BBD750A3}" dt="2023-10-17T21:26:00.087" v="20"/>
        <pc:sldMkLst>
          <pc:docMk/>
          <pc:sldMk cId="710619820" sldId="327"/>
        </pc:sldMkLst>
      </pc:sldChg>
      <pc:sldChg chg="replTag delTag delCm modNotesTx">
        <pc:chgData name="Theresa Kulow" userId="b0e1690b-5e60-4f2f-a850-8c6fd8336e9a" providerId="ADAL" clId="{D5A9DABA-D4A1-481D-B3A2-AFB9BBD750A3}" dt="2023-10-17T21:27:51.554" v="71"/>
        <pc:sldMkLst>
          <pc:docMk/>
          <pc:sldMk cId="523625689" sldId="331"/>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7:51.554" v="71"/>
              <pc2:cmMkLst xmlns:pc2="http://schemas.microsoft.com/office/powerpoint/2019/9/main/command">
                <pc:docMk/>
                <pc:sldMk cId="523625689" sldId="331"/>
                <pc2:cmMk id="{ABDC8F00-5128-4533-9938-0819B2D19A72}"/>
              </pc2:cmMkLst>
            </pc226:cmChg>
          </p:ext>
        </pc:extLst>
      </pc:sldChg>
      <pc:sldChg chg="replTag delTag">
        <pc:chgData name="Theresa Kulow" userId="b0e1690b-5e60-4f2f-a850-8c6fd8336e9a" providerId="ADAL" clId="{D5A9DABA-D4A1-481D-B3A2-AFB9BBD750A3}" dt="2023-10-17T21:28:41.966" v="91"/>
        <pc:sldMkLst>
          <pc:docMk/>
          <pc:sldMk cId="3393022512" sldId="332"/>
        </pc:sldMkLst>
      </pc:sldChg>
      <pc:sldChg chg="replTag delTag">
        <pc:chgData name="Theresa Kulow" userId="b0e1690b-5e60-4f2f-a850-8c6fd8336e9a" providerId="ADAL" clId="{D5A9DABA-D4A1-481D-B3A2-AFB9BBD750A3}" dt="2023-10-17T21:26:02.797" v="24"/>
        <pc:sldMkLst>
          <pc:docMk/>
          <pc:sldMk cId="2784177988" sldId="333"/>
        </pc:sldMkLst>
      </pc:sldChg>
      <pc:sldChg chg="replTag delTag delCm">
        <pc:chgData name="Theresa Kulow" userId="b0e1690b-5e60-4f2f-a850-8c6fd8336e9a" providerId="ADAL" clId="{D5A9DABA-D4A1-481D-B3A2-AFB9BBD750A3}" dt="2023-10-17T21:26:49.614" v="43"/>
        <pc:sldMkLst>
          <pc:docMk/>
          <pc:sldMk cId="3676360131" sldId="334"/>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6:49.614" v="43"/>
              <pc2:cmMkLst xmlns:pc2="http://schemas.microsoft.com/office/powerpoint/2019/9/main/command">
                <pc:docMk/>
                <pc:sldMk cId="3676360131" sldId="334"/>
                <pc2:cmMk id="{CD8F01AF-267B-4A5E-A768-264659D9F590}"/>
              </pc2:cmMkLst>
            </pc226:cmChg>
          </p:ext>
        </pc:extLst>
      </pc:sldChg>
      <pc:sldChg chg="replTag delTag delCm">
        <pc:chgData name="Theresa Kulow" userId="b0e1690b-5e60-4f2f-a850-8c6fd8336e9a" providerId="ADAL" clId="{D5A9DABA-D4A1-481D-B3A2-AFB9BBD750A3}" dt="2023-10-17T21:27:05.059" v="53"/>
        <pc:sldMkLst>
          <pc:docMk/>
          <pc:sldMk cId="2834647793" sldId="335"/>
        </pc:sldMkLst>
        <pc:extLst>
          <p:ext xmlns:p="http://schemas.openxmlformats.org/presentationml/2006/main" uri="{D6D511B9-2390-475A-947B-AFAB55BFBCF1}">
            <pc226:cmChg xmlns:pc226="http://schemas.microsoft.com/office/powerpoint/2022/06/main/command" chg="del">
              <pc226:chgData name="Theresa Kulow" userId="b0e1690b-5e60-4f2f-a850-8c6fd8336e9a" providerId="ADAL" clId="{D5A9DABA-D4A1-481D-B3A2-AFB9BBD750A3}" dt="2023-10-17T21:27:05.059" v="53"/>
              <pc2:cmMkLst xmlns:pc2="http://schemas.microsoft.com/office/powerpoint/2019/9/main/command">
                <pc:docMk/>
                <pc:sldMk cId="2834647793" sldId="335"/>
                <pc2:cmMk id="{97C99F07-C057-46D2-B9A0-514A0EA4B7D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E1DF2-B7B1-45F3-A9F9-0C97E7B3CAD0}" type="datetimeFigureOut">
              <a:rPr lang="en-US" smtClean="0"/>
              <a:t>10/17/2023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E60DD-47A0-49F0-8BB4-8B9EEC13FBBF}" type="slidenum">
              <a:rPr lang="en-US" smtClean="0"/>
              <a:t>‹#›</a:t>
            </a:fld>
            <a:endParaRPr lang="en-US" dirty="0"/>
          </a:p>
        </p:txBody>
      </p:sp>
    </p:spTree>
    <p:extLst>
      <p:ext uri="{BB962C8B-B14F-4D97-AF65-F5344CB8AC3E}">
        <p14:creationId xmlns:p14="http://schemas.microsoft.com/office/powerpoint/2010/main" val="153137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ccenture.com/t20181108T081959Z__w__/us-en/_acnmedia/PDF-89/Accenture-Disability-Inclusion-Research-Report.pdf#zoom=5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health.gov/healthypeople/priority-areas/social-determinants-health/literature-summaries/employment#cit36" TargetMode="External"/><Relationship Id="rId3" Type="http://schemas.openxmlformats.org/officeDocument/2006/relationships/hyperlink" Target="https://health.gov/healthypeople/priority-areas/social-determinants-health/literature-summaries/employment#cit6" TargetMode="External"/><Relationship Id="rId7" Type="http://schemas.openxmlformats.org/officeDocument/2006/relationships/hyperlink" Target="https://health.gov/healthypeople/priority-areas/social-determinants-health/literature-summaries/employment#cit35" TargetMode="External"/><Relationship Id="rId12" Type="http://schemas.openxmlformats.org/officeDocument/2006/relationships/hyperlink" Target="https://health.gov/healthypeople/priority-areas/social-determinants-health/literature-summaries/employment"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health.gov/healthypeople/priority-areas/social-determinants-health/literature-summaries/employment#cit34" TargetMode="External"/><Relationship Id="rId11" Type="http://schemas.openxmlformats.org/officeDocument/2006/relationships/hyperlink" Target="https://health.gov/healthypeople/priority-areas/social-determinants-health/literature-summaries/employment#cit39" TargetMode="External"/><Relationship Id="rId5" Type="http://schemas.openxmlformats.org/officeDocument/2006/relationships/hyperlink" Target="https://health.gov/healthypeople/priority-areas/social-determinants-health/literature-summaries/employment#cit33" TargetMode="External"/><Relationship Id="rId10" Type="http://schemas.openxmlformats.org/officeDocument/2006/relationships/hyperlink" Target="https://health.gov/healthypeople/priority-areas/social-determinants-health/literature-summaries/employment#cit38" TargetMode="External"/><Relationship Id="rId4" Type="http://schemas.openxmlformats.org/officeDocument/2006/relationships/hyperlink" Target="https://health.gov/healthypeople/priority-areas/social-determinants-health/literature-summaries/employment#cit8" TargetMode="External"/><Relationship Id="rId9" Type="http://schemas.openxmlformats.org/officeDocument/2006/relationships/hyperlink" Target="https://health.gov/healthypeople/priority-areas/social-determinants-health/literature-summaries/employment#cit37"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dol.gov/odep/pubs/fact/mythfact.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Thank you for joining the Employment for People with Physical Disabilities Module 1 training. This training was developed with funding by the Wisconsin Department of Health Services.</a:t>
            </a:r>
          </a:p>
        </p:txBody>
      </p:sp>
      <p:sp>
        <p:nvSpPr>
          <p:cNvPr id="4" name="Slide Number Placeholder 3"/>
          <p:cNvSpPr>
            <a:spLocks noGrp="1"/>
          </p:cNvSpPr>
          <p:nvPr>
            <p:ph type="sldNum" sz="quarter" idx="5"/>
          </p:nvPr>
        </p:nvSpPr>
        <p:spPr/>
        <p:txBody>
          <a:bodyPr/>
          <a:lstStyle/>
          <a:p>
            <a:fld id="{359E60DD-47A0-49F0-8BB4-8B9EEC13FBBF}" type="slidenum">
              <a:rPr lang="en-US" smtClean="0"/>
              <a:t>1</a:t>
            </a:fld>
            <a:endParaRPr lang="en-US" dirty="0"/>
          </a:p>
        </p:txBody>
      </p:sp>
    </p:spTree>
    <p:extLst>
      <p:ext uri="{BB962C8B-B14F-4D97-AF65-F5344CB8AC3E}">
        <p14:creationId xmlns:p14="http://schemas.microsoft.com/office/powerpoint/2010/main" val="125137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Family Care, Family Care Partnership, and IRIS replaced the COP waiver program and ended waiting lists across Wisconsin. People with physical disabilities gained access to a full array of employment services they did not have before. These services include Vocational Futures Planning and Support, Supported Employment, Work Incentives Benefits Counseling, Adaptive Aids, Transportation, Workplace Personal Assistance, and Self-Directed Personal Care on the job.  Availability of these services presents a tremendous opportunity to support thousands of people with physical disabilities in long-term care who want to work to achieve their goals! Module three will explain these services in more depth. Knowing about these services will enable you to do your part in helping people with physical disabilities on their path to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Let’s take a closer look at the unique circumstances of people with physical disabilities.</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10</a:t>
            </a:fld>
            <a:endParaRPr lang="en-US" dirty="0"/>
          </a:p>
        </p:txBody>
      </p:sp>
    </p:spTree>
    <p:extLst>
      <p:ext uri="{BB962C8B-B14F-4D97-AF65-F5344CB8AC3E}">
        <p14:creationId xmlns:p14="http://schemas.microsoft.com/office/powerpoint/2010/main" val="7377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Is a Physical Disability?</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11</a:t>
            </a:fld>
            <a:endParaRPr lang="en-US" dirty="0"/>
          </a:p>
        </p:txBody>
      </p:sp>
    </p:spTree>
    <p:extLst>
      <p:ext uri="{BB962C8B-B14F-4D97-AF65-F5344CB8AC3E}">
        <p14:creationId xmlns:p14="http://schemas.microsoft.com/office/powerpoint/2010/main" val="65297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Physical disability is defined in the Wisconsin Statutes as a physical condition, including an anatomical loss, or musculoskeletal, neurological, respiratory, or cardiovascular impairment, which results from injury, disease, or congenital disorder and which significantly interferes with or significantly limits at least one major life activity of a person.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12</a:t>
            </a:fld>
            <a:endParaRPr lang="en-US" dirty="0"/>
          </a:p>
        </p:txBody>
      </p:sp>
    </p:spTree>
    <p:extLst>
      <p:ext uri="{BB962C8B-B14F-4D97-AF65-F5344CB8AC3E}">
        <p14:creationId xmlns:p14="http://schemas.microsoft.com/office/powerpoint/2010/main" val="252669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Major life activity means any of the following: self-care, performance of manual tasks unrelated to gainful employment, walking, receptive and expressive language, breathing, working, participating in educational programs, mobility–other than walking, and capacity for independent living.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9E60DD-47A0-49F0-8BB4-8B9EEC13FBBF}" type="slidenum">
              <a:rPr lang="en-US" smtClean="0"/>
              <a:t>13</a:t>
            </a:fld>
            <a:endParaRPr lang="en-US" dirty="0"/>
          </a:p>
        </p:txBody>
      </p:sp>
    </p:spTree>
    <p:extLst>
      <p:ext uri="{BB962C8B-B14F-4D97-AF65-F5344CB8AC3E}">
        <p14:creationId xmlns:p14="http://schemas.microsoft.com/office/powerpoint/2010/main" val="264364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Calibri" panose="020F0502020204030204" pitchFamily="34" charset="0"/>
              </a:rPr>
              <a:t>This definition would include people with an amputation, arthritis, cancer, heart and lung disease, multiple sclerosis, muscular dystrophy, polio, spinal cord injuries and other disabilities or medical conditions that meet this criteria as outlined in state statute.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14</a:t>
            </a:fld>
            <a:endParaRPr lang="en-US" dirty="0"/>
          </a:p>
        </p:txBody>
      </p:sp>
    </p:spTree>
    <p:extLst>
      <p:ext uri="{BB962C8B-B14F-4D97-AF65-F5344CB8AC3E}">
        <p14:creationId xmlns:p14="http://schemas.microsoft.com/office/powerpoint/2010/main" val="1148665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Let’s look at how many </a:t>
            </a:r>
            <a:r>
              <a:rPr lang="en-US" sz="1400" b="0" dirty="0">
                <a:effectLst/>
                <a:latin typeface="+mn-lt"/>
              </a:rPr>
              <a:t>p</a:t>
            </a:r>
            <a:r>
              <a:rPr lang="en-US" sz="1400" b="0" dirty="0">
                <a:effectLst/>
                <a:latin typeface="+mn-lt"/>
                <a:ea typeface="Calibri" panose="020F0502020204030204" pitchFamily="34" charset="0"/>
              </a:rPr>
              <a:t>eople in Wisconsin have physical disabilities.</a:t>
            </a:r>
            <a:endParaRPr lang="en-US" sz="1400" b="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15</a:t>
            </a:fld>
            <a:endParaRPr lang="en-US" dirty="0"/>
          </a:p>
        </p:txBody>
      </p:sp>
    </p:spTree>
    <p:extLst>
      <p:ext uri="{BB962C8B-B14F-4D97-AF65-F5344CB8AC3E}">
        <p14:creationId xmlns:p14="http://schemas.microsoft.com/office/powerpoint/2010/main" val="38091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It is difficult to determine how many people have physical disabilities in Wisconsin because of a lack of targeted data collection. Coupled with this is the inability to predict who may need support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The definition of physical disability in Wisconsin includes people who do not fit into the commonly held image of a person in a wheelchair or individuals using a cane, crutches, or walker.</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A physical disability may include limits to a person’s physical functioning, mobility, dexterity, or stamina. Physical disabilities may include impairments which limit other facets of daily living, such as respiratory disorders, blindness, epilepsy, and sleep disorders.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9E60DD-47A0-49F0-8BB4-8B9EEC13FBBF}" type="slidenum">
              <a:rPr lang="en-US" smtClean="0"/>
              <a:t>16</a:t>
            </a:fld>
            <a:endParaRPr lang="en-US" dirty="0"/>
          </a:p>
        </p:txBody>
      </p:sp>
    </p:spTree>
    <p:extLst>
      <p:ext uri="{BB962C8B-B14F-4D97-AF65-F5344CB8AC3E}">
        <p14:creationId xmlns:p14="http://schemas.microsoft.com/office/powerpoint/2010/main" val="1890673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The 2020 Census Bureau’s American Community Survey (ACS) provides recent information about prevalence of disability in Wisconsin. In 2019, Wisconsin’s total non-institutional population was 5,735,703 with about 11.8% or 677,631 people reporting at least one disability.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4.1% (142,184 people) have an ambulatory difficulty – meaning difficulty in walking about.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1.7% (58,774 people) have a self-care difficulty such as </a:t>
            </a:r>
            <a:r>
              <a:rPr lang="en-US" sz="2000" b="0" i="0" dirty="0">
                <a:solidFill>
                  <a:srgbClr val="202124"/>
                </a:solidFill>
                <a:effectLst/>
                <a:latin typeface="Google Sans"/>
              </a:rPr>
              <a:t>trouble with doing activities like dressing, bathing, or getting around inside the home.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3.3% (116,692 people) have an independent living difficulty or </a:t>
            </a:r>
            <a:r>
              <a:rPr lang="en-US" sz="2000" b="0" i="0" dirty="0">
                <a:solidFill>
                  <a:srgbClr val="4F4F4F"/>
                </a:solidFill>
                <a:effectLst/>
                <a:latin typeface="Helvetica" panose="020B0604020202020204" pitchFamily="34" charset="0"/>
              </a:rPr>
              <a:t>challenges in performing instrumental activities of daily living like grocery shopping or visiting a doctor's office alone.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17</a:t>
            </a:fld>
            <a:endParaRPr lang="en-US" dirty="0"/>
          </a:p>
        </p:txBody>
      </p:sp>
    </p:spTree>
    <p:extLst>
      <p:ext uri="{BB962C8B-B14F-4D97-AF65-F5344CB8AC3E}">
        <p14:creationId xmlns:p14="http://schemas.microsoft.com/office/powerpoint/2010/main" val="160818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Benefits of Employment.</a:t>
            </a:r>
          </a:p>
        </p:txBody>
      </p:sp>
      <p:sp>
        <p:nvSpPr>
          <p:cNvPr id="4" name="Slide Number Placeholder 3"/>
          <p:cNvSpPr>
            <a:spLocks noGrp="1"/>
          </p:cNvSpPr>
          <p:nvPr>
            <p:ph type="sldNum" sz="quarter" idx="5"/>
          </p:nvPr>
        </p:nvSpPr>
        <p:spPr/>
        <p:txBody>
          <a:bodyPr/>
          <a:lstStyle/>
          <a:p>
            <a:fld id="{359E60DD-47A0-49F0-8BB4-8B9EEC13FBBF}" type="slidenum">
              <a:rPr lang="en-US" smtClean="0"/>
              <a:t>18</a:t>
            </a:fld>
            <a:endParaRPr lang="en-US" dirty="0"/>
          </a:p>
        </p:txBody>
      </p:sp>
    </p:spTree>
    <p:extLst>
      <p:ext uri="{BB962C8B-B14F-4D97-AF65-F5344CB8AC3E}">
        <p14:creationId xmlns:p14="http://schemas.microsoft.com/office/powerpoint/2010/main" val="2865559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solidFill>
                  <a:schemeClr val="tx1">
                    <a:lumMod val="50000"/>
                  </a:schemeClr>
                </a:solidFill>
                <a:effectLst/>
                <a:latin typeface="+mn-lt"/>
                <a:ea typeface="Calibri" panose="020F0502020204030204" pitchFamily="34" charset="0"/>
                <a:cs typeface="Times New Roman" panose="02020603050405020304" pitchFamily="18" charset="0"/>
              </a:rPr>
              <a:t>One of the barriers to employment for people with disabilities is businesses do not understand the talents and benefits of hiring them.  In addition, misconceptions about the cost of hiring people with disabilities versus the advantages prevail. However, public service and government sponsored workforce campaigns, news articles, and social media promoting employment for people with disabilities have been increasing in recent years. A growing number of employers are seeing the benefits of hiring people with disabilities. </a:t>
            </a:r>
          </a:p>
          <a:p>
            <a:pPr marL="0" marR="0">
              <a:lnSpc>
                <a:spcPct val="107000"/>
              </a:lnSpc>
              <a:spcBef>
                <a:spcPts val="0"/>
              </a:spcBef>
              <a:spcAft>
                <a:spcPts val="800"/>
              </a:spcAft>
            </a:pPr>
            <a:endParaRPr lang="en-US" sz="1400" dirty="0">
              <a:solidFill>
                <a:schemeClr val="tx1">
                  <a:lumMod val="50000"/>
                </a:schemeClr>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chemeClr val="tx1">
                    <a:lumMod val="50000"/>
                  </a:schemeClr>
                </a:solidFill>
                <a:effectLst/>
                <a:latin typeface="+mn-lt"/>
                <a:ea typeface="Calibri" panose="020F0502020204030204" pitchFamily="34" charset="0"/>
                <a:cs typeface="Times New Roman" panose="02020603050405020304" pitchFamily="18" charset="0"/>
              </a:rPr>
              <a:t>Source: </a:t>
            </a:r>
            <a:r>
              <a:rPr lang="en-US" sz="1400" u="sng" dirty="0">
                <a:solidFill>
                  <a:schemeClr val="tx1">
                    <a:lumMod val="50000"/>
                  </a:schemeClr>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The Disability Inclusion Advantage</a:t>
            </a:r>
            <a:r>
              <a:rPr lang="en-US" sz="1400" u="none" dirty="0">
                <a:solidFill>
                  <a:schemeClr val="tx1">
                    <a:lumMod val="50000"/>
                  </a:schemeClr>
                </a:solidFill>
                <a:effectLst/>
                <a:latin typeface="+mn-lt"/>
                <a:ea typeface="Calibri" panose="020F0502020204030204" pitchFamily="34" charset="0"/>
                <a:cs typeface="Times New Roman" panose="02020603050405020304" pitchFamily="18" charset="0"/>
              </a:rPr>
              <a:t>.  All resources and links can be found in the resources section of this training.</a:t>
            </a:r>
            <a:endParaRPr lang="en-US" sz="1400" dirty="0">
              <a:solidFill>
                <a:schemeClr val="tx1">
                  <a:lumMod val="50000"/>
                </a:schemeClr>
              </a:solidFill>
              <a:effectLst/>
              <a:latin typeface="+mn-lt"/>
              <a:ea typeface="Calibri" panose="020F0502020204030204" pitchFamily="34" charset="0"/>
              <a:cs typeface="Times New Roman" panose="02020603050405020304" pitchFamily="18" charset="0"/>
            </a:endParaRPr>
          </a:p>
          <a:p>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19</a:t>
            </a:fld>
            <a:endParaRPr lang="en-US" dirty="0"/>
          </a:p>
        </p:txBody>
      </p:sp>
    </p:spTree>
    <p:extLst>
      <p:ext uri="{BB962C8B-B14F-4D97-AF65-F5344CB8AC3E}">
        <p14:creationId xmlns:p14="http://schemas.microsoft.com/office/powerpoint/2010/main" val="212019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00"/>
              </a:lnSpc>
            </a:pPr>
            <a:r>
              <a:rPr lang="en-US" sz="1400" dirty="0">
                <a:latin typeface="Calibri" panose="020F0502020204030204" pitchFamily="34" charset="0"/>
                <a:cs typeface="Calibri" panose="020F0502020204030204" pitchFamily="34" charset="0"/>
              </a:rPr>
              <a:t>The development of this training was funded </a:t>
            </a:r>
            <a:r>
              <a:rPr lang="en-US" sz="1400" dirty="0">
                <a:effectLst/>
                <a:latin typeface="Calibri" panose="020F0502020204030204" pitchFamily="34" charset="0"/>
                <a:ea typeface="Calibri" panose="020F0502020204030204" pitchFamily="34" charset="0"/>
                <a:cs typeface="Calibri" panose="020F0502020204030204" pitchFamily="34" charset="0"/>
              </a:rPr>
              <a:t>by the </a:t>
            </a:r>
            <a:r>
              <a:rPr lang="en-US" sz="1400" b="1" dirty="0">
                <a:effectLst/>
                <a:latin typeface="Calibri" panose="020F0502020204030204" pitchFamily="34" charset="0"/>
                <a:ea typeface="Calibri" panose="020F0502020204030204" pitchFamily="34" charset="0"/>
                <a:cs typeface="Calibri" panose="020F0502020204030204" pitchFamily="34" charset="0"/>
              </a:rPr>
              <a:t>Wisconsin Department of Health Services </a:t>
            </a:r>
            <a:r>
              <a:rPr lang="en-US" sz="1400" dirty="0">
                <a:effectLst/>
                <a:latin typeface="Calibri" panose="020F0502020204030204" pitchFamily="34" charset="0"/>
                <a:ea typeface="Calibri" panose="020F0502020204030204" pitchFamily="34" charset="0"/>
                <a:cs typeface="Calibri" panose="020F0502020204030204" pitchFamily="34" charset="0"/>
              </a:rPr>
              <a:t>as part of their competitive integrated employment (CIE) training series in partnership with </a:t>
            </a:r>
            <a:r>
              <a:rPr lang="en-US" sz="1400" b="1" dirty="0">
                <a:effectLst/>
                <a:latin typeface="Calibri" panose="020F0502020204030204" pitchFamily="34" charset="0"/>
                <a:ea typeface="Calibri" panose="020F0502020204030204" pitchFamily="34" charset="0"/>
                <a:cs typeface="Calibri" panose="020F0502020204030204" pitchFamily="34" charset="0"/>
              </a:rPr>
              <a:t>Employment Resources, Inc. (ERI)</a:t>
            </a:r>
            <a:r>
              <a:rPr lang="en-US" sz="14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a:t>
            </a:fld>
            <a:endParaRPr lang="en-US"/>
          </a:p>
        </p:txBody>
      </p:sp>
    </p:spTree>
    <p:extLst>
      <p:ext uri="{BB962C8B-B14F-4D97-AF65-F5344CB8AC3E}">
        <p14:creationId xmlns:p14="http://schemas.microsoft.com/office/powerpoint/2010/main" val="29947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Research over the past 20 years has demonstrated that people with disabilities are reliable, talented employees. Businesses who hire people with disabilities outperform businesses that do not prioritize hiring people with disabilities. They have higher profit margins and experience significantly better employee retention and turnover rates.  </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Employees with disabilities contribute to workplace diversity, creativity, and innovation. A 2018 Accenture report identified six key areas of “inclusion incentives” for employers that hire people with disabilities, including increased innovation, improved shareholder value, improved productivity, access to new and diverse suppliers, improved market share, and enhanced reputation.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20</a:t>
            </a:fld>
            <a:endParaRPr lang="en-US" dirty="0"/>
          </a:p>
        </p:txBody>
      </p:sp>
    </p:spTree>
    <p:extLst>
      <p:ext uri="{BB962C8B-B14F-4D97-AF65-F5344CB8AC3E}">
        <p14:creationId xmlns:p14="http://schemas.microsoft.com/office/powerpoint/2010/main" val="186075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Hiring people with disabilities is beneficial to employers and being unemployed negatively impacts people with disabilities.</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Several studies have linked poor health and mental health to unemployment. The U.S. Department of Health and Human Services literature summary for the Healthy People 2030 initiative indicates: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800"/>
              </a:lnSpc>
              <a:spcBef>
                <a:spcPts val="0"/>
              </a:spcBef>
              <a:spcAft>
                <a:spcPts val="1200"/>
              </a:spcAft>
              <a:buClrTx/>
              <a:buSzTx/>
              <a:buFontTx/>
              <a:buNone/>
              <a:tabLst/>
              <a:defRPr/>
            </a:pPr>
            <a:r>
              <a:rPr lang="en-US" sz="1400" i="1"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Those who are unemployed report feelings of depression, anxiety, low self-esteem, demoralization,</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3"/>
              </a:rPr>
              <a:t>6</a:t>
            </a:r>
            <a:r>
              <a:rPr lang="en-US" sz="1400" i="1" baseline="3000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4"/>
              </a:rPr>
              <a:t>8</a:t>
            </a:r>
            <a:r>
              <a:rPr lang="en-US" sz="1400" i="1"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 worry, and physical pain.</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5"/>
              </a:rPr>
              <a:t>33</a:t>
            </a:r>
            <a:r>
              <a:rPr lang="en-US" sz="1400" i="1"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 Unemployed individuals tend to suffer more from stress-related illnesses such as high blood pressure,</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6"/>
              </a:rPr>
              <a:t>34</a:t>
            </a:r>
            <a:r>
              <a:rPr lang="en-US" sz="1400" i="1" baseline="3000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7"/>
              </a:rPr>
              <a:t>35</a:t>
            </a:r>
            <a:r>
              <a:rPr lang="en-US" sz="1400" i="1" baseline="3000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8"/>
              </a:rPr>
              <a:t>36</a:t>
            </a:r>
            <a:r>
              <a:rPr lang="en-US" sz="1400" i="1" baseline="3000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9"/>
              </a:rPr>
              <a:t>37</a:t>
            </a:r>
            <a:r>
              <a:rPr lang="en-US" sz="1400" i="1"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 stroke, heart attack, heart disease, and arthritis.</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4"/>
              </a:rPr>
              <a:t>8</a:t>
            </a:r>
            <a:r>
              <a:rPr lang="en-US" sz="1400" i="1" baseline="3000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10"/>
              </a:rPr>
              <a:t>38</a:t>
            </a:r>
            <a:r>
              <a:rPr lang="en-US" sz="1400" i="1" baseline="3000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a:t>
            </a:r>
            <a:r>
              <a:rPr lang="en-US" sz="1400" i="1" baseline="30000" dirty="0">
                <a:solidFill>
                  <a:srgbClr val="1C71AF"/>
                </a:solidFill>
                <a:effectLst/>
                <a:latin typeface="Calibri" panose="020F0502020204030204" pitchFamily="34" charset="0"/>
                <a:ea typeface="Calibri" panose="020F0502020204030204" pitchFamily="34" charset="0"/>
                <a:cs typeface="Calibri" panose="020F0502020204030204" pitchFamily="34" charset="0"/>
                <a:hlinkClick r:id="rId11"/>
              </a:rPr>
              <a:t>39</a:t>
            </a:r>
            <a:r>
              <a:rPr lang="en-US" sz="1400" i="1"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ts val="1800"/>
              </a:lnSpc>
              <a:spcBef>
                <a:spcPts val="0"/>
              </a:spcBef>
              <a:spcAft>
                <a:spcPts val="1200"/>
              </a:spcAft>
              <a:buClrTx/>
              <a:buSzTx/>
              <a:buFontTx/>
              <a:buNone/>
              <a:tabLst/>
              <a:defRPr/>
            </a:pPr>
            <a:endParaRPr lang="en-US" sz="1400" i="1" dirty="0">
              <a:solidFill>
                <a:srgbClr val="0D194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ts val="1800"/>
              </a:lnSpc>
              <a:spcBef>
                <a:spcPts val="0"/>
              </a:spcBef>
              <a:spcAft>
                <a:spcPts val="120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Source: </a:t>
            </a:r>
            <a:r>
              <a:rPr lang="en-US" sz="1400" u="sng"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hlinkClick r:id="rId12"/>
              </a:rPr>
              <a:t>The U.S. Department of Health and Human Services literature summary for the Healthy People 2030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359E60DD-47A0-49F0-8BB4-8B9EEC13FBBF}" type="slidenum">
              <a:rPr lang="en-US" smtClean="0"/>
              <a:t>21</a:t>
            </a:fld>
            <a:endParaRPr lang="en-US" dirty="0"/>
          </a:p>
        </p:txBody>
      </p:sp>
    </p:spTree>
    <p:extLst>
      <p:ext uri="{BB962C8B-B14F-4D97-AF65-F5344CB8AC3E}">
        <p14:creationId xmlns:p14="http://schemas.microsoft.com/office/powerpoint/2010/main" val="3533601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Exclusion from the workforce for people with disabilities usually means reliance on public benefit programs such as Supplemental Security Income (SSI) and Social Security Disability Insurance (SSDI). A single person receiving a full SSI payment receives approximately $900 per month in 2023. </a:t>
            </a:r>
            <a:r>
              <a:rPr lang="en-US" sz="1400" dirty="0">
                <a:solidFill>
                  <a:srgbClr val="000000"/>
                </a:solidFill>
              </a:rPr>
              <a:t>Social Security Disability Insurance or </a:t>
            </a:r>
            <a:r>
              <a:rPr lang="en-US" sz="1400" dirty="0">
                <a:effectLst/>
                <a:latin typeface="Calibri" panose="020F0502020204030204" pitchFamily="34" charset="0"/>
                <a:ea typeface="Calibri" panose="020F0502020204030204" pitchFamily="34" charset="0"/>
                <a:cs typeface="Times New Roman" panose="02020603050405020304" pitchFamily="18" charset="0"/>
              </a:rPr>
              <a:t>SSDI payments range on average from $800 to $1800 per month in 2023.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with disabilities may also have additional costs for long-term health care, personal assistants, adaptive and personal care equipment, and other disability related costs. This means most people with significant disabilities who rely on public benefits live in poverty. </a:t>
            </a:r>
          </a:p>
          <a:p>
            <a:pPr marL="0" marR="0">
              <a:lnSpc>
                <a:spcPts val="1800"/>
              </a:lnSpc>
              <a:spcBef>
                <a:spcPts val="0"/>
              </a:spcBef>
              <a:spcAft>
                <a:spcPts val="12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22</a:t>
            </a:fld>
            <a:endParaRPr lang="en-US" dirty="0"/>
          </a:p>
        </p:txBody>
      </p:sp>
    </p:spTree>
    <p:extLst>
      <p:ext uri="{BB962C8B-B14F-4D97-AF65-F5344CB8AC3E}">
        <p14:creationId xmlns:p14="http://schemas.microsoft.com/office/powerpoint/2010/main" val="217421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Center for American Progress 2015 publication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 Fair Shot for Workers with Disabilities</a:t>
            </a:r>
            <a:r>
              <a:rPr lang="en-US" sz="1400" dirty="0">
                <a:effectLst/>
                <a:latin typeface="Calibri" panose="020F0502020204030204" pitchFamily="34" charset="0"/>
                <a:ea typeface="Calibri" panose="020F0502020204030204" pitchFamily="34" charset="0"/>
                <a:cs typeface="Times New Roman" panose="02020603050405020304" pitchFamily="18" charset="0"/>
              </a:rPr>
              <a:t>” describes the relationship between disability and poverty as “both a cause and consequence of economic insecurity:”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It is a cause because disability or illness can lead to job loss and reduced earnings, barriers to education and skills development, significant additional expenses, and many other challenges that can lead to economic hardship. It can also be a consequence because poverty and economic insecurity can limit access to health care and preventive services and increase the likelihood that a person lives and works in an environment that may adversely a</a:t>
            </a:r>
            <a:r>
              <a:rPr lang="en-US" sz="1400" i="1" dirty="0">
                <a:effectLst/>
                <a:latin typeface="Calibri" panose="020F0502020204030204" pitchFamily="34" charset="0"/>
                <a:ea typeface="Calibri" panose="020F0502020204030204" pitchFamily="34" charset="0"/>
                <a:cs typeface="Calibri" panose="020F0502020204030204" pitchFamily="34" charset="0"/>
              </a:rPr>
              <a:t>ff</a:t>
            </a:r>
            <a:r>
              <a:rPr lang="en-US" sz="1400" i="1" dirty="0">
                <a:effectLst/>
                <a:latin typeface="Calibri" panose="020F0502020204030204" pitchFamily="34" charset="0"/>
                <a:ea typeface="Calibri" panose="020F0502020204030204" pitchFamily="34" charset="0"/>
                <a:cs typeface="Times New Roman" panose="02020603050405020304" pitchFamily="18" charset="0"/>
              </a:rPr>
              <a:t>ect health. As a result, poverty and disability go hand in hand.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23</a:t>
            </a:fld>
            <a:endParaRPr lang="en-US" dirty="0"/>
          </a:p>
        </p:txBody>
      </p:sp>
    </p:spTree>
    <p:extLst>
      <p:ext uri="{BB962C8B-B14F-4D97-AF65-F5344CB8AC3E}">
        <p14:creationId xmlns:p14="http://schemas.microsoft.com/office/powerpoint/2010/main" val="276997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Providing effective supports for people with physical disabilities to obtain and maintain employment will lead to better economic security and improved health outcomes. However, a number of barriers can make this goal challenging. Let’s look at some of these barriers.</a:t>
            </a:r>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24</a:t>
            </a:fld>
            <a:endParaRPr lang="en-US" dirty="0"/>
          </a:p>
        </p:txBody>
      </p:sp>
    </p:spTree>
    <p:extLst>
      <p:ext uri="{BB962C8B-B14F-4D97-AF65-F5344CB8AC3E}">
        <p14:creationId xmlns:p14="http://schemas.microsoft.com/office/powerpoint/2010/main" val="626177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Here are some of the most common employment barriers experienced by people with physical disabilities.</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25</a:t>
            </a:fld>
            <a:endParaRPr lang="en-US" dirty="0"/>
          </a:p>
        </p:txBody>
      </p:sp>
    </p:spTree>
    <p:extLst>
      <p:ext uri="{BB962C8B-B14F-4D97-AF65-F5344CB8AC3E}">
        <p14:creationId xmlns:p14="http://schemas.microsoft.com/office/powerpoint/2010/main" val="1325042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People with physical disabilities face multiple barriers to employment. Addressing these barriers can feel overwhelming, making the idea of having a job seem impossible. Let’s explore some of these barriers to get insight into what may be preventing people with physical disabilities from pursuing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Choose a barrier to learn more about it.</a:t>
            </a:r>
          </a:p>
          <a:p>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26</a:t>
            </a:fld>
            <a:endParaRPr lang="en-US" dirty="0"/>
          </a:p>
        </p:txBody>
      </p:sp>
    </p:spTree>
    <p:extLst>
      <p:ext uri="{BB962C8B-B14F-4D97-AF65-F5344CB8AC3E}">
        <p14:creationId xmlns:p14="http://schemas.microsoft.com/office/powerpoint/2010/main" val="2453944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with physical disabilities often spend a great deal of time managing their health, attending medical appointments, and coordinating their service needs. The task is a daunting one, requiring significant amounts of time and energy. Adding additional activities and services to find employment may seem like too much to coordinate.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27</a:t>
            </a:fld>
            <a:endParaRPr lang="en-US" dirty="0"/>
          </a:p>
        </p:txBody>
      </p:sp>
    </p:spTree>
    <p:extLst>
      <p:ext uri="{BB962C8B-B14F-4D97-AF65-F5344CB8AC3E}">
        <p14:creationId xmlns:p14="http://schemas.microsoft.com/office/powerpoint/2010/main" val="207800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with physical disabilities can have difficulty conceiving potential employment where both their interests and limitations could be accommodated. For a person with an acquired disability, their concept of work might be what they did before the onset of a disability. Because of this, work might seem impossible now. For example, a person who was carpenter before acquiring a spinal cord injury may say he is not able to work because he can no longer do the work he used to do. To address a person’s perceptions about what they are able to do for work may take exploration to find a new career path or training to learn new skills or use adaptive equipment.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28</a:t>
            </a:fld>
            <a:endParaRPr lang="en-US" dirty="0"/>
          </a:p>
        </p:txBody>
      </p:sp>
    </p:spTree>
    <p:extLst>
      <p:ext uri="{BB962C8B-B14F-4D97-AF65-F5344CB8AC3E}">
        <p14:creationId xmlns:p14="http://schemas.microsoft.com/office/powerpoint/2010/main" val="3209507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Many people with significant physical disabilities qualify for health and/or long-term care from Medicare and/or Medicaid, and earned income replacement from Social Security Disability Insurance (SSDI), Supplemental Security Income (SSI), Workers’ Compensation, and/or Unemployment Compensation. A significant number of people also require additional benefits from the Supplemental Nutrition Assistance Program (SNAP), Housing and Urban Development (HUD) Section 8 rent subsidies and similar “safety net” programs. All these benefits are affected by earned income and have a different set of rules and regulations governing them.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Many people with physical disabilities in the long-term support system have waited years to get the community-based supports upon which they now rely. During those years of waiting, some individuals had no choice but to live in a nursing facility, and now that they are living in the community they do not want to lose their independence. For them, the “safety net” includes the benefits, resources, and services secured after being on endless waiting lists, filling out lengthy applications, and waiting for a disability determination that may take months to complete. People with significant physical disabilities will likely have a lifelong dependency upon the health and long-term care system. Their concern about the effect that work will have on these hard-won benefits is genuine and compelling.</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29</a:t>
            </a:fld>
            <a:endParaRPr lang="en-US" dirty="0"/>
          </a:p>
        </p:txBody>
      </p:sp>
    </p:spTree>
    <p:extLst>
      <p:ext uri="{BB962C8B-B14F-4D97-AF65-F5344CB8AC3E}">
        <p14:creationId xmlns:p14="http://schemas.microsoft.com/office/powerpoint/2010/main" val="246263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2000"/>
              </a:lnSpc>
              <a:spcBef>
                <a:spcPts val="600"/>
              </a:spcBef>
              <a:buFont typeface="Symbol" panose="05050102010706020507" pitchFamily="18" charset="2"/>
              <a:buNone/>
            </a:pPr>
            <a:r>
              <a:rPr lang="en-US" sz="1400" kern="1200" baseline="0" dirty="0">
                <a:solidFill>
                  <a:schemeClr val="tx1"/>
                </a:solidFill>
                <a:effectLst/>
                <a:ea typeface="+mn-ea"/>
                <a:cs typeface="+mn-cs"/>
              </a:rPr>
              <a:t>People with physical disabilities can face many obstacles when pursuing employment. </a:t>
            </a:r>
            <a:br>
              <a:rPr lang="en-US" sz="1400" kern="1200" baseline="0" dirty="0">
                <a:solidFill>
                  <a:schemeClr val="tx1"/>
                </a:solidFill>
                <a:effectLst/>
                <a:ea typeface="+mn-ea"/>
                <a:cs typeface="+mn-cs"/>
              </a:rPr>
            </a:br>
            <a:endParaRPr lang="en-US" sz="1400" dirty="0">
              <a:effectLst/>
              <a:ea typeface="Calibri" panose="020F0502020204030204" pitchFamily="34" charset="0"/>
              <a:cs typeface="Times New Roman" panose="02020603050405020304" pitchFamily="18" charset="0"/>
            </a:endParaRPr>
          </a:p>
          <a:p>
            <a:pPr marL="0" marR="0" lvl="0" indent="0">
              <a:lnSpc>
                <a:spcPct val="102000"/>
              </a:lnSpc>
              <a:spcBef>
                <a:spcPts val="600"/>
              </a:spcBef>
              <a:buFont typeface="Symbol" panose="05050102010706020507" pitchFamily="18" charset="2"/>
              <a:buNone/>
            </a:pPr>
            <a:r>
              <a:rPr lang="en-US" sz="1400" dirty="0">
                <a:effectLst/>
                <a:ea typeface="Calibri" panose="020F0502020204030204" pitchFamily="34" charset="0"/>
                <a:cs typeface="Times New Roman" panose="02020603050405020304" pitchFamily="18" charset="0"/>
              </a:rPr>
              <a:t>In Module 1 of this training, you will learn</a:t>
            </a:r>
            <a:br>
              <a:rPr lang="en-US" sz="1400" dirty="0">
                <a:effectLst/>
                <a:ea typeface="Calibri" panose="020F0502020204030204" pitchFamily="34" charset="0"/>
                <a:cs typeface="Times New Roman" panose="02020603050405020304" pitchFamily="18" charset="0"/>
              </a:rPr>
            </a:br>
            <a:endParaRPr lang="en-US" sz="1400" dirty="0">
              <a:effectLst/>
              <a:ea typeface="Calibri" panose="020F0502020204030204" pitchFamily="34" charset="0"/>
              <a:cs typeface="Times New Roman" panose="02020603050405020304" pitchFamily="18" charset="0"/>
            </a:endParaRP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Employment statistics for people with physical disabilities</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The definition of physical disability and physical disability statistics in Wisconsin</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How employers benefit from hiring people with disabilities </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How unemployment and low income affect physical and mental health and </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Identification of common employment barriers people with physical disabilities experience.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a:t>
            </a:fld>
            <a:endParaRPr lang="en-US" dirty="0"/>
          </a:p>
        </p:txBody>
      </p:sp>
    </p:spTree>
    <p:extLst>
      <p:ext uri="{BB962C8B-B14F-4D97-AF65-F5344CB8AC3E}">
        <p14:creationId xmlns:p14="http://schemas.microsoft.com/office/powerpoint/2010/main" val="3389909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Some people with physical disabilities require personal care assistance to get ready for work and possibly to aid during the workday.  To be reliable workers, people with physical disabilities must have reliable personal care assistance. If a caregiver is ill or does not show up, often there is no replacement. This could put a person’s job in jeopardy. </a:t>
            </a:r>
          </a:p>
        </p:txBody>
      </p:sp>
      <p:sp>
        <p:nvSpPr>
          <p:cNvPr id="4" name="Slide Number Placeholder 3"/>
          <p:cNvSpPr>
            <a:spLocks noGrp="1"/>
          </p:cNvSpPr>
          <p:nvPr>
            <p:ph type="sldNum" sz="quarter" idx="5"/>
          </p:nvPr>
        </p:nvSpPr>
        <p:spPr/>
        <p:txBody>
          <a:bodyPr/>
          <a:lstStyle/>
          <a:p>
            <a:fld id="{359E60DD-47A0-49F0-8BB4-8B9EEC13FBBF}" type="slidenum">
              <a:rPr lang="en-US" smtClean="0"/>
              <a:t>30</a:t>
            </a:fld>
            <a:endParaRPr lang="en-US" dirty="0"/>
          </a:p>
        </p:txBody>
      </p:sp>
    </p:spTree>
    <p:extLst>
      <p:ext uri="{BB962C8B-B14F-4D97-AF65-F5344CB8AC3E}">
        <p14:creationId xmlns:p14="http://schemas.microsoft.com/office/powerpoint/2010/main" val="3810074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Transportation is a major employment barrier for anyone who does not drive their own vehicle. In many communities, there very few, if any, transportation options for people who use wheelchairs. Specialized and Paratransit system rides are often expensive and undependable, as well as unresponsive to urgent personal care needs that may develop during the workday. Even if a person can afford to purchase a van, modifications are expensive and may be challenging to justify for long-term care or vocational rehabilitation programs . Maintenance and repair of modified vans can also be extremely expensive.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31</a:t>
            </a:fld>
            <a:endParaRPr lang="en-US" dirty="0"/>
          </a:p>
        </p:txBody>
      </p:sp>
    </p:spTree>
    <p:extLst>
      <p:ext uri="{BB962C8B-B14F-4D97-AF65-F5344CB8AC3E}">
        <p14:creationId xmlns:p14="http://schemas.microsoft.com/office/powerpoint/2010/main" val="676258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Despite the many benefits of hiring people with disabilities, negative stereotypes, and attitudes about disability still exist. Most people with physical disabilities want to work. However, many are aware of the misperceptions that exist among employers and society-at-large regarding the employability of people with physical disabilities. Too often, employers see the disability first and foremost. While the Americans with Disabilities Act (ADA) was viewed by many as a positive piece of legislation, many employers fear that hiring people with disabilities, particularly physical disabilities, will be costly and disruptive to their workforce. People with disabilities may have experienced discrimination and negative attitudes in the workplace. These concerns may inhibit their desire to enter or renter the workforce. </a:t>
            </a:r>
          </a:p>
          <a:p>
            <a:pPr marL="0" marR="0">
              <a:lnSpc>
                <a:spcPts val="1800"/>
              </a:lnSpc>
              <a:spcBef>
                <a:spcPts val="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While not all worksites will require accommodations to meet the needs of individuals with physical disabilities, many will. A reasonable accommodation may be architectural in nature (e.g., making the restroom accessible, ramping the entrance, lowering light switches) or may involve equipment or schedule modifications. Often, an individual considering employment for the first time since an injury or illness will have questions and concerns about who will identify, design, and pay for needed accommodations. </a:t>
            </a:r>
          </a:p>
          <a:p>
            <a:pPr marL="0" marR="0">
              <a:lnSpc>
                <a:spcPts val="1800"/>
              </a:lnSpc>
              <a:spcBef>
                <a:spcPts val="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There are also myths about workplace accommodations being costly. In fact, 15% of workplace accommodations cost nothing and 50% of accommodations cost less than $500. One study found that 73% of employers surveyed indicated their workers with disabilities did not require accommodations.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with physical disabilities may need to learn if, how, and when to disclose their disability and how to negotiate reasonable accommodations with an employer.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Sources: </a:t>
            </a:r>
          </a:p>
          <a:p>
            <a:pPr marL="342900" marR="0" lvl="0" indent="-342900">
              <a:lnSpc>
                <a:spcPts val="1800"/>
              </a:lnSpc>
              <a:spcBef>
                <a:spcPts val="0"/>
              </a:spcBef>
              <a:spcAft>
                <a:spcPts val="0"/>
              </a:spcAft>
              <a:buFont typeface="Symbol" panose="05050102010706020507" pitchFamily="18" charset="2"/>
              <a:buChar char=""/>
            </a:pPr>
            <a:r>
              <a:rPr lang="en-US" sz="1400" u="sng"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hlinkClick r:id="rId3"/>
              </a:rPr>
              <a:t>U.S. Department of Labor Office of Disability Employment Policy, Myths and Facts about People with Disabilities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K.A. Dixon, Doug Kruse, Ph.D., and Carl E. Van Horn, Ph.D., “Restricted Access: A Survey of Employers About People with Disabilities and Lowering Barriers to Work,” Work Trends: Americans’ Attitudes About Work, Employers and Government. New Brunswick, N.J.: John J. Heldrich Center for Workforce Development, March 2003, 2</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32</a:t>
            </a:fld>
            <a:endParaRPr lang="en-US" dirty="0"/>
          </a:p>
        </p:txBody>
      </p:sp>
    </p:spTree>
    <p:extLst>
      <p:ext uri="{BB962C8B-B14F-4D97-AF65-F5344CB8AC3E}">
        <p14:creationId xmlns:p14="http://schemas.microsoft.com/office/powerpoint/2010/main" val="2402105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Now that you know about some of the barriers to employment for people with physical disabilities, the next two training modules will describe strategies and resources to address employment barriers.</a:t>
            </a:r>
          </a:p>
        </p:txBody>
      </p:sp>
      <p:sp>
        <p:nvSpPr>
          <p:cNvPr id="4" name="Slide Number Placeholder 3"/>
          <p:cNvSpPr>
            <a:spLocks noGrp="1"/>
          </p:cNvSpPr>
          <p:nvPr>
            <p:ph type="sldNum" sz="quarter" idx="5"/>
          </p:nvPr>
        </p:nvSpPr>
        <p:spPr/>
        <p:txBody>
          <a:bodyPr/>
          <a:lstStyle/>
          <a:p>
            <a:fld id="{359E60DD-47A0-49F0-8BB4-8B9EEC13FBBF}" type="slidenum">
              <a:rPr lang="en-US" smtClean="0"/>
              <a:t>33</a:t>
            </a:fld>
            <a:endParaRPr lang="en-US" dirty="0"/>
          </a:p>
        </p:txBody>
      </p:sp>
    </p:spTree>
    <p:extLst>
      <p:ext uri="{BB962C8B-B14F-4D97-AF65-F5344CB8AC3E}">
        <p14:creationId xmlns:p14="http://schemas.microsoft.com/office/powerpoint/2010/main" val="3557907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2000"/>
              </a:lnSpc>
              <a:spcBef>
                <a:spcPts val="600"/>
              </a:spcBef>
              <a:buFont typeface="Symbol" panose="05050102010706020507" pitchFamily="18" charset="2"/>
              <a:buNone/>
            </a:pPr>
            <a:r>
              <a:rPr lang="en-US" sz="1400" dirty="0">
                <a:effectLst/>
                <a:ea typeface="Calibri" panose="020F0502020204030204" pitchFamily="34" charset="0"/>
                <a:cs typeface="Times New Roman" panose="02020603050405020304" pitchFamily="18" charset="0"/>
              </a:rPr>
              <a:t>After completing Module 1 of this training, you can now:</a:t>
            </a:r>
          </a:p>
          <a:p>
            <a:pPr marL="0" marR="0" lvl="0" indent="0">
              <a:lnSpc>
                <a:spcPct val="102000"/>
              </a:lnSpc>
              <a:spcBef>
                <a:spcPts val="600"/>
              </a:spcBef>
              <a:buFont typeface="Symbol" panose="05050102010706020507" pitchFamily="18" charset="2"/>
              <a:buNone/>
            </a:pPr>
            <a:endParaRPr lang="en-US" sz="1400" dirty="0">
              <a:effectLst/>
              <a:ea typeface="Calibri" panose="020F0502020204030204" pitchFamily="34" charset="0"/>
              <a:cs typeface="Times New Roman" panose="02020603050405020304" pitchFamily="18" charset="0"/>
            </a:endParaRP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Share employment statistics about people with physical disabilities</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Define physical disability and share physical disability statistics in Wisconsin</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Describe how employers benefit from hiring people with disabilities </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Identify how unemployment and low income affect physical and mental health and</a:t>
            </a:r>
          </a:p>
          <a:p>
            <a:pPr marL="182880" marR="0" lvl="0" indent="-182880">
              <a:lnSpc>
                <a:spcPct val="102000"/>
              </a:lnSpc>
              <a:spcBef>
                <a:spcPts val="600"/>
              </a:spcBef>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Identify common barriers to employment that people with physical disabilities experience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34</a:t>
            </a:fld>
            <a:endParaRPr lang="en-US" dirty="0"/>
          </a:p>
        </p:txBody>
      </p:sp>
    </p:spTree>
    <p:extLst>
      <p:ext uri="{BB962C8B-B14F-4D97-AF65-F5344CB8AC3E}">
        <p14:creationId xmlns:p14="http://schemas.microsoft.com/office/powerpoint/2010/main" val="2649602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the Module 1 training about Competitive Integrated Employment for People with Physical Disabilities.  Please continue to Module 2 where you will learn about how to address barriers to employment for people with physical disabilities. </a:t>
            </a:r>
          </a:p>
        </p:txBody>
      </p:sp>
      <p:sp>
        <p:nvSpPr>
          <p:cNvPr id="4" name="Slide Number Placeholder 3"/>
          <p:cNvSpPr>
            <a:spLocks noGrp="1"/>
          </p:cNvSpPr>
          <p:nvPr>
            <p:ph type="sldNum" sz="quarter" idx="5"/>
          </p:nvPr>
        </p:nvSpPr>
        <p:spPr/>
        <p:txBody>
          <a:bodyPr/>
          <a:lstStyle/>
          <a:p>
            <a:fld id="{359E60DD-47A0-49F0-8BB4-8B9EEC13FBBF}" type="slidenum">
              <a:rPr lang="en-US" smtClean="0"/>
              <a:t>35</a:t>
            </a:fld>
            <a:endParaRPr lang="en-US" dirty="0"/>
          </a:p>
        </p:txBody>
      </p:sp>
    </p:spTree>
    <p:extLst>
      <p:ext uri="{BB962C8B-B14F-4D97-AF65-F5344CB8AC3E}">
        <p14:creationId xmlns:p14="http://schemas.microsoft.com/office/powerpoint/2010/main" val="252520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latin typeface="Calibri" panose="020F0502020204030204" pitchFamily="34" charset="0"/>
                <a:ea typeface="Calibri" panose="020F0502020204030204" pitchFamily="34" charset="0"/>
                <a:cs typeface="Times New Roman" panose="02020603050405020304" pitchFamily="18" charset="0"/>
              </a:rPr>
              <a:t>Employment Rates for People with Physical Disabilities in Wisconsin.</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4</a:t>
            </a:fld>
            <a:endParaRPr lang="en-US" dirty="0"/>
          </a:p>
        </p:txBody>
      </p:sp>
    </p:spTree>
    <p:extLst>
      <p:ext uri="{BB962C8B-B14F-4D97-AF65-F5344CB8AC3E}">
        <p14:creationId xmlns:p14="http://schemas.microsoft.com/office/powerpoint/2010/main" val="251003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Employment rates for people with disabilities are significantly lower than people without disabilities. In Wisconsin, only 19% of people with disabilities are employed (Source: Bureau of Labor Statistics 2021). </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with disabilities who are enrolled in long-term care programs experience more significant barriers to employment and are employed at rates below the state average. </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Note: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Need to reference new data report when it is released by DHS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5</a:t>
            </a:fld>
            <a:endParaRPr lang="en-US" dirty="0"/>
          </a:p>
        </p:txBody>
      </p:sp>
    </p:spTree>
    <p:extLst>
      <p:ext uri="{BB962C8B-B14F-4D97-AF65-F5344CB8AC3E}">
        <p14:creationId xmlns:p14="http://schemas.microsoft.com/office/powerpoint/2010/main" val="247700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Approximately 20,500 people with physical disabilities are enrolled in Family Care and IRIS (According to November 2022 Family Care and December 2022 IRIS enrollment reports on the Department of Health Services website). Wisconsin Department of Health Services data from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2022</a:t>
            </a:r>
            <a:r>
              <a:rPr lang="en-US" sz="1400" dirty="0">
                <a:effectLst/>
                <a:latin typeface="Calibri" panose="020F0502020204030204" pitchFamily="34" charset="0"/>
                <a:ea typeface="Calibri" panose="020F0502020204030204" pitchFamily="34" charset="0"/>
                <a:cs typeface="Times New Roman" panose="02020603050405020304" pitchFamily="18" charset="0"/>
              </a:rPr>
              <a:t> indicates only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a:t>
            </a:r>
            <a:r>
              <a:rPr lang="en-US" sz="1400" dirty="0">
                <a:effectLst/>
                <a:latin typeface="Calibri" panose="020F0502020204030204" pitchFamily="34" charset="0"/>
                <a:ea typeface="Calibri" panose="020F0502020204030204" pitchFamily="34" charset="0"/>
                <a:cs typeface="Times New Roman" panose="02020603050405020304" pitchFamily="18" charset="0"/>
              </a:rPr>
              <a:t> of working-age people with physical disabilities in Family Care and IRIS are employed.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These low numbers do not mean that people with physical disabilities in Wisconsin’s long-term care programs do not want to work. </a:t>
            </a:r>
          </a:p>
          <a:p>
            <a:pPr marL="0" marR="0">
              <a:spcBef>
                <a:spcPts val="0"/>
              </a:spcBef>
              <a:spcAft>
                <a:spcPts val="0"/>
              </a:spcAft>
            </a:pP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Note: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Need to reference new data report when it is released by DHS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6</a:t>
            </a:fld>
            <a:endParaRPr lang="en-US" dirty="0"/>
          </a:p>
        </p:txBody>
      </p:sp>
    </p:spTree>
    <p:extLst>
      <p:ext uri="{BB962C8B-B14F-4D97-AF65-F5344CB8AC3E}">
        <p14:creationId xmlns:p14="http://schemas.microsoft.com/office/powerpoint/2010/main" val="346424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According to Wisconsin’s National Core Indicator data from 2018-2019, 47% of respondents with physical disabilities in Family Care, Family Care Partnership, and IRIS who were not currently employed indicated they would like a job. This number decreased during 2019-2020. However, 39% of respondents continued to indicate a desire to work, despite being amid a pandemic. </a:t>
            </a:r>
          </a:p>
        </p:txBody>
      </p:sp>
      <p:sp>
        <p:nvSpPr>
          <p:cNvPr id="4" name="Slide Number Placeholder 3"/>
          <p:cNvSpPr>
            <a:spLocks noGrp="1"/>
          </p:cNvSpPr>
          <p:nvPr>
            <p:ph type="sldNum" sz="quarter" idx="5"/>
          </p:nvPr>
        </p:nvSpPr>
        <p:spPr/>
        <p:txBody>
          <a:bodyPr/>
          <a:lstStyle/>
          <a:p>
            <a:fld id="{359E60DD-47A0-49F0-8BB4-8B9EEC13FBBF}" type="slidenum">
              <a:rPr lang="en-US" smtClean="0"/>
              <a:t>7</a:t>
            </a:fld>
            <a:endParaRPr lang="en-US" dirty="0"/>
          </a:p>
        </p:txBody>
      </p:sp>
    </p:spTree>
    <p:extLst>
      <p:ext uri="{BB962C8B-B14F-4D97-AF65-F5344CB8AC3E}">
        <p14:creationId xmlns:p14="http://schemas.microsoft.com/office/powerpoint/2010/main" val="290675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Imagine if every person with a physical disability in Family Care and IRIS was supported to obtain employment. This means more than 9,000 people with physical disabilities would enter Wisconsin’s workforce. During an era of workforce shortages, Family Care, Family Care Partnership, and IRIS members represent a valuable untapped talent pool for employers.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8</a:t>
            </a:fld>
            <a:endParaRPr lang="en-US" dirty="0"/>
          </a:p>
        </p:txBody>
      </p:sp>
    </p:spTree>
    <p:extLst>
      <p:ext uri="{BB962C8B-B14F-4D97-AF65-F5344CB8AC3E}">
        <p14:creationId xmlns:p14="http://schemas.microsoft.com/office/powerpoint/2010/main" val="225185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major contributor to the extremely low employment rates for people with physical disabilities in long-term care has been the historical lack of access to employment supports. Prior to Home and Community Based Waiver Services (HCBS) programs like Family Care, Family Care Partnership, and IRIS people with physical disabilities with long-term care needs enrolled in the Community Options Program (COP). COP services were significantly underfunded or unavailable in most counties. Recipients of COP funding received limited services. To access employment supports, people would have to shift services away from other areas of critical need, such as supportive home care or personal care if they wanted employment supports. </a:t>
            </a:r>
          </a:p>
        </p:txBody>
      </p:sp>
      <p:sp>
        <p:nvSpPr>
          <p:cNvPr id="4" name="Slide Number Placeholder 3"/>
          <p:cNvSpPr>
            <a:spLocks noGrp="1"/>
          </p:cNvSpPr>
          <p:nvPr>
            <p:ph type="sldNum" sz="quarter" idx="5"/>
          </p:nvPr>
        </p:nvSpPr>
        <p:spPr/>
        <p:txBody>
          <a:bodyPr/>
          <a:lstStyle/>
          <a:p>
            <a:fld id="{359E60DD-47A0-49F0-8BB4-8B9EEC13FBBF}" type="slidenum">
              <a:rPr lang="en-US" smtClean="0"/>
              <a:t>9</a:t>
            </a:fld>
            <a:endParaRPr lang="en-US" dirty="0"/>
          </a:p>
        </p:txBody>
      </p:sp>
    </p:spTree>
    <p:extLst>
      <p:ext uri="{BB962C8B-B14F-4D97-AF65-F5344CB8AC3E}">
        <p14:creationId xmlns:p14="http://schemas.microsoft.com/office/powerpoint/2010/main" val="2505711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5DA6-6AD3-4B19-8BC2-4CBA4264358A}"/>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AE61E5A3-6F4A-4CAE-8DCE-BD6F5672D00C}"/>
              </a:ext>
            </a:extLst>
          </p:cNvPr>
          <p:cNvSpPr>
            <a:spLocks noGrp="1"/>
          </p:cNvSpPr>
          <p:nvPr>
            <p:ph type="subTitle" idx="1"/>
          </p:nvPr>
        </p:nvSpPr>
        <p:spPr>
          <a:xfrm>
            <a:off x="1524000" y="3602038"/>
            <a:ext cx="9144000" cy="1655762"/>
          </a:xfrm>
        </p:spPr>
        <p:txBody>
          <a:bodyPr/>
          <a:lstStyle>
            <a:lvl1pPr marL="0" indent="0" algn="ctr">
              <a:buNone/>
              <a:defRPr sz="2400" b="1" spc="20" baseline="0">
                <a:solidFill>
                  <a:schemeClr val="accent1">
                    <a:lumMod val="7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276547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F18B-00B4-4DB9-880E-A7BDA311D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759A2F-123A-4C04-83EF-0B81C7524AC3}"/>
              </a:ext>
            </a:extLst>
          </p:cNvPr>
          <p:cNvSpPr>
            <a:spLocks noGrp="1"/>
          </p:cNvSpPr>
          <p:nvPr>
            <p:ph type="body" idx="1"/>
          </p:nvPr>
        </p:nvSpPr>
        <p:spPr>
          <a:xfrm>
            <a:off x="831850" y="4589463"/>
            <a:ext cx="10515600" cy="1500187"/>
          </a:xfrm>
        </p:spPr>
        <p:txBody>
          <a:bodyPr/>
          <a:lstStyle>
            <a:lvl1pPr marL="0" indent="0">
              <a:buNone/>
              <a:defRPr sz="2400" b="1">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47335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B4E3-8319-487B-A4FC-5F5F0353C046}"/>
              </a:ext>
            </a:extLst>
          </p:cNvPr>
          <p:cNvSpPr>
            <a:spLocks noGrp="1"/>
          </p:cNvSpPr>
          <p:nvPr>
            <p:ph type="title"/>
          </p:nvPr>
        </p:nvSpPr>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96CB6E12-9AF0-4EAD-9D4C-EBFF9D9B985D}"/>
              </a:ext>
            </a:extLst>
          </p:cNvPr>
          <p:cNvSpPr>
            <a:spLocks noGrp="1"/>
          </p:cNvSpPr>
          <p:nvPr>
            <p:ph sz="half" idx="1"/>
          </p:nvPr>
        </p:nvSpPr>
        <p:spPr>
          <a:xfrm>
            <a:off x="838200" y="1825625"/>
            <a:ext cx="5181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Content Placeholder 3">
            <a:extLst>
              <a:ext uri="{FF2B5EF4-FFF2-40B4-BE49-F238E27FC236}">
                <a16:creationId xmlns:a16="http://schemas.microsoft.com/office/drawing/2014/main" id="{9D6EE54C-1C09-46F2-85B0-60C586E511F4}"/>
              </a:ext>
            </a:extLst>
          </p:cNvPr>
          <p:cNvSpPr>
            <a:spLocks noGrp="1"/>
          </p:cNvSpPr>
          <p:nvPr>
            <p:ph sz="half" idx="2"/>
          </p:nvPr>
        </p:nvSpPr>
        <p:spPr>
          <a:xfrm>
            <a:off x="6172200" y="1825625"/>
            <a:ext cx="5181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62434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92A2-98DD-4B2F-AACA-15E462360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CEC25004-3435-4FD3-A705-B5B177C77C7D}"/>
              </a:ext>
            </a:extLst>
          </p:cNvPr>
          <p:cNvSpPr>
            <a:spLocks noGrp="1"/>
          </p:cNvSpPr>
          <p:nvPr>
            <p:ph sz="half" idx="2"/>
          </p:nvPr>
        </p:nvSpPr>
        <p:spPr>
          <a:xfrm>
            <a:off x="839788" y="2505075"/>
            <a:ext cx="5157787" cy="3684588"/>
          </a:xfrm>
        </p:spPr>
        <p:txBody>
          <a:bodyPr/>
          <a:lstStyle>
            <a:lvl1pPr>
              <a:buFontTx/>
              <a:buNone/>
              <a:defRPr sz="2600" b="1" spc="20" baseline="0"/>
            </a:lvl1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6" name="Content Placeholder 5">
            <a:extLst>
              <a:ext uri="{FF2B5EF4-FFF2-40B4-BE49-F238E27FC236}">
                <a16:creationId xmlns:a16="http://schemas.microsoft.com/office/drawing/2014/main" id="{A2F402AC-2070-4ECD-AF07-FD2A431DC61E}"/>
              </a:ext>
            </a:extLst>
          </p:cNvPr>
          <p:cNvSpPr>
            <a:spLocks noGrp="1"/>
          </p:cNvSpPr>
          <p:nvPr>
            <p:ph sz="quarter" idx="4"/>
          </p:nvPr>
        </p:nvSpPr>
        <p:spPr>
          <a:xfrm>
            <a:off x="6172200" y="2505075"/>
            <a:ext cx="5183188" cy="3684588"/>
          </a:xfrm>
        </p:spPr>
        <p:txBody>
          <a:bodyPr/>
          <a:lstStyle>
            <a:lvl1pPr>
              <a:buFontTx/>
              <a:buNone/>
              <a:defRPr sz="2600" b="1" spc="20" baseline="0"/>
            </a:lvl1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3475491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9A7B-BFF1-49F2-9EE7-4B300739E64F}"/>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2747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dirty="0"/>
          </a:p>
        </p:txBody>
      </p:sp>
    </p:spTree>
    <p:extLst>
      <p:ext uri="{BB962C8B-B14F-4D97-AF65-F5344CB8AC3E}">
        <p14:creationId xmlns:p14="http://schemas.microsoft.com/office/powerpoint/2010/main" val="419400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3D981E-7989-48E5-9835-52BC01B00D9B}"/>
              </a:ext>
            </a:extLst>
          </p:cNvPr>
          <p:cNvSpPr>
            <a:spLocks noGrp="1"/>
          </p:cNvSpPr>
          <p:nvPr>
            <p:ph type="ctrTitle"/>
          </p:nvPr>
        </p:nvSpPr>
        <p:spPr>
          <a:xfrm>
            <a:off x="731519" y="640080"/>
            <a:ext cx="5553777" cy="2002055"/>
          </a:xfrm>
        </p:spPr>
        <p:txBody>
          <a:bodyPr anchor="b" anchorCtr="0">
            <a:noAutofit/>
          </a:bodyPr>
          <a:lstStyle>
            <a:lvl1pPr algn="l">
              <a:defRPr sz="4000" b="0">
                <a:solidFill>
                  <a:schemeClr val="tx1"/>
                </a:solidFill>
              </a:defRPr>
            </a:lvl1pPr>
          </a:lstStyle>
          <a:p>
            <a:endParaRPr lang="en-ID" dirty="0"/>
          </a:p>
        </p:txBody>
      </p:sp>
      <p:sp>
        <p:nvSpPr>
          <p:cNvPr id="14" name="Picture Placeholder 13">
            <a:extLst>
              <a:ext uri="{FF2B5EF4-FFF2-40B4-BE49-F238E27FC236}">
                <a16:creationId xmlns:a16="http://schemas.microsoft.com/office/drawing/2014/main" id="{712ADED8-3C93-4416-84B1-6004B4C6A8B5}"/>
              </a:ext>
            </a:extLst>
          </p:cNvPr>
          <p:cNvSpPr>
            <a:spLocks noGrp="1"/>
          </p:cNvSpPr>
          <p:nvPr>
            <p:ph type="pic" sz="quarter" idx="13"/>
          </p:nvPr>
        </p:nvSpPr>
        <p:spPr>
          <a:xfrm>
            <a:off x="7007426" y="0"/>
            <a:ext cx="5184574" cy="6858000"/>
          </a:xfrm>
          <a:custGeom>
            <a:avLst/>
            <a:gdLst>
              <a:gd name="connsiteX0" fmla="*/ 2494983 w 5184574"/>
              <a:gd name="connsiteY0" fmla="*/ 0 h 6858000"/>
              <a:gd name="connsiteX1" fmla="*/ 5184574 w 5184574"/>
              <a:gd name="connsiteY1" fmla="*/ 0 h 6858000"/>
              <a:gd name="connsiteX2" fmla="*/ 5184574 w 5184574"/>
              <a:gd name="connsiteY2" fmla="*/ 6858000 h 6858000"/>
              <a:gd name="connsiteX3" fmla="*/ 2494985 w 5184574"/>
              <a:gd name="connsiteY3" fmla="*/ 6858000 h 6858000"/>
              <a:gd name="connsiteX4" fmla="*/ 660451 w 5184574"/>
              <a:gd name="connsiteY4" fmla="*/ 5023466 h 6858000"/>
              <a:gd name="connsiteX5" fmla="*/ 660451 w 5184574"/>
              <a:gd name="connsiteY5" fmla="*/ 18345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574" h="6858000">
                <a:moveTo>
                  <a:pt x="2494983" y="0"/>
                </a:moveTo>
                <a:lnTo>
                  <a:pt x="5184574" y="0"/>
                </a:lnTo>
                <a:lnTo>
                  <a:pt x="5184574" y="6858000"/>
                </a:lnTo>
                <a:lnTo>
                  <a:pt x="2494985" y="6858000"/>
                </a:lnTo>
                <a:lnTo>
                  <a:pt x="660451" y="5023466"/>
                </a:lnTo>
                <a:cubicBezTo>
                  <a:pt x="-220150" y="4142866"/>
                  <a:pt x="-220150" y="2715132"/>
                  <a:pt x="660451" y="1834533"/>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67490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A73C-B59C-4828-80CD-DA8329784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CF050-9F92-45BD-B9A3-4D42439AA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Text Placeholder 3">
            <a:extLst>
              <a:ext uri="{FF2B5EF4-FFF2-40B4-BE49-F238E27FC236}">
                <a16:creationId xmlns:a16="http://schemas.microsoft.com/office/drawing/2014/main" id="{6FBC8E24-352C-4652-B0EC-F2E3243AB45B}"/>
              </a:ext>
            </a:extLst>
          </p:cNvPr>
          <p:cNvSpPr>
            <a:spLocks noGrp="1"/>
          </p:cNvSpPr>
          <p:nvPr>
            <p:ph type="body" sz="half" idx="2"/>
          </p:nvPr>
        </p:nvSpPr>
        <p:spPr>
          <a:xfrm>
            <a:off x="839788" y="2057400"/>
            <a:ext cx="3932237" cy="3811588"/>
          </a:xfrm>
        </p:spPr>
        <p:txBody>
          <a:bodyPr>
            <a:normAutofit/>
          </a:bodyPr>
          <a:lstStyle>
            <a:lvl1pPr marL="0" indent="0">
              <a:buNone/>
              <a:defRPr sz="1800" b="1">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611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3775C-D81E-4F6B-AA64-94838EF5DD0A}"/>
              </a:ext>
            </a:extLst>
          </p:cNvPr>
          <p:cNvSpPr/>
          <p:nvPr userDrawn="1"/>
        </p:nvSpPr>
        <p:spPr>
          <a:xfrm>
            <a:off x="0" y="0"/>
            <a:ext cx="4951562"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1C95A73C-B59C-4828-80CD-DA8329784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CF050-9F92-45BD-B9A3-4D42439AA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Text Placeholder 3">
            <a:extLst>
              <a:ext uri="{FF2B5EF4-FFF2-40B4-BE49-F238E27FC236}">
                <a16:creationId xmlns:a16="http://schemas.microsoft.com/office/drawing/2014/main" id="{6FBC8E24-352C-4652-B0EC-F2E3243AB45B}"/>
              </a:ext>
            </a:extLst>
          </p:cNvPr>
          <p:cNvSpPr>
            <a:spLocks noGrp="1"/>
          </p:cNvSpPr>
          <p:nvPr>
            <p:ph type="body" sz="half" idx="2"/>
          </p:nvPr>
        </p:nvSpPr>
        <p:spPr>
          <a:xfrm>
            <a:off x="839788" y="2057400"/>
            <a:ext cx="3932237" cy="3811588"/>
          </a:xfrm>
        </p:spPr>
        <p:txBody>
          <a:bodyPr/>
          <a:lstStyle>
            <a:lvl1pPr marL="0" indent="0">
              <a:buNone/>
              <a:defRPr sz="1600" b="1">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250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CB54C96-2927-4DF6-A5C0-7BDE803BBCB6}"/>
              </a:ext>
            </a:extLst>
          </p:cNvPr>
          <p:cNvSpPr>
            <a:spLocks noGrp="1"/>
          </p:cNvSpPr>
          <p:nvPr>
            <p:ph type="pic" sz="quarter" idx="13"/>
          </p:nvPr>
        </p:nvSpPr>
        <p:spPr>
          <a:xfrm>
            <a:off x="0" y="0"/>
            <a:ext cx="12192000" cy="6006168"/>
          </a:xfrm>
          <a:custGeom>
            <a:avLst/>
            <a:gdLst>
              <a:gd name="connsiteX0" fmla="*/ 0 w 12192000"/>
              <a:gd name="connsiteY0" fmla="*/ 0 h 6006168"/>
              <a:gd name="connsiteX1" fmla="*/ 12192000 w 12192000"/>
              <a:gd name="connsiteY1" fmla="*/ 0 h 6006168"/>
              <a:gd name="connsiteX2" fmla="*/ 12192000 w 12192000"/>
              <a:gd name="connsiteY2" fmla="*/ 6006168 h 6006168"/>
              <a:gd name="connsiteX3" fmla="*/ 12109874 w 12192000"/>
              <a:gd name="connsiteY3" fmla="*/ 5920029 h 6006168"/>
              <a:gd name="connsiteX4" fmla="*/ 6096000 w 12192000"/>
              <a:gd name="connsiteY4" fmla="*/ 3429000 h 6006168"/>
              <a:gd name="connsiteX5" fmla="*/ 82126 w 12192000"/>
              <a:gd name="connsiteY5" fmla="*/ 5920029 h 6006168"/>
              <a:gd name="connsiteX6" fmla="*/ 0 w 12192000"/>
              <a:gd name="connsiteY6" fmla="*/ 6006168 h 6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06168">
                <a:moveTo>
                  <a:pt x="0" y="0"/>
                </a:moveTo>
                <a:lnTo>
                  <a:pt x="12192000" y="0"/>
                </a:lnTo>
                <a:lnTo>
                  <a:pt x="12192000" y="6006168"/>
                </a:lnTo>
                <a:lnTo>
                  <a:pt x="12109874" y="5920029"/>
                </a:lnTo>
                <a:cubicBezTo>
                  <a:pt x="10570790" y="4380944"/>
                  <a:pt x="8444564" y="3429000"/>
                  <a:pt x="6096000" y="3429000"/>
                </a:cubicBezTo>
                <a:cubicBezTo>
                  <a:pt x="3747436" y="3429000"/>
                  <a:pt x="1621210" y="4380944"/>
                  <a:pt x="82126" y="5920029"/>
                </a:cubicBezTo>
                <a:lnTo>
                  <a:pt x="0" y="6006168"/>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3476625" y="4303059"/>
            <a:ext cx="5238750" cy="1703109"/>
          </a:xfrm>
        </p:spPr>
        <p:txBody>
          <a:bodyPr anchor="b" anchorCtr="0">
            <a:noAutofit/>
          </a:bodyPr>
          <a:lstStyle>
            <a:lvl1pPr algn="ctr">
              <a:defRPr sz="4400">
                <a:solidFill>
                  <a:schemeClr val="tx1"/>
                </a:solidFill>
              </a:defRPr>
            </a:lvl1pPr>
          </a:lstStyle>
          <a:p>
            <a:endParaRPr lang="en-ID" dirty="0"/>
          </a:p>
        </p:txBody>
      </p:sp>
    </p:spTree>
    <p:extLst>
      <p:ext uri="{BB962C8B-B14F-4D97-AF65-F5344CB8AC3E}">
        <p14:creationId xmlns:p14="http://schemas.microsoft.com/office/powerpoint/2010/main" val="25751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5BA620-CCB4-480E-B040-C8D8E155A1B4}"/>
              </a:ext>
            </a:extLst>
          </p:cNvPr>
          <p:cNvSpPr>
            <a:spLocks noGrp="1"/>
          </p:cNvSpPr>
          <p:nvPr>
            <p:ph type="pic" sz="quarter" idx="10"/>
          </p:nvPr>
        </p:nvSpPr>
        <p:spPr>
          <a:xfrm>
            <a:off x="0" y="3505200"/>
            <a:ext cx="12192000" cy="3352800"/>
          </a:xfrm>
          <a:custGeom>
            <a:avLst/>
            <a:gdLst>
              <a:gd name="connsiteX0" fmla="*/ 4848937 w 9697875"/>
              <a:gd name="connsiteY0" fmla="*/ 0 h 3084966"/>
              <a:gd name="connsiteX1" fmla="*/ 9671955 w 9697875"/>
              <a:gd name="connsiteY1" fmla="*/ 3025829 h 3084966"/>
              <a:gd name="connsiteX2" fmla="*/ 9697875 w 9697875"/>
              <a:gd name="connsiteY2" fmla="*/ 3084966 h 3084966"/>
              <a:gd name="connsiteX3" fmla="*/ 0 w 9697875"/>
              <a:gd name="connsiteY3" fmla="*/ 3084966 h 3084966"/>
              <a:gd name="connsiteX4" fmla="*/ 25920 w 9697875"/>
              <a:gd name="connsiteY4" fmla="*/ 3025829 h 3084966"/>
              <a:gd name="connsiteX5" fmla="*/ 4848937 w 9697875"/>
              <a:gd name="connsiteY5" fmla="*/ 0 h 308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7875" h="3084966">
                <a:moveTo>
                  <a:pt x="4848937" y="0"/>
                </a:moveTo>
                <a:cubicBezTo>
                  <a:pt x="6971569" y="0"/>
                  <a:pt x="8805729" y="1235097"/>
                  <a:pt x="9671955" y="3025829"/>
                </a:cubicBezTo>
                <a:lnTo>
                  <a:pt x="9697875" y="3084966"/>
                </a:lnTo>
                <a:lnTo>
                  <a:pt x="0" y="3084966"/>
                </a:lnTo>
                <a:lnTo>
                  <a:pt x="25920" y="3025829"/>
                </a:lnTo>
                <a:cubicBezTo>
                  <a:pt x="892145" y="1235097"/>
                  <a:pt x="2726305" y="0"/>
                  <a:pt x="4848937" y="0"/>
                </a:cubicBezTo>
                <a:close/>
              </a:path>
            </a:pathLst>
          </a:custGeom>
          <a:solidFill>
            <a:schemeClr val="bg2">
              <a:lumMod val="20000"/>
              <a:lumOff val="80000"/>
            </a:schemeClr>
          </a:solidFill>
        </p:spPr>
        <p:txBody>
          <a:bodyPr wrap="square">
            <a:noAutofit/>
          </a:bodyPr>
          <a:lstStyle/>
          <a:p>
            <a:endParaRPr lang="en-ID" dirty="0"/>
          </a:p>
        </p:txBody>
      </p:sp>
      <p:sp>
        <p:nvSpPr>
          <p:cNvPr id="2" name="Title 1">
            <a:extLst>
              <a:ext uri="{FF2B5EF4-FFF2-40B4-BE49-F238E27FC236}">
                <a16:creationId xmlns:a16="http://schemas.microsoft.com/office/drawing/2014/main" id="{DBDF7376-20FC-00BA-5D0D-6928CA7ABA5D}"/>
              </a:ext>
            </a:extLst>
          </p:cNvPr>
          <p:cNvSpPr>
            <a:spLocks noGrp="1"/>
          </p:cNvSpPr>
          <p:nvPr>
            <p:ph type="ctrTitle"/>
          </p:nvPr>
        </p:nvSpPr>
        <p:spPr>
          <a:xfrm>
            <a:off x="3409950" y="1030203"/>
            <a:ext cx="5238750" cy="1385040"/>
          </a:xfrm>
        </p:spPr>
        <p:txBody>
          <a:bodyPr anchor="b" anchorCtr="0">
            <a:normAutofit/>
          </a:bodyPr>
          <a:lstStyle>
            <a:lvl1pPr algn="ctr">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8D0CE44E-8844-6F8E-4CC1-C1A25D2DEADE}"/>
              </a:ext>
            </a:extLst>
          </p:cNvPr>
          <p:cNvSpPr>
            <a:spLocks noGrp="1"/>
          </p:cNvSpPr>
          <p:nvPr>
            <p:ph type="subTitle" idx="1"/>
          </p:nvPr>
        </p:nvSpPr>
        <p:spPr>
          <a:xfrm>
            <a:off x="3409950" y="609522"/>
            <a:ext cx="5238750" cy="507408"/>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373925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9C8261-97B4-4FD2-A8BC-D269C52E33BE}"/>
              </a:ext>
            </a:extLst>
          </p:cNvPr>
          <p:cNvSpPr>
            <a:spLocks noGrp="1"/>
          </p:cNvSpPr>
          <p:nvPr>
            <p:ph type="pic" sz="quarter" idx="13"/>
          </p:nvPr>
        </p:nvSpPr>
        <p:spPr>
          <a:xfrm>
            <a:off x="-1" y="0"/>
            <a:ext cx="6662057" cy="6858000"/>
          </a:xfrm>
          <a:custGeom>
            <a:avLst/>
            <a:gdLst>
              <a:gd name="connsiteX0" fmla="*/ 0 w 6731000"/>
              <a:gd name="connsiteY0" fmla="*/ 0 h 6858000"/>
              <a:gd name="connsiteX1" fmla="*/ 6377184 w 6731000"/>
              <a:gd name="connsiteY1" fmla="*/ 0 h 6858000"/>
              <a:gd name="connsiteX2" fmla="*/ 6392350 w 6731000"/>
              <a:gd name="connsiteY2" fmla="*/ 69666 h 6858000"/>
              <a:gd name="connsiteX3" fmla="*/ 6731000 w 6731000"/>
              <a:gd name="connsiteY3" fmla="*/ 3429000 h 6858000"/>
              <a:gd name="connsiteX4" fmla="*/ 6392350 w 6731000"/>
              <a:gd name="connsiteY4" fmla="*/ 6788335 h 6858000"/>
              <a:gd name="connsiteX5" fmla="*/ 6377184 w 6731000"/>
              <a:gd name="connsiteY5" fmla="*/ 6858000 h 6858000"/>
              <a:gd name="connsiteX6" fmla="*/ 0 w 6731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1000" h="6858000">
                <a:moveTo>
                  <a:pt x="0" y="0"/>
                </a:moveTo>
                <a:lnTo>
                  <a:pt x="6377184" y="0"/>
                </a:lnTo>
                <a:lnTo>
                  <a:pt x="6392350" y="69666"/>
                </a:lnTo>
                <a:cubicBezTo>
                  <a:pt x="6614393" y="1154761"/>
                  <a:pt x="6731000" y="2278263"/>
                  <a:pt x="6731000" y="3429000"/>
                </a:cubicBezTo>
                <a:cubicBezTo>
                  <a:pt x="6731000" y="4579737"/>
                  <a:pt x="6614393" y="5703239"/>
                  <a:pt x="6392350" y="6788335"/>
                </a:cubicBezTo>
                <a:lnTo>
                  <a:pt x="6377184" y="6858000"/>
                </a:lnTo>
                <a:lnTo>
                  <a:pt x="0" y="6858000"/>
                </a:lnTo>
                <a:close/>
              </a:path>
            </a:pathLst>
          </a:custGeom>
          <a:solidFill>
            <a:schemeClr val="bg2">
              <a:lumMod val="95000"/>
            </a:schemeClr>
          </a:solidFill>
          <a:ln>
            <a:noFill/>
          </a:ln>
        </p:spPr>
        <p:txBody>
          <a:bodyPr wrap="square" anchor="ctr">
            <a:noAutofit/>
          </a:bodyPr>
          <a:lstStyle>
            <a:lvl1pPr marL="0" indent="0" algn="ctr">
              <a:buNone/>
              <a:defRPr/>
            </a:lvl1pPr>
          </a:lstStyle>
          <a:p>
            <a:endParaRPr lang="en-US" dirty="0"/>
          </a:p>
        </p:txBody>
      </p:sp>
      <p:sp>
        <p:nvSpPr>
          <p:cNvPr id="10" name="Title 1">
            <a:extLst>
              <a:ext uri="{FF2B5EF4-FFF2-40B4-BE49-F238E27FC236}">
                <a16:creationId xmlns:a16="http://schemas.microsoft.com/office/drawing/2014/main" id="{2905AD06-72A6-A972-1389-22D459DF349B}"/>
              </a:ext>
            </a:extLst>
          </p:cNvPr>
          <p:cNvSpPr>
            <a:spLocks noGrp="1"/>
          </p:cNvSpPr>
          <p:nvPr>
            <p:ph type="ctrTitle"/>
          </p:nvPr>
        </p:nvSpPr>
        <p:spPr>
          <a:xfrm>
            <a:off x="7223760" y="1930400"/>
            <a:ext cx="4455886" cy="3236685"/>
          </a:xfrm>
        </p:spPr>
        <p:txBody>
          <a:bodyPr anchor="b">
            <a:noAutofit/>
          </a:bodyPr>
          <a:lstStyle>
            <a:lvl1pPr algn="l">
              <a:defRPr sz="5600"/>
            </a:lvl1pPr>
          </a:lstStyle>
          <a:p>
            <a:r>
              <a:rPr lang="en-US" dirty="0"/>
              <a:t>Click to edit Master title style</a:t>
            </a:r>
          </a:p>
        </p:txBody>
      </p:sp>
      <p:sp>
        <p:nvSpPr>
          <p:cNvPr id="11" name="Subtitle 2">
            <a:extLst>
              <a:ext uri="{FF2B5EF4-FFF2-40B4-BE49-F238E27FC236}">
                <a16:creationId xmlns:a16="http://schemas.microsoft.com/office/drawing/2014/main" id="{CEC7927E-7FCF-A869-8B5C-9F5FDA53FD30}"/>
              </a:ext>
            </a:extLst>
          </p:cNvPr>
          <p:cNvSpPr>
            <a:spLocks noGrp="1"/>
          </p:cNvSpPr>
          <p:nvPr>
            <p:ph type="subTitle" idx="1"/>
          </p:nvPr>
        </p:nvSpPr>
        <p:spPr>
          <a:xfrm>
            <a:off x="7223760" y="5341253"/>
            <a:ext cx="4455886" cy="729343"/>
          </a:xfrm>
        </p:spPr>
        <p:txBody>
          <a:bodyPr>
            <a:noAutofit/>
          </a:bodyPr>
          <a:lstStyle>
            <a:lvl1pPr marL="0" indent="0" algn="l">
              <a:lnSpc>
                <a:spcPct val="90000"/>
              </a:lnSpc>
              <a:buNone/>
              <a:defRPr sz="2400" b="1" spc="20"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7638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446C7C-33D6-40D7-B554-A889FE78781D}"/>
              </a:ext>
            </a:extLst>
          </p:cNvPr>
          <p:cNvSpPr>
            <a:spLocks noGrp="1"/>
          </p:cNvSpPr>
          <p:nvPr>
            <p:ph type="pic" sz="quarter" idx="13"/>
          </p:nvPr>
        </p:nvSpPr>
        <p:spPr>
          <a:xfrm>
            <a:off x="0" y="0"/>
            <a:ext cx="12192000" cy="6858000"/>
          </a:xfrm>
          <a:custGeom>
            <a:avLst/>
            <a:gdLst>
              <a:gd name="connsiteX0" fmla="*/ 0 w 12192000"/>
              <a:gd name="connsiteY0" fmla="*/ 0 h 6858000"/>
              <a:gd name="connsiteX1" fmla="*/ 3096772 w 12192000"/>
              <a:gd name="connsiteY1" fmla="*/ 0 h 6858000"/>
              <a:gd name="connsiteX2" fmla="*/ 3279592 w 12192000"/>
              <a:gd name="connsiteY2" fmla="*/ 317953 h 6858000"/>
              <a:gd name="connsiteX3" fmla="*/ 10252596 w 12192000"/>
              <a:gd name="connsiteY3" fmla="*/ 4243519 h 6858000"/>
              <a:gd name="connsiteX4" fmla="*/ 11895790 w 12192000"/>
              <a:gd name="connsiteY4" fmla="*/ 4077871 h 6858000"/>
              <a:gd name="connsiteX5" fmla="*/ 12192000 w 12192000"/>
              <a:gd name="connsiteY5" fmla="*/ 4009506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3096772" y="0"/>
                </a:lnTo>
                <a:lnTo>
                  <a:pt x="3279592" y="317953"/>
                </a:lnTo>
                <a:cubicBezTo>
                  <a:pt x="4709594" y="2671422"/>
                  <a:pt x="7297504" y="4243519"/>
                  <a:pt x="10252596" y="4243519"/>
                </a:cubicBezTo>
                <a:cubicBezTo>
                  <a:pt x="10815471" y="4243519"/>
                  <a:pt x="11365024" y="4186482"/>
                  <a:pt x="11895790" y="4077871"/>
                </a:cubicBezTo>
                <a:lnTo>
                  <a:pt x="12192000" y="4009506"/>
                </a:lnTo>
                <a:lnTo>
                  <a:pt x="12192000" y="6858000"/>
                </a:lnTo>
                <a:lnTo>
                  <a:pt x="0" y="6858000"/>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5283200" y="972457"/>
            <a:ext cx="6436246" cy="1759858"/>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6480696" y="2904757"/>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5006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2821620" y="2800350"/>
            <a:ext cx="6548759" cy="974726"/>
          </a:xfrm>
        </p:spPr>
        <p:txBody>
          <a:bodyPr anchor="ctr"/>
          <a:lstStyle>
            <a:lvl1pPr algn="ctr">
              <a:defRPr sz="6000">
                <a:solidFill>
                  <a:schemeClr val="bg2"/>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2821620" y="3548668"/>
            <a:ext cx="6548759" cy="507408"/>
          </a:xfrm>
        </p:spPr>
        <p:txBody>
          <a:bodyPr anchor="ct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982548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dirty="0"/>
          </a:p>
        </p:txBody>
      </p:sp>
      <p:sp>
        <p:nvSpPr>
          <p:cNvPr id="3" name="Picture Placeholder 1">
            <a:extLst>
              <a:ext uri="{FF2B5EF4-FFF2-40B4-BE49-F238E27FC236}">
                <a16:creationId xmlns:a16="http://schemas.microsoft.com/office/drawing/2014/main" id="{F75EA884-42E0-4F3B-6733-2B5C427786C9}"/>
              </a:ext>
            </a:extLst>
          </p:cNvPr>
          <p:cNvSpPr>
            <a:spLocks noGrp="1"/>
          </p:cNvSpPr>
          <p:nvPr>
            <p:ph type="pic" sz="quarter" idx="10"/>
          </p:nvPr>
        </p:nvSpPr>
        <p:spPr>
          <a:xfrm>
            <a:off x="4498086" y="2211164"/>
            <a:ext cx="3195828" cy="3195828"/>
          </a:xfrm>
          <a:prstGeom prst="ellipse">
            <a:avLst/>
          </a:prstGeom>
        </p:spPr>
      </p:sp>
    </p:spTree>
    <p:extLst>
      <p:ext uri="{BB962C8B-B14F-4D97-AF65-F5344CB8AC3E}">
        <p14:creationId xmlns:p14="http://schemas.microsoft.com/office/powerpoint/2010/main" val="1555614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7E9DB4-13B5-4C48-85B7-EEAF3060CF91}"/>
              </a:ext>
            </a:extLst>
          </p:cNvPr>
          <p:cNvSpPr>
            <a:spLocks noGrp="1"/>
          </p:cNvSpPr>
          <p:nvPr>
            <p:ph type="pic" sz="quarter" idx="13"/>
          </p:nvPr>
        </p:nvSpPr>
        <p:spPr>
          <a:xfrm>
            <a:off x="0" y="0"/>
            <a:ext cx="12192000" cy="6858000"/>
          </a:xfrm>
          <a:solidFill>
            <a:schemeClr val="bg2">
              <a:lumMod val="95000"/>
            </a:schemeClr>
          </a:solidFill>
        </p:spPr>
        <p:txBody>
          <a:bodyPr anchor="ct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2821620" y="2800350"/>
            <a:ext cx="6548759" cy="974726"/>
          </a:xfrm>
        </p:spPr>
        <p:txBody>
          <a:bodyPr anchor="ctr"/>
          <a:lstStyle>
            <a:lvl1pPr algn="ctr">
              <a:defRPr sz="6000">
                <a:solidFill>
                  <a:schemeClr val="bg2"/>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2821620" y="3548668"/>
            <a:ext cx="6548759" cy="507408"/>
          </a:xfrm>
        </p:spPr>
        <p:txBody>
          <a:bodyPr anchor="ct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10/17/2023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Tree>
    <p:extLst>
      <p:ext uri="{BB962C8B-B14F-4D97-AF65-F5344CB8AC3E}">
        <p14:creationId xmlns:p14="http://schemas.microsoft.com/office/powerpoint/2010/main" val="8638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B764B-5422-408E-9D04-54B83D1862AB}" type="datetimeFigureOut">
              <a:rPr lang="en-US" smtClean="0"/>
              <a:pPr/>
              <a:t>10/17/2023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0" y="996232"/>
            <a:ext cx="4459514" cy="1765318"/>
          </a:xfrm>
        </p:spPr>
        <p:txBody>
          <a:bodyPr anchor="ctr">
            <a:normAutofit/>
          </a:bodyPr>
          <a:lstStyle>
            <a:lvl1pPr algn="r">
              <a:defRPr sz="4000" b="0">
                <a:solidFill>
                  <a:schemeClr val="tx1"/>
                </a:solidFill>
              </a:defRPr>
            </a:lvl1pPr>
          </a:lstStyle>
          <a:p>
            <a:endParaRPr lang="en-ID" dirty="0"/>
          </a:p>
        </p:txBody>
      </p:sp>
      <p:sp>
        <p:nvSpPr>
          <p:cNvPr id="9" name="Picture Placeholder 8">
            <a:extLst>
              <a:ext uri="{FF2B5EF4-FFF2-40B4-BE49-F238E27FC236}">
                <a16:creationId xmlns:a16="http://schemas.microsoft.com/office/drawing/2014/main" id="{24D82844-2ED3-4062-99F6-7774AD488F85}"/>
              </a:ext>
            </a:extLst>
          </p:cNvPr>
          <p:cNvSpPr>
            <a:spLocks noGrp="1"/>
          </p:cNvSpPr>
          <p:nvPr>
            <p:ph type="pic" sz="quarter" idx="13"/>
          </p:nvPr>
        </p:nvSpPr>
        <p:spPr>
          <a:xfrm>
            <a:off x="0" y="3687370"/>
            <a:ext cx="12192000" cy="3170630"/>
          </a:xfrm>
          <a:custGeom>
            <a:avLst/>
            <a:gdLst>
              <a:gd name="connsiteX0" fmla="*/ 4950849 w 12192000"/>
              <a:gd name="connsiteY0" fmla="*/ 757 h 3170630"/>
              <a:gd name="connsiteX1" fmla="*/ 7558024 w 12192000"/>
              <a:gd name="connsiteY1" fmla="*/ 218838 h 3170630"/>
              <a:gd name="connsiteX2" fmla="*/ 11939687 w 12192000"/>
              <a:gd name="connsiteY2" fmla="*/ 1499149 h 3170630"/>
              <a:gd name="connsiteX3" fmla="*/ 12192000 w 12192000"/>
              <a:gd name="connsiteY3" fmla="*/ 1617795 h 3170630"/>
              <a:gd name="connsiteX4" fmla="*/ 12192000 w 12192000"/>
              <a:gd name="connsiteY4" fmla="*/ 3170630 h 3170630"/>
              <a:gd name="connsiteX5" fmla="*/ 0 w 12192000"/>
              <a:gd name="connsiteY5" fmla="*/ 3170630 h 3170630"/>
              <a:gd name="connsiteX6" fmla="*/ 0 w 12192000"/>
              <a:gd name="connsiteY6" fmla="*/ 799327 h 3170630"/>
              <a:gd name="connsiteX7" fmla="*/ 382366 w 12192000"/>
              <a:gd name="connsiteY7" fmla="*/ 662758 h 3170630"/>
              <a:gd name="connsiteX8" fmla="*/ 4950849 w 12192000"/>
              <a:gd name="connsiteY8" fmla="*/ 757 h 317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70630">
                <a:moveTo>
                  <a:pt x="4950849" y="757"/>
                </a:moveTo>
                <a:cubicBezTo>
                  <a:pt x="5793832" y="8713"/>
                  <a:pt x="6667794" y="79542"/>
                  <a:pt x="7558024" y="218838"/>
                </a:cubicBezTo>
                <a:cubicBezTo>
                  <a:pt x="9160438" y="469569"/>
                  <a:pt x="10644900" y="915427"/>
                  <a:pt x="11939687" y="1499149"/>
                </a:cubicBezTo>
                <a:lnTo>
                  <a:pt x="12192000" y="1617795"/>
                </a:lnTo>
                <a:lnTo>
                  <a:pt x="12192000" y="3170630"/>
                </a:lnTo>
                <a:lnTo>
                  <a:pt x="0" y="3170630"/>
                </a:lnTo>
                <a:lnTo>
                  <a:pt x="0" y="799327"/>
                </a:lnTo>
                <a:lnTo>
                  <a:pt x="382366" y="662758"/>
                </a:lnTo>
                <a:cubicBezTo>
                  <a:pt x="1702829" y="220426"/>
                  <a:pt x="3264883" y="-15155"/>
                  <a:pt x="4950849" y="757"/>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22248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10/17/2023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0" y="996232"/>
            <a:ext cx="4459514" cy="1765318"/>
          </a:xfrm>
        </p:spPr>
        <p:txBody>
          <a:bodyPr anchor="ctr">
            <a:normAutofit/>
          </a:bodyPr>
          <a:lstStyle>
            <a:lvl1pPr algn="r">
              <a:defRPr sz="4000" b="0">
                <a:solidFill>
                  <a:schemeClr val="tx1"/>
                </a:solidFill>
              </a:defRPr>
            </a:lvl1pPr>
          </a:lstStyle>
          <a:p>
            <a:endParaRPr lang="en-ID" dirty="0"/>
          </a:p>
        </p:txBody>
      </p:sp>
      <p:sp>
        <p:nvSpPr>
          <p:cNvPr id="9" name="Picture Placeholder 8">
            <a:extLst>
              <a:ext uri="{FF2B5EF4-FFF2-40B4-BE49-F238E27FC236}">
                <a16:creationId xmlns:a16="http://schemas.microsoft.com/office/drawing/2014/main" id="{24D82844-2ED3-4062-99F6-7774AD488F85}"/>
              </a:ext>
            </a:extLst>
          </p:cNvPr>
          <p:cNvSpPr>
            <a:spLocks noGrp="1"/>
          </p:cNvSpPr>
          <p:nvPr>
            <p:ph type="pic" sz="quarter" idx="13"/>
          </p:nvPr>
        </p:nvSpPr>
        <p:spPr>
          <a:xfrm>
            <a:off x="0" y="3687370"/>
            <a:ext cx="12192000" cy="3170630"/>
          </a:xfrm>
          <a:custGeom>
            <a:avLst/>
            <a:gdLst>
              <a:gd name="connsiteX0" fmla="*/ 4950849 w 12192000"/>
              <a:gd name="connsiteY0" fmla="*/ 757 h 3170630"/>
              <a:gd name="connsiteX1" fmla="*/ 7558024 w 12192000"/>
              <a:gd name="connsiteY1" fmla="*/ 218838 h 3170630"/>
              <a:gd name="connsiteX2" fmla="*/ 11939687 w 12192000"/>
              <a:gd name="connsiteY2" fmla="*/ 1499149 h 3170630"/>
              <a:gd name="connsiteX3" fmla="*/ 12192000 w 12192000"/>
              <a:gd name="connsiteY3" fmla="*/ 1617795 h 3170630"/>
              <a:gd name="connsiteX4" fmla="*/ 12192000 w 12192000"/>
              <a:gd name="connsiteY4" fmla="*/ 3170630 h 3170630"/>
              <a:gd name="connsiteX5" fmla="*/ 0 w 12192000"/>
              <a:gd name="connsiteY5" fmla="*/ 3170630 h 3170630"/>
              <a:gd name="connsiteX6" fmla="*/ 0 w 12192000"/>
              <a:gd name="connsiteY6" fmla="*/ 799327 h 3170630"/>
              <a:gd name="connsiteX7" fmla="*/ 382366 w 12192000"/>
              <a:gd name="connsiteY7" fmla="*/ 662758 h 3170630"/>
              <a:gd name="connsiteX8" fmla="*/ 4950849 w 12192000"/>
              <a:gd name="connsiteY8" fmla="*/ 757 h 317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70630">
                <a:moveTo>
                  <a:pt x="4950849" y="757"/>
                </a:moveTo>
                <a:cubicBezTo>
                  <a:pt x="5793832" y="8713"/>
                  <a:pt x="6667794" y="79542"/>
                  <a:pt x="7558024" y="218838"/>
                </a:cubicBezTo>
                <a:cubicBezTo>
                  <a:pt x="9160438" y="469569"/>
                  <a:pt x="10644900" y="915427"/>
                  <a:pt x="11939687" y="1499149"/>
                </a:cubicBezTo>
                <a:lnTo>
                  <a:pt x="12192000" y="1617795"/>
                </a:lnTo>
                <a:lnTo>
                  <a:pt x="12192000" y="3170630"/>
                </a:lnTo>
                <a:lnTo>
                  <a:pt x="0" y="3170630"/>
                </a:lnTo>
                <a:lnTo>
                  <a:pt x="0" y="799327"/>
                </a:lnTo>
                <a:lnTo>
                  <a:pt x="382366" y="662758"/>
                </a:lnTo>
                <a:cubicBezTo>
                  <a:pt x="1702829" y="220426"/>
                  <a:pt x="3264883" y="-15155"/>
                  <a:pt x="4950849" y="757"/>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9621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10/17/2023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12" name="Picture Placeholder 11">
            <a:extLst>
              <a:ext uri="{FF2B5EF4-FFF2-40B4-BE49-F238E27FC236}">
                <a16:creationId xmlns:a16="http://schemas.microsoft.com/office/drawing/2014/main" id="{3A890CD0-BA6C-4E06-A099-9C1589E3A3E8}"/>
              </a:ext>
            </a:extLst>
          </p:cNvPr>
          <p:cNvSpPr>
            <a:spLocks noGrp="1"/>
          </p:cNvSpPr>
          <p:nvPr>
            <p:ph type="pic" sz="quarter" idx="13"/>
          </p:nvPr>
        </p:nvSpPr>
        <p:spPr>
          <a:xfrm>
            <a:off x="0" y="1716317"/>
            <a:ext cx="12192000" cy="2883710"/>
          </a:xfrm>
          <a:custGeom>
            <a:avLst/>
            <a:gdLst>
              <a:gd name="connsiteX0" fmla="*/ 5572125 w 12192000"/>
              <a:gd name="connsiteY0" fmla="*/ 0 h 2883710"/>
              <a:gd name="connsiteX1" fmla="*/ 12142130 w 12192000"/>
              <a:gd name="connsiteY1" fmla="*/ 893244 h 2883710"/>
              <a:gd name="connsiteX2" fmla="*/ 12192000 w 12192000"/>
              <a:gd name="connsiteY2" fmla="*/ 908511 h 2883710"/>
              <a:gd name="connsiteX3" fmla="*/ 12192000 w 12192000"/>
              <a:gd name="connsiteY3" fmla="*/ 2374073 h 2883710"/>
              <a:gd name="connsiteX4" fmla="*/ 11881612 w 12192000"/>
              <a:gd name="connsiteY4" fmla="*/ 2292246 h 2883710"/>
              <a:gd name="connsiteX5" fmla="*/ 4836438 w 12192000"/>
              <a:gd name="connsiteY5" fmla="*/ 1906571 h 2883710"/>
              <a:gd name="connsiteX6" fmla="*/ 151943 w 12192000"/>
              <a:gd name="connsiteY6" fmla="*/ 2834271 h 2883710"/>
              <a:gd name="connsiteX7" fmla="*/ 0 w 12192000"/>
              <a:gd name="connsiteY7" fmla="*/ 2883710 h 2883710"/>
              <a:gd name="connsiteX8" fmla="*/ 0 w 12192000"/>
              <a:gd name="connsiteY8" fmla="*/ 634870 h 2883710"/>
              <a:gd name="connsiteX9" fmla="*/ 361578 w 12192000"/>
              <a:gd name="connsiteY9" fmla="*/ 549653 h 2883710"/>
              <a:gd name="connsiteX10" fmla="*/ 5572125 w 12192000"/>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883710">
                <a:moveTo>
                  <a:pt x="5572125" y="0"/>
                </a:moveTo>
                <a:cubicBezTo>
                  <a:pt x="7926040" y="0"/>
                  <a:pt x="10154604" y="320798"/>
                  <a:pt x="12142130" y="893244"/>
                </a:cubicBezTo>
                <a:lnTo>
                  <a:pt x="12192000" y="908511"/>
                </a:lnTo>
                <a:lnTo>
                  <a:pt x="12192000"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13" name="Title 1">
            <a:extLst>
              <a:ext uri="{FF2B5EF4-FFF2-40B4-BE49-F238E27FC236}">
                <a16:creationId xmlns:a16="http://schemas.microsoft.com/office/drawing/2014/main" id="{68CE9233-F2A1-44BA-99AC-48CA54767814}"/>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dirty="0"/>
          </a:p>
        </p:txBody>
      </p:sp>
    </p:spTree>
    <p:extLst>
      <p:ext uri="{BB962C8B-B14F-4D97-AF65-F5344CB8AC3E}">
        <p14:creationId xmlns:p14="http://schemas.microsoft.com/office/powerpoint/2010/main" val="8826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41725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4B94-A9FE-48B3-9649-0E90C54D922B}"/>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6D93615C-CD14-40C6-A7C9-D79F38E59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5BF541-C64A-4D3C-9345-FC399B7C78BB}"/>
              </a:ext>
            </a:extLst>
          </p:cNvPr>
          <p:cNvSpPr>
            <a:spLocks noGrp="1"/>
          </p:cNvSpPr>
          <p:nvPr>
            <p:ph type="body" sz="half" idx="2"/>
          </p:nvPr>
        </p:nvSpPr>
        <p:spPr>
          <a:xfrm>
            <a:off x="839788" y="2057400"/>
            <a:ext cx="3932237" cy="3811588"/>
          </a:xfrm>
        </p:spPr>
        <p:txBody>
          <a:bodyPr>
            <a:normAutofit/>
          </a:bodyPr>
          <a:lstStyle>
            <a:lvl1pPr marL="0" indent="0">
              <a:buNone/>
              <a:defRPr sz="1800" b="1" spc="20" baseline="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4020667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4359965" cy="6858000"/>
          </a:xfrm>
        </p:spPr>
        <p:txBody>
          <a:bodyPr/>
          <a:lstStyle/>
          <a:p>
            <a:endParaRPr lang="id-ID"/>
          </a:p>
        </p:txBody>
      </p:sp>
      <p:sp>
        <p:nvSpPr>
          <p:cNvPr id="6" name="Title 1">
            <a:extLst>
              <a:ext uri="{FF2B5EF4-FFF2-40B4-BE49-F238E27FC236}">
                <a16:creationId xmlns:a16="http://schemas.microsoft.com/office/drawing/2014/main" id="{A7B30713-8CEC-48A5-999F-C1DACA451900}"/>
              </a:ext>
            </a:extLst>
          </p:cNvPr>
          <p:cNvSpPr>
            <a:spLocks noGrp="1"/>
          </p:cNvSpPr>
          <p:nvPr>
            <p:ph type="title"/>
          </p:nvPr>
        </p:nvSpPr>
        <p:spPr>
          <a:xfrm>
            <a:off x="4787661" y="354556"/>
            <a:ext cx="7031280"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7" name="Text Placeholder 7">
            <a:extLst>
              <a:ext uri="{FF2B5EF4-FFF2-40B4-BE49-F238E27FC236}">
                <a16:creationId xmlns:a16="http://schemas.microsoft.com/office/drawing/2014/main" id="{F1F0F58B-7C40-4DE3-B2B6-830F5DFF6F8D}"/>
              </a:ext>
            </a:extLst>
          </p:cNvPr>
          <p:cNvSpPr>
            <a:spLocks noGrp="1"/>
          </p:cNvSpPr>
          <p:nvPr>
            <p:ph type="body" sz="quarter" idx="13"/>
          </p:nvPr>
        </p:nvSpPr>
        <p:spPr>
          <a:xfrm>
            <a:off x="4787661" y="990576"/>
            <a:ext cx="7031280" cy="436908"/>
          </a:xfrm>
        </p:spPr>
        <p:txBody>
          <a:bodyPr>
            <a:normAutofit/>
          </a:bodyPr>
          <a:lstStyle>
            <a:lvl1pPr marL="0" indent="0" algn="l">
              <a:buNone/>
              <a:defRPr sz="1800" b="1" spc="20" baseline="0">
                <a:solidFill>
                  <a:schemeClr val="accent1">
                    <a:lumMod val="75000"/>
                  </a:schemeClr>
                </a:solidFill>
                <a:latin typeface="+mn-lt"/>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10049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1_Title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dirty="0"/>
          </a:p>
        </p:txBody>
      </p:sp>
      <p:pic>
        <p:nvPicPr>
          <p:cNvPr id="15" name="Picture 14">
            <a:extLst>
              <a:ext uri="{FF2B5EF4-FFF2-40B4-BE49-F238E27FC236}">
                <a16:creationId xmlns:a16="http://schemas.microsoft.com/office/drawing/2014/main" id="{E483EB09-46C3-C3BA-6100-BC89F371BF8F}"/>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0"/>
            <a:ext cx="6611453" cy="4469520"/>
          </a:xfrm>
          <a:prstGeom prst="rect">
            <a:avLst/>
          </a:prstGeom>
        </p:spPr>
      </p:pic>
    </p:spTree>
    <p:extLst>
      <p:ext uri="{BB962C8B-B14F-4D97-AF65-F5344CB8AC3E}">
        <p14:creationId xmlns:p14="http://schemas.microsoft.com/office/powerpoint/2010/main" val="1645972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side placehold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
        <p:nvSpPr>
          <p:cNvPr id="6" name="Title 1">
            <a:extLst>
              <a:ext uri="{FF2B5EF4-FFF2-40B4-BE49-F238E27FC236}">
                <a16:creationId xmlns:a16="http://schemas.microsoft.com/office/drawing/2014/main" id="{0F0EFC1F-1DA5-4C71-9053-5DB5CF8F765A}"/>
              </a:ext>
            </a:extLst>
          </p:cNvPr>
          <p:cNvSpPr>
            <a:spLocks noGrp="1"/>
          </p:cNvSpPr>
          <p:nvPr>
            <p:ph type="title"/>
          </p:nvPr>
        </p:nvSpPr>
        <p:spPr>
          <a:xfrm>
            <a:off x="470455" y="458073"/>
            <a:ext cx="4299953" cy="1405233"/>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7" name="Text Placeholder 7">
            <a:extLst>
              <a:ext uri="{FF2B5EF4-FFF2-40B4-BE49-F238E27FC236}">
                <a16:creationId xmlns:a16="http://schemas.microsoft.com/office/drawing/2014/main" id="{F7FBC29F-597E-41B5-ABE1-F81B259427DA}"/>
              </a:ext>
            </a:extLst>
          </p:cNvPr>
          <p:cNvSpPr>
            <a:spLocks noGrp="1"/>
          </p:cNvSpPr>
          <p:nvPr>
            <p:ph type="body" sz="quarter" idx="13"/>
          </p:nvPr>
        </p:nvSpPr>
        <p:spPr>
          <a:xfrm>
            <a:off x="470454" y="1999867"/>
            <a:ext cx="4299953" cy="436908"/>
          </a:xfrm>
        </p:spPr>
        <p:txBody>
          <a:bodyPr>
            <a:normAutofit/>
          </a:bodyPr>
          <a:lstStyle>
            <a:lvl1pPr marL="0" indent="0" algn="l">
              <a:buNone/>
              <a:defRPr sz="1800" b="1" spc="20" baseline="0">
                <a:solidFill>
                  <a:schemeClr val="accent1">
                    <a:lumMod val="75000"/>
                  </a:schemeClr>
                </a:solidFill>
                <a:latin typeface="+mn-lt"/>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51129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lvl1pPr>
              <a:buNone/>
              <a:defRPr/>
            </a:lvl1pPr>
          </a:lstStyle>
          <a:p>
            <a:endParaRPr lang="id-ID"/>
          </a:p>
        </p:txBody>
      </p:sp>
      <p:sp>
        <p:nvSpPr>
          <p:cNvPr id="6" name="Title 1">
            <a:extLst>
              <a:ext uri="{FF2B5EF4-FFF2-40B4-BE49-F238E27FC236}">
                <a16:creationId xmlns:a16="http://schemas.microsoft.com/office/drawing/2014/main" id="{67B49355-8F13-4D7F-A706-844D63CA9E2A}"/>
              </a:ext>
            </a:extLst>
          </p:cNvPr>
          <p:cNvSpPr>
            <a:spLocks noGrp="1"/>
          </p:cNvSpPr>
          <p:nvPr>
            <p:ph type="title"/>
          </p:nvPr>
        </p:nvSpPr>
        <p:spPr>
          <a:xfrm>
            <a:off x="470455" y="458073"/>
            <a:ext cx="11357112" cy="562527"/>
          </a:xfrm>
        </p:spPr>
        <p:txBody>
          <a:bodyPr>
            <a:noAutofit/>
          </a:bodyPr>
          <a:lstStyle>
            <a:lvl1pPr algn="l">
              <a:defRPr sz="4400" b="0">
                <a:solidFill>
                  <a:schemeClr val="tx1"/>
                </a:solidFill>
                <a:latin typeface="+mj-lt"/>
              </a:defRPr>
            </a:lvl1pPr>
          </a:lstStyle>
          <a:p>
            <a:r>
              <a:rPr lang="en-US"/>
              <a:t>Click to edit Master title style</a:t>
            </a:r>
            <a:endParaRPr lang="id-ID"/>
          </a:p>
        </p:txBody>
      </p:sp>
      <p:sp>
        <p:nvSpPr>
          <p:cNvPr id="8" name="Content Placeholder 2">
            <a:extLst>
              <a:ext uri="{FF2B5EF4-FFF2-40B4-BE49-F238E27FC236}">
                <a16:creationId xmlns:a16="http://schemas.microsoft.com/office/drawing/2014/main" id="{A6001FD4-DCFA-4F28-B2BB-18675741647D}"/>
              </a:ext>
            </a:extLst>
          </p:cNvPr>
          <p:cNvSpPr>
            <a:spLocks noGrp="1"/>
          </p:cNvSpPr>
          <p:nvPr>
            <p:ph idx="1"/>
          </p:nvPr>
        </p:nvSpPr>
        <p:spPr>
          <a:xfrm>
            <a:off x="470455" y="1291673"/>
            <a:ext cx="4871566" cy="4873625"/>
          </a:xfrm>
        </p:spPr>
        <p:txBody>
          <a:bodyPr/>
          <a:lstStyle>
            <a:lvl1pPr>
              <a:defRPr sz="32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4054444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70455" y="1604494"/>
            <a:ext cx="2451652" cy="4873625"/>
          </a:xfrm>
        </p:spPr>
        <p:txBody>
          <a:bodyPr/>
          <a:lstStyle/>
          <a:p>
            <a:endParaRPr lang="id-ID"/>
          </a:p>
        </p:txBody>
      </p:sp>
      <p:sp>
        <p:nvSpPr>
          <p:cNvPr id="6" name="Title 1">
            <a:extLst>
              <a:ext uri="{FF2B5EF4-FFF2-40B4-BE49-F238E27FC236}">
                <a16:creationId xmlns:a16="http://schemas.microsoft.com/office/drawing/2014/main" id="{67B49355-8F13-4D7F-A706-844D63CA9E2A}"/>
              </a:ext>
            </a:extLst>
          </p:cNvPr>
          <p:cNvSpPr>
            <a:spLocks noGrp="1"/>
          </p:cNvSpPr>
          <p:nvPr>
            <p:ph type="title"/>
          </p:nvPr>
        </p:nvSpPr>
        <p:spPr>
          <a:xfrm>
            <a:off x="470455" y="458073"/>
            <a:ext cx="11357112"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8" name="Content Placeholder 2">
            <a:extLst>
              <a:ext uri="{FF2B5EF4-FFF2-40B4-BE49-F238E27FC236}">
                <a16:creationId xmlns:a16="http://schemas.microsoft.com/office/drawing/2014/main" id="{A6001FD4-DCFA-4F28-B2BB-18675741647D}"/>
              </a:ext>
            </a:extLst>
          </p:cNvPr>
          <p:cNvSpPr>
            <a:spLocks noGrp="1"/>
          </p:cNvSpPr>
          <p:nvPr>
            <p:ph idx="1"/>
          </p:nvPr>
        </p:nvSpPr>
        <p:spPr>
          <a:xfrm>
            <a:off x="3152957" y="1604494"/>
            <a:ext cx="8095888" cy="4873625"/>
          </a:xfrm>
        </p:spPr>
        <p:txBody>
          <a:bodyPr/>
          <a:lstStyle>
            <a:lvl1pPr>
              <a:buFontTx/>
              <a:buNone/>
              <a:defRPr sz="3200" b="1">
                <a:solidFill>
                  <a:schemeClr val="accent1">
                    <a:lumMod val="7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4136731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ide placeholder ">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0" y="-1"/>
            <a:ext cx="12192000" cy="5287617"/>
          </a:xfrm>
        </p:spPr>
        <p:txBody>
          <a:bodyPr/>
          <a:lstStyle/>
          <a:p>
            <a:endParaRPr lang="id-ID"/>
          </a:p>
        </p:txBody>
      </p:sp>
      <p:sp>
        <p:nvSpPr>
          <p:cNvPr id="6" name="Title 1">
            <a:extLst>
              <a:ext uri="{FF2B5EF4-FFF2-40B4-BE49-F238E27FC236}">
                <a16:creationId xmlns:a16="http://schemas.microsoft.com/office/drawing/2014/main" id="{087B6B1C-01FE-4011-A192-A72380504D69}"/>
              </a:ext>
            </a:extLst>
          </p:cNvPr>
          <p:cNvSpPr>
            <a:spLocks noGrp="1"/>
          </p:cNvSpPr>
          <p:nvPr>
            <p:ph type="title"/>
          </p:nvPr>
        </p:nvSpPr>
        <p:spPr>
          <a:xfrm>
            <a:off x="150524" y="5674371"/>
            <a:ext cx="11357112"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Tree>
    <p:custDataLst>
      <p:tags r:id="rId1"/>
    </p:custDataLst>
    <p:extLst>
      <p:ext uri="{BB962C8B-B14F-4D97-AF65-F5344CB8AC3E}">
        <p14:creationId xmlns:p14="http://schemas.microsoft.com/office/powerpoint/2010/main" val="811755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full image with heading/body text circle">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0" y="-1"/>
            <a:ext cx="12192000" cy="6858001"/>
          </a:xfrm>
        </p:spPr>
        <p:txBody>
          <a:bodyPr/>
          <a:lstStyle/>
          <a:p>
            <a:endParaRPr lang="id-ID"/>
          </a:p>
        </p:txBody>
      </p:sp>
      <p:sp>
        <p:nvSpPr>
          <p:cNvPr id="2" name="Oval 1">
            <a:extLst>
              <a:ext uri="{FF2B5EF4-FFF2-40B4-BE49-F238E27FC236}">
                <a16:creationId xmlns:a16="http://schemas.microsoft.com/office/drawing/2014/main" id="{A4A87FF4-BB73-48DF-B4D6-BD8338EF7E1B}"/>
              </a:ext>
            </a:extLst>
          </p:cNvPr>
          <p:cNvSpPr/>
          <p:nvPr userDrawn="1"/>
        </p:nvSpPr>
        <p:spPr>
          <a:xfrm>
            <a:off x="6242328" y="386815"/>
            <a:ext cx="5762194" cy="57621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EA3565E-EF3D-4433-9BDB-D1D584DF4010}"/>
              </a:ext>
            </a:extLst>
          </p:cNvPr>
          <p:cNvSpPr txBox="1"/>
          <p:nvPr userDrawn="1"/>
        </p:nvSpPr>
        <p:spPr>
          <a:xfrm>
            <a:off x="7090418" y="3519208"/>
            <a:ext cx="4095529" cy="1740476"/>
          </a:xfrm>
          <a:prstGeom prst="rect">
            <a:avLst/>
          </a:prstGeom>
          <a:noFill/>
        </p:spPr>
        <p:txBody>
          <a:bodyPr wrap="square" rtlCol="0">
            <a:spAutoFit/>
          </a:bodyPr>
          <a:lstStyle/>
          <a:p>
            <a:pPr>
              <a:lnSpc>
                <a:spcPct val="109000"/>
              </a:lnSpc>
            </a:pPr>
            <a:r>
              <a:rPr lang="en-US" sz="2000" dirty="0">
                <a:solidFill>
                  <a:schemeClr val="tx1">
                    <a:lumMod val="50000"/>
                  </a:schemeClr>
                </a:solidFill>
              </a:rPr>
              <a:t>This is body copy on full image slide with title</a:t>
            </a:r>
          </a:p>
          <a:p>
            <a:pPr>
              <a:lnSpc>
                <a:spcPct val="109000"/>
              </a:lnSpc>
            </a:pPr>
            <a:endParaRPr lang="en-US" sz="2000" dirty="0">
              <a:solidFill>
                <a:schemeClr val="tx1">
                  <a:lumMod val="50000"/>
                </a:schemeClr>
              </a:solidFill>
            </a:endParaRPr>
          </a:p>
          <a:p>
            <a:pPr>
              <a:lnSpc>
                <a:spcPct val="109000"/>
              </a:lnSpc>
            </a:pPr>
            <a:endParaRPr lang="en-US" sz="2000" dirty="0">
              <a:solidFill>
                <a:schemeClr val="tx1">
                  <a:lumMod val="50000"/>
                </a:schemeClr>
              </a:solidFill>
            </a:endParaRPr>
          </a:p>
          <a:p>
            <a:pPr>
              <a:lnSpc>
                <a:spcPct val="109000"/>
              </a:lnSpc>
            </a:pPr>
            <a:endParaRPr lang="en-US" sz="2000" dirty="0">
              <a:solidFill>
                <a:schemeClr val="tx1">
                  <a:lumMod val="50000"/>
                </a:schemeClr>
              </a:solidFill>
            </a:endParaRPr>
          </a:p>
        </p:txBody>
      </p:sp>
      <p:sp>
        <p:nvSpPr>
          <p:cNvPr id="6" name="Title 1">
            <a:extLst>
              <a:ext uri="{FF2B5EF4-FFF2-40B4-BE49-F238E27FC236}">
                <a16:creationId xmlns:a16="http://schemas.microsoft.com/office/drawing/2014/main" id="{087B6B1C-01FE-4011-A192-A72380504D69}"/>
              </a:ext>
            </a:extLst>
          </p:cNvPr>
          <p:cNvSpPr>
            <a:spLocks noGrp="1"/>
          </p:cNvSpPr>
          <p:nvPr>
            <p:ph type="title"/>
          </p:nvPr>
        </p:nvSpPr>
        <p:spPr>
          <a:xfrm>
            <a:off x="7090419" y="1443255"/>
            <a:ext cx="4095529" cy="1985744"/>
          </a:xfrm>
        </p:spPr>
        <p:txBody>
          <a:bodyPr>
            <a:noAutofit/>
          </a:bodyPr>
          <a:lstStyle>
            <a:lvl1pPr algn="l">
              <a:defRPr sz="4000">
                <a:solidFill>
                  <a:schemeClr val="tx1"/>
                </a:solidFill>
                <a:latin typeface="+mj-lt"/>
              </a:defRPr>
            </a:lvl1pPr>
          </a:lstStyle>
          <a:p>
            <a:r>
              <a:rPr lang="en-US"/>
              <a:t>Click to edit Master title style</a:t>
            </a:r>
            <a:endParaRPr lang="id-ID"/>
          </a:p>
        </p:txBody>
      </p:sp>
    </p:spTree>
    <p:custDataLst>
      <p:tags r:id="rId1"/>
    </p:custDataLst>
    <p:extLst>
      <p:ext uri="{BB962C8B-B14F-4D97-AF65-F5344CB8AC3E}">
        <p14:creationId xmlns:p14="http://schemas.microsoft.com/office/powerpoint/2010/main" val="2070610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B21F27-87E1-4BAF-B928-AF73792A8B67}"/>
              </a:ext>
            </a:extLst>
          </p:cNvPr>
          <p:cNvSpPr>
            <a:spLocks noGrp="1"/>
          </p:cNvSpPr>
          <p:nvPr>
            <p:ph type="pic" sz="quarter" idx="10"/>
          </p:nvPr>
        </p:nvSpPr>
        <p:spPr>
          <a:xfrm>
            <a:off x="4042330" y="1960083"/>
            <a:ext cx="4107341" cy="4107341"/>
          </a:xfrm>
          <a:custGeom>
            <a:avLst/>
            <a:gdLst>
              <a:gd name="connsiteX0" fmla="*/ 2638425 w 5276850"/>
              <a:gd name="connsiteY0" fmla="*/ 0 h 5276850"/>
              <a:gd name="connsiteX1" fmla="*/ 5276850 w 5276850"/>
              <a:gd name="connsiteY1" fmla="*/ 2638425 h 5276850"/>
              <a:gd name="connsiteX2" fmla="*/ 2638425 w 5276850"/>
              <a:gd name="connsiteY2" fmla="*/ 5276850 h 5276850"/>
              <a:gd name="connsiteX3" fmla="*/ 0 w 5276850"/>
              <a:gd name="connsiteY3" fmla="*/ 2638425 h 5276850"/>
              <a:gd name="connsiteX4" fmla="*/ 2638425 w 5276850"/>
              <a:gd name="connsiteY4" fmla="*/ 0 h 527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850" h="5276850">
                <a:moveTo>
                  <a:pt x="2638425" y="0"/>
                </a:moveTo>
                <a:cubicBezTo>
                  <a:pt x="4095587" y="0"/>
                  <a:pt x="5276850" y="1181263"/>
                  <a:pt x="5276850" y="2638425"/>
                </a:cubicBezTo>
                <a:cubicBezTo>
                  <a:pt x="5276850" y="4095587"/>
                  <a:pt x="4095587" y="5276850"/>
                  <a:pt x="2638425" y="5276850"/>
                </a:cubicBezTo>
                <a:cubicBezTo>
                  <a:pt x="1181263" y="5276850"/>
                  <a:pt x="0" y="4095587"/>
                  <a:pt x="0" y="2638425"/>
                </a:cubicBezTo>
                <a:cubicBezTo>
                  <a:pt x="0" y="1181263"/>
                  <a:pt x="1181263" y="0"/>
                  <a:pt x="2638425" y="0"/>
                </a:cubicBezTo>
                <a:close/>
              </a:path>
            </a:pathLst>
          </a:custGeom>
          <a:solidFill>
            <a:schemeClr val="bg1"/>
          </a:solidFill>
        </p:spPr>
        <p:txBody>
          <a:bodyPr wrap="square">
            <a:noAutofit/>
          </a:bodyPr>
          <a:lstStyle/>
          <a:p>
            <a:endParaRPr lang="en-ID" dirty="0"/>
          </a:p>
        </p:txBody>
      </p:sp>
      <p:sp>
        <p:nvSpPr>
          <p:cNvPr id="3" name="Title 1">
            <a:extLst>
              <a:ext uri="{FF2B5EF4-FFF2-40B4-BE49-F238E27FC236}">
                <a16:creationId xmlns:a16="http://schemas.microsoft.com/office/drawing/2014/main" id="{1BE25EB0-10E0-6FBD-5795-2CA0EB22F04A}"/>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4080446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5BA620-CCB4-480E-B040-C8D8E155A1B4}"/>
              </a:ext>
            </a:extLst>
          </p:cNvPr>
          <p:cNvSpPr>
            <a:spLocks noGrp="1"/>
          </p:cNvSpPr>
          <p:nvPr>
            <p:ph type="pic" sz="quarter" idx="10"/>
          </p:nvPr>
        </p:nvSpPr>
        <p:spPr>
          <a:xfrm>
            <a:off x="1247066" y="3773033"/>
            <a:ext cx="9697875" cy="3084966"/>
          </a:xfrm>
          <a:custGeom>
            <a:avLst/>
            <a:gdLst>
              <a:gd name="connsiteX0" fmla="*/ 4848937 w 9697875"/>
              <a:gd name="connsiteY0" fmla="*/ 0 h 3084966"/>
              <a:gd name="connsiteX1" fmla="*/ 9671955 w 9697875"/>
              <a:gd name="connsiteY1" fmla="*/ 3025829 h 3084966"/>
              <a:gd name="connsiteX2" fmla="*/ 9697875 w 9697875"/>
              <a:gd name="connsiteY2" fmla="*/ 3084966 h 3084966"/>
              <a:gd name="connsiteX3" fmla="*/ 0 w 9697875"/>
              <a:gd name="connsiteY3" fmla="*/ 3084966 h 3084966"/>
              <a:gd name="connsiteX4" fmla="*/ 25920 w 9697875"/>
              <a:gd name="connsiteY4" fmla="*/ 3025829 h 3084966"/>
              <a:gd name="connsiteX5" fmla="*/ 4848937 w 9697875"/>
              <a:gd name="connsiteY5" fmla="*/ 0 h 308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7875" h="3084966">
                <a:moveTo>
                  <a:pt x="4848937" y="0"/>
                </a:moveTo>
                <a:cubicBezTo>
                  <a:pt x="6971569" y="0"/>
                  <a:pt x="8805729" y="1235097"/>
                  <a:pt x="9671955" y="3025829"/>
                </a:cubicBezTo>
                <a:lnTo>
                  <a:pt x="9697875" y="3084966"/>
                </a:lnTo>
                <a:lnTo>
                  <a:pt x="0" y="3084966"/>
                </a:lnTo>
                <a:lnTo>
                  <a:pt x="25920" y="3025829"/>
                </a:lnTo>
                <a:cubicBezTo>
                  <a:pt x="892145" y="1235097"/>
                  <a:pt x="2726305" y="0"/>
                  <a:pt x="4848937" y="0"/>
                </a:cubicBezTo>
                <a:close/>
              </a:path>
            </a:pathLst>
          </a:custGeom>
        </p:spPr>
        <p:txBody>
          <a:bodyPr wrap="square">
            <a:noAutofit/>
          </a:bodyPr>
          <a:lstStyle/>
          <a:p>
            <a:endParaRPr lang="en-ID" dirty="0"/>
          </a:p>
        </p:txBody>
      </p:sp>
    </p:spTree>
    <p:custDataLst>
      <p:tags r:id="rId1"/>
    </p:custDataLst>
    <p:extLst>
      <p:ext uri="{BB962C8B-B14F-4D97-AF65-F5344CB8AC3E}">
        <p14:creationId xmlns:p14="http://schemas.microsoft.com/office/powerpoint/2010/main" val="1929424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811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8943FE-982C-4DE1-8C9A-FEA5A7F9BBED}"/>
              </a:ext>
            </a:extLst>
          </p:cNvPr>
          <p:cNvSpPr>
            <a:spLocks noGrp="1"/>
          </p:cNvSpPr>
          <p:nvPr>
            <p:ph type="pic" sz="quarter" idx="13"/>
          </p:nvPr>
        </p:nvSpPr>
        <p:spPr>
          <a:xfrm>
            <a:off x="0" y="0"/>
            <a:ext cx="12192000" cy="6858000"/>
          </a:xfrm>
          <a:custGeom>
            <a:avLst/>
            <a:gdLst>
              <a:gd name="connsiteX0" fmla="*/ 84161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100621 h 6858000"/>
              <a:gd name="connsiteX5" fmla="*/ 36128 w 12192000"/>
              <a:gd name="connsiteY5" fmla="*/ 4131916 h 6858000"/>
              <a:gd name="connsiteX6" fmla="*/ 3295935 w 12192000"/>
              <a:gd name="connsiteY6" fmla="*/ 5302156 h 6858000"/>
              <a:gd name="connsiteX7" fmla="*/ 8420670 w 12192000"/>
              <a:gd name="connsiteY7"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16184" y="0"/>
                </a:moveTo>
                <a:lnTo>
                  <a:pt x="12192000" y="0"/>
                </a:lnTo>
                <a:lnTo>
                  <a:pt x="12192000" y="6858000"/>
                </a:lnTo>
                <a:lnTo>
                  <a:pt x="0" y="6858000"/>
                </a:lnTo>
                <a:lnTo>
                  <a:pt x="0" y="4100621"/>
                </a:lnTo>
                <a:lnTo>
                  <a:pt x="36128" y="4131916"/>
                </a:lnTo>
                <a:cubicBezTo>
                  <a:pt x="921984" y="4862990"/>
                  <a:pt x="2057673" y="5302156"/>
                  <a:pt x="3295935" y="5302156"/>
                </a:cubicBezTo>
                <a:cubicBezTo>
                  <a:pt x="6126248" y="5302156"/>
                  <a:pt x="8420670" y="3007734"/>
                  <a:pt x="8420670" y="177421"/>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908696" y="2043960"/>
            <a:ext cx="5238750" cy="1385040"/>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908696" y="16232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386156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731520" y="930728"/>
            <a:ext cx="4874986" cy="3767002"/>
          </a:xfrm>
        </p:spPr>
        <p:txBody>
          <a:bodyPr anchor="b" anchorCtr="0">
            <a:noAutofit/>
          </a:bodyPr>
          <a:lstStyle>
            <a:lvl1pPr algn="l">
              <a:defRPr sz="4800" b="0">
                <a:solidFill>
                  <a:schemeClr val="tx1"/>
                </a:solidFill>
              </a:defRPr>
            </a:lvl1pPr>
          </a:lstStyle>
          <a:p>
            <a:endParaRPr lang="en-ID" dirty="0"/>
          </a:p>
        </p:txBody>
      </p:sp>
      <p:sp>
        <p:nvSpPr>
          <p:cNvPr id="13" name="Picture Placeholder 12">
            <a:extLst>
              <a:ext uri="{FF2B5EF4-FFF2-40B4-BE49-F238E27FC236}">
                <a16:creationId xmlns:a16="http://schemas.microsoft.com/office/drawing/2014/main" id="{B9B82C5A-901E-7729-3523-C074C9FE5191}"/>
              </a:ext>
            </a:extLst>
          </p:cNvPr>
          <p:cNvSpPr>
            <a:spLocks noGrp="1"/>
          </p:cNvSpPr>
          <p:nvPr>
            <p:ph type="pic" sz="quarter" idx="13"/>
          </p:nvPr>
        </p:nvSpPr>
        <p:spPr>
          <a:xfrm>
            <a:off x="6096001" y="0"/>
            <a:ext cx="6096000" cy="6858000"/>
          </a:xfrm>
          <a:custGeom>
            <a:avLst/>
            <a:gdLst>
              <a:gd name="connsiteX0" fmla="*/ 1587515 w 5899151"/>
              <a:gd name="connsiteY0" fmla="*/ 0 h 6858001"/>
              <a:gd name="connsiteX1" fmla="*/ 5399351 w 5899151"/>
              <a:gd name="connsiteY1" fmla="*/ 0 h 6858001"/>
              <a:gd name="connsiteX2" fmla="*/ 5399351 w 5899151"/>
              <a:gd name="connsiteY2" fmla="*/ 1 h 6858001"/>
              <a:gd name="connsiteX3" fmla="*/ 5896102 w 5899151"/>
              <a:gd name="connsiteY3" fmla="*/ 1 h 6858001"/>
              <a:gd name="connsiteX4" fmla="*/ 5896102 w 5899151"/>
              <a:gd name="connsiteY4" fmla="*/ 3074279 h 6858001"/>
              <a:gd name="connsiteX5" fmla="*/ 5899151 w 5899151"/>
              <a:gd name="connsiteY5" fmla="*/ 3073162 h 6858001"/>
              <a:gd name="connsiteX6" fmla="*/ 5899151 w 5899151"/>
              <a:gd name="connsiteY6" fmla="*/ 6833453 h 6858001"/>
              <a:gd name="connsiteX7" fmla="*/ 5668578 w 5899151"/>
              <a:gd name="connsiteY7" fmla="*/ 6850986 h 6858001"/>
              <a:gd name="connsiteX8" fmla="*/ 5391150 w 5899151"/>
              <a:gd name="connsiteY8" fmla="*/ 6858001 h 6858001"/>
              <a:gd name="connsiteX9" fmla="*/ 0 w 5899151"/>
              <a:gd name="connsiteY9" fmla="*/ 1466851 h 6858001"/>
              <a:gd name="connsiteX10" fmla="*/ 169728 w 5899151"/>
              <a:gd name="connsiteY10" fmla="*/ 119519 h 6858001"/>
              <a:gd name="connsiteX11" fmla="*/ 203667 w 5899151"/>
              <a:gd name="connsiteY11" fmla="*/ 1 h 6858001"/>
              <a:gd name="connsiteX12" fmla="*/ 1587515 w 5899151"/>
              <a:gd name="connsiteY12"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9151" h="6858001">
                <a:moveTo>
                  <a:pt x="1587515" y="0"/>
                </a:moveTo>
                <a:lnTo>
                  <a:pt x="5399351" y="0"/>
                </a:lnTo>
                <a:lnTo>
                  <a:pt x="5399351" y="1"/>
                </a:lnTo>
                <a:lnTo>
                  <a:pt x="5896102" y="1"/>
                </a:lnTo>
                <a:lnTo>
                  <a:pt x="5896102" y="3074279"/>
                </a:lnTo>
                <a:lnTo>
                  <a:pt x="5899151" y="3073162"/>
                </a:lnTo>
                <a:lnTo>
                  <a:pt x="5899151" y="6833453"/>
                </a:lnTo>
                <a:lnTo>
                  <a:pt x="5668578" y="6850986"/>
                </a:lnTo>
                <a:cubicBezTo>
                  <a:pt x="5576690" y="6855644"/>
                  <a:pt x="5484195" y="6858001"/>
                  <a:pt x="5391150" y="6858001"/>
                </a:cubicBezTo>
                <a:cubicBezTo>
                  <a:pt x="2413700" y="6858001"/>
                  <a:pt x="0" y="4444301"/>
                  <a:pt x="0" y="1466851"/>
                </a:cubicBezTo>
                <a:cubicBezTo>
                  <a:pt x="0" y="1001624"/>
                  <a:pt x="58929" y="550161"/>
                  <a:pt x="169728" y="119519"/>
                </a:cubicBezTo>
                <a:lnTo>
                  <a:pt x="203667" y="1"/>
                </a:lnTo>
                <a:lnTo>
                  <a:pt x="1587515" y="1"/>
                </a:lnTo>
                <a:close/>
              </a:path>
            </a:pathLst>
          </a:custGeom>
          <a:solidFill>
            <a:srgbClr val="7DD4D9"/>
          </a:solidFill>
        </p:spPr>
        <p:txBody>
          <a:bodyPr wrap="square">
            <a:noAutofit/>
          </a:bodyPr>
          <a:lstStyle/>
          <a:p>
            <a:endParaRPr lang="en-US" dirty="0"/>
          </a:p>
        </p:txBody>
      </p:sp>
    </p:spTree>
    <p:extLst>
      <p:ext uri="{BB962C8B-B14F-4D97-AF65-F5344CB8AC3E}">
        <p14:creationId xmlns:p14="http://schemas.microsoft.com/office/powerpoint/2010/main" val="52904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8EFA3-18D4-B452-6D9D-BCE3C26E3F37}"/>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C87FD58F-E65D-D4EB-7E26-22C8AA06B889}"/>
              </a:ext>
            </a:extLst>
          </p:cNvPr>
          <p:cNvSpPr/>
          <p:nvPr userDrawn="1"/>
        </p:nvSpPr>
        <p:spPr>
          <a:xfrm>
            <a:off x="-1016000" y="-1088572"/>
            <a:ext cx="7112000" cy="6858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724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8943FE-982C-4DE1-8C9A-FEA5A7F9BBED}"/>
              </a:ext>
            </a:extLst>
          </p:cNvPr>
          <p:cNvSpPr>
            <a:spLocks noGrp="1"/>
          </p:cNvSpPr>
          <p:nvPr>
            <p:ph type="pic" sz="quarter" idx="13"/>
          </p:nvPr>
        </p:nvSpPr>
        <p:spPr>
          <a:xfrm>
            <a:off x="0" y="0"/>
            <a:ext cx="12192001" cy="6858000"/>
          </a:xfrm>
          <a:custGeom>
            <a:avLst/>
            <a:gdLst>
              <a:gd name="connsiteX0" fmla="*/ 84161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100621 h 6858000"/>
              <a:gd name="connsiteX5" fmla="*/ 36128 w 12192000"/>
              <a:gd name="connsiteY5" fmla="*/ 4131916 h 6858000"/>
              <a:gd name="connsiteX6" fmla="*/ 3295935 w 12192000"/>
              <a:gd name="connsiteY6" fmla="*/ 5302156 h 6858000"/>
              <a:gd name="connsiteX7" fmla="*/ 8420670 w 12192000"/>
              <a:gd name="connsiteY7"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16184" y="0"/>
                </a:moveTo>
                <a:lnTo>
                  <a:pt x="12192000" y="0"/>
                </a:lnTo>
                <a:lnTo>
                  <a:pt x="12192000" y="6858000"/>
                </a:lnTo>
                <a:lnTo>
                  <a:pt x="0" y="6858000"/>
                </a:lnTo>
                <a:lnTo>
                  <a:pt x="0" y="4100621"/>
                </a:lnTo>
                <a:lnTo>
                  <a:pt x="36128" y="4131916"/>
                </a:lnTo>
                <a:cubicBezTo>
                  <a:pt x="921984" y="4862990"/>
                  <a:pt x="2057673" y="5302156"/>
                  <a:pt x="3295935" y="5302156"/>
                </a:cubicBezTo>
                <a:cubicBezTo>
                  <a:pt x="6126248" y="5302156"/>
                  <a:pt x="8420670" y="3007734"/>
                  <a:pt x="8420670" y="177421"/>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510393" y="1840760"/>
            <a:ext cx="5238750" cy="1385040"/>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510393" y="14200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14711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8742566-3B63-BBC0-723A-E28F12009007}"/>
              </a:ext>
            </a:extLst>
          </p:cNvPr>
          <p:cNvSpPr>
            <a:spLocks noGrp="1"/>
          </p:cNvSpPr>
          <p:nvPr>
            <p:ph type="pic" sz="quarter" idx="13"/>
          </p:nvPr>
        </p:nvSpPr>
        <p:spPr>
          <a:xfrm>
            <a:off x="0" y="0"/>
            <a:ext cx="12192000" cy="6858000"/>
          </a:xfrm>
          <a:custGeom>
            <a:avLst/>
            <a:gdLst>
              <a:gd name="connsiteX0" fmla="*/ 94194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641616 h 6858000"/>
              <a:gd name="connsiteX5" fmla="*/ 40435 w 12192000"/>
              <a:gd name="connsiteY5" fmla="*/ 4677039 h 6858000"/>
              <a:gd name="connsiteX6" fmla="*/ 3688846 w 12192000"/>
              <a:gd name="connsiteY6" fmla="*/ 6001669 h 6858000"/>
              <a:gd name="connsiteX7" fmla="*/ 9424505 w 12192000"/>
              <a:gd name="connsiteY7" fmla="*/ 2008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19484" y="0"/>
                </a:moveTo>
                <a:lnTo>
                  <a:pt x="12192000" y="0"/>
                </a:lnTo>
                <a:lnTo>
                  <a:pt x="12192000" y="6858000"/>
                </a:lnTo>
                <a:lnTo>
                  <a:pt x="0" y="6858000"/>
                </a:lnTo>
                <a:lnTo>
                  <a:pt x="0" y="4641616"/>
                </a:lnTo>
                <a:lnTo>
                  <a:pt x="40435" y="4677039"/>
                </a:lnTo>
                <a:cubicBezTo>
                  <a:pt x="1031895" y="5504564"/>
                  <a:pt x="2302970" y="6001669"/>
                  <a:pt x="3688846" y="6001669"/>
                </a:cubicBezTo>
                <a:cubicBezTo>
                  <a:pt x="6856563" y="6001669"/>
                  <a:pt x="9424505" y="3404544"/>
                  <a:pt x="9424505" y="200828"/>
                </a:cubicBezTo>
                <a:close/>
              </a:path>
            </a:pathLst>
          </a:custGeom>
          <a:solidFill>
            <a:schemeClr val="bg2">
              <a:lumMod val="95000"/>
              <a:alpha val="62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510393" y="1840760"/>
            <a:ext cx="5238750" cy="1385040"/>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510393" y="14200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43185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DC57-054B-4678-BEA0-1458BC9E58FB}"/>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EBF066-419D-4A1B-AA92-1D8A30A288A0}"/>
              </a:ext>
            </a:extLst>
          </p:cNvPr>
          <p:cNvSpPr>
            <a:spLocks noGrp="1"/>
          </p:cNvSpPr>
          <p:nvPr>
            <p:ph idx="1"/>
          </p:nvPr>
        </p:nvSpPr>
        <p:spPr/>
        <p:txBody>
          <a:bodyPr/>
          <a:lstStyle>
            <a:lvl1pPr>
              <a:defRPr b="0">
                <a:latin typeface="Lato Black" panose="020F0A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12480592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D77B0-4665-4E23-B452-F858432F12C1}"/>
              </a:ext>
            </a:extLst>
          </p:cNvPr>
          <p:cNvSpPr>
            <a:spLocks noGrp="1"/>
          </p:cNvSpPr>
          <p:nvPr>
            <p:ph type="title"/>
          </p:nvPr>
        </p:nvSpPr>
        <p:spPr>
          <a:xfrm>
            <a:off x="731520" y="429768"/>
            <a:ext cx="10698480" cy="12801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567F803-5E69-419B-88E7-2770A37D3CC4}"/>
              </a:ext>
            </a:extLst>
          </p:cNvPr>
          <p:cNvSpPr>
            <a:spLocks noGrp="1"/>
          </p:cNvSpPr>
          <p:nvPr>
            <p:ph type="body" idx="1"/>
          </p:nvPr>
        </p:nvSpPr>
        <p:spPr>
          <a:xfrm>
            <a:off x="731520" y="1825625"/>
            <a:ext cx="10698480"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Fifth level</a:t>
            </a:r>
            <a:endParaRPr lang="en-US" dirty="0"/>
          </a:p>
        </p:txBody>
      </p:sp>
      <p:sp>
        <p:nvSpPr>
          <p:cNvPr id="7" name="Slide Number Placeholder 6">
            <a:extLst>
              <a:ext uri="{FF2B5EF4-FFF2-40B4-BE49-F238E27FC236}">
                <a16:creationId xmlns:a16="http://schemas.microsoft.com/office/drawing/2014/main" id="{7A6E2FD6-BCE4-42C3-9F58-C89DFA0FE02D}"/>
              </a:ext>
            </a:extLst>
          </p:cNvPr>
          <p:cNvSpPr>
            <a:spLocks noGrp="1"/>
          </p:cNvSpPr>
          <p:nvPr>
            <p:ph type="sldNum" sz="quarter" idx="4"/>
          </p:nvPr>
        </p:nvSpPr>
        <p:spPr>
          <a:xfrm>
            <a:off x="11353800" y="6311900"/>
            <a:ext cx="5423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85BC2F-BDCE-4711-8490-40F99A9A3F44}" type="slidenum">
              <a:rPr kumimoji="0" lang="en-US" sz="1800" b="0" i="0" u="none" strike="noStrike" kern="1200" cap="none" spc="0" normalizeH="0" baseline="0" noProof="0" smtClean="0">
                <a:ln>
                  <a:noFill/>
                </a:ln>
                <a:solidFill>
                  <a:srgbClr val="005288"/>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dirty="0"/>
          </a:p>
        </p:txBody>
      </p:sp>
    </p:spTree>
    <p:custDataLst>
      <p:tags r:id="rId39"/>
    </p:custDataLst>
    <p:extLst>
      <p:ext uri="{BB962C8B-B14F-4D97-AF65-F5344CB8AC3E}">
        <p14:creationId xmlns:p14="http://schemas.microsoft.com/office/powerpoint/2010/main" val="78253704"/>
      </p:ext>
    </p:extLst>
  </p:cSld>
  <p:clrMap bg1="lt1" tx1="dk1" bg2="lt2" tx2="dk2" accent1="accent1" accent2="accent2" accent3="accent3" accent4="accent4" accent5="accent5" accent6="accent6" hlink="hlink" folHlink="folHlink"/>
  <p:sldLayoutIdLst>
    <p:sldLayoutId id="2147483725" r:id="rId1"/>
    <p:sldLayoutId id="2147483723" r:id="rId2"/>
    <p:sldLayoutId id="2147483782" r:id="rId3"/>
    <p:sldLayoutId id="2147483792" r:id="rId4"/>
    <p:sldLayoutId id="2147483790" r:id="rId5"/>
    <p:sldLayoutId id="2147483731" r:id="rId6"/>
    <p:sldLayoutId id="2147483783" r:id="rId7"/>
    <p:sldLayoutId id="2147483785" r:id="rId8"/>
    <p:sldLayoutId id="2147483726" r:id="rId9"/>
    <p:sldLayoutId id="2147483727" r:id="rId10"/>
    <p:sldLayoutId id="2147483728" r:id="rId11"/>
    <p:sldLayoutId id="2147483729" r:id="rId12"/>
    <p:sldLayoutId id="2147483730" r:id="rId13"/>
    <p:sldLayoutId id="2147483795" r:id="rId14"/>
    <p:sldLayoutId id="2147483791" r:id="rId15"/>
    <p:sldLayoutId id="2147483732" r:id="rId16"/>
    <p:sldLayoutId id="2147483733" r:id="rId17"/>
    <p:sldLayoutId id="2147483718" r:id="rId18"/>
    <p:sldLayoutId id="2147483721" r:id="rId19"/>
    <p:sldLayoutId id="2147483722" r:id="rId20"/>
    <p:sldLayoutId id="2147483788" r:id="rId21"/>
    <p:sldLayoutId id="2147483787" r:id="rId22"/>
    <p:sldLayoutId id="2147483789" r:id="rId23"/>
    <p:sldLayoutId id="2147483794" r:id="rId24"/>
    <p:sldLayoutId id="2147483793" r:id="rId25"/>
    <p:sldLayoutId id="2147483796" r:id="rId26"/>
    <p:sldLayoutId id="2147483716" r:id="rId27"/>
    <p:sldLayoutId id="2147483734" r:id="rId28"/>
    <p:sldLayoutId id="2147483735" r:id="rId29"/>
    <p:sldLayoutId id="2147483736" r:id="rId30"/>
    <p:sldLayoutId id="2147483737" r:id="rId31"/>
    <p:sldLayoutId id="2147483738" r:id="rId32"/>
    <p:sldLayoutId id="2147483739" r:id="rId33"/>
    <p:sldLayoutId id="2147483740" r:id="rId34"/>
    <p:sldLayoutId id="2147483755" r:id="rId35"/>
    <p:sldLayoutId id="2147483779" r:id="rId36"/>
    <p:sldLayoutId id="2147483780" r:id="rId37"/>
  </p:sldLayoutIdLst>
  <p:txStyles>
    <p:titleStyle>
      <a:lvl1pPr algn="l" defTabSz="914400" rtl="0" eaLnBrk="1" latinLnBrk="0" hangingPunct="1">
        <a:lnSpc>
          <a:spcPct val="10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30.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3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39.xml"/><Relationship Id="rId5" Type="http://schemas.openxmlformats.org/officeDocument/2006/relationships/hyperlink" Target="https://www.accenture.com/t20181108T081959Z__w__/us-en/_acnmedia/PDF-89/Accenture-Disability-Inclusion-Research-Report.pdf#zoom=50"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40.xml"/><Relationship Id="rId5" Type="http://schemas.openxmlformats.org/officeDocument/2006/relationships/image" Target="../media/image23.sv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hyperlink" Target="https://health.gov/healthypeople/priority-areas/social-determinants-health/literature-summaries/employment"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4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43.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notesSlide" Target="../notesSlides/notesSlide26.xml"/><Relationship Id="rId21" Type="http://schemas.openxmlformats.org/officeDocument/2006/relationships/image" Target="../media/image44.svg"/><Relationship Id="rId7" Type="http://schemas.openxmlformats.org/officeDocument/2006/relationships/slide" Target="slide30.xml"/><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slideLayout" Target="../slideLayouts/slideLayout14.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46.xml"/><Relationship Id="rId6" Type="http://schemas.openxmlformats.org/officeDocument/2006/relationships/slide" Target="slide31.xml"/><Relationship Id="rId11" Type="http://schemas.openxmlformats.org/officeDocument/2006/relationships/image" Target="../media/image34.svg"/><Relationship Id="rId5" Type="http://schemas.openxmlformats.org/officeDocument/2006/relationships/slide" Target="slide28.xml"/><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slide" Target="slide27.xml"/><Relationship Id="rId9" Type="http://schemas.openxmlformats.org/officeDocument/2006/relationships/slide" Target="slide32.xml"/><Relationship Id="rId14" Type="http://schemas.openxmlformats.org/officeDocument/2006/relationships/image" Target="../media/image37.png"/><Relationship Id="rId22"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27.xml"/><Relationship Id="rId7" Type="http://schemas.openxmlformats.org/officeDocument/2006/relationships/image" Target="../media/image40.svg"/><Relationship Id="rId2" Type="http://schemas.openxmlformats.org/officeDocument/2006/relationships/slideLayout" Target="../slideLayouts/slideLayout18.xml"/><Relationship Id="rId1" Type="http://schemas.openxmlformats.org/officeDocument/2006/relationships/tags" Target="../tags/tag47.xml"/><Relationship Id="rId6" Type="http://schemas.openxmlformats.org/officeDocument/2006/relationships/image" Target="../media/image39.png"/><Relationship Id="rId5" Type="http://schemas.openxmlformats.org/officeDocument/2006/relationships/slide" Target="slide27.xm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28.xml"/><Relationship Id="rId7" Type="http://schemas.openxmlformats.org/officeDocument/2006/relationships/image" Target="../media/image34.svg"/><Relationship Id="rId2" Type="http://schemas.openxmlformats.org/officeDocument/2006/relationships/slideLayout" Target="../slideLayouts/slideLayout18.xml"/><Relationship Id="rId1" Type="http://schemas.openxmlformats.org/officeDocument/2006/relationships/tags" Target="../tags/tag48.xml"/><Relationship Id="rId6" Type="http://schemas.openxmlformats.org/officeDocument/2006/relationships/image" Target="../media/image33.png"/><Relationship Id="rId5" Type="http://schemas.openxmlformats.org/officeDocument/2006/relationships/slide" Target="slide28.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slide" Target="slide26.xml"/><Relationship Id="rId3" Type="http://schemas.openxmlformats.org/officeDocument/2006/relationships/notesSlide" Target="../notesSlides/notesSlide29.xml"/><Relationship Id="rId7" Type="http://schemas.openxmlformats.org/officeDocument/2006/relationships/image" Target="../media/image42.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slideLayout" Target="../slideLayouts/slideLayout18.xml"/><Relationship Id="rId16" Type="http://schemas.openxmlformats.org/officeDocument/2006/relationships/image" Target="../media/image56.png"/><Relationship Id="rId1" Type="http://schemas.openxmlformats.org/officeDocument/2006/relationships/tags" Target="../tags/tag49.xml"/><Relationship Id="rId6" Type="http://schemas.openxmlformats.org/officeDocument/2006/relationships/image" Target="../media/image41.png"/><Relationship Id="rId11" Type="http://schemas.openxmlformats.org/officeDocument/2006/relationships/image" Target="../media/image51.svg"/><Relationship Id="rId5" Type="http://schemas.openxmlformats.org/officeDocument/2006/relationships/slide" Target="slide29.xml"/><Relationship Id="rId15" Type="http://schemas.openxmlformats.org/officeDocument/2006/relationships/image" Target="../media/image55.svg"/><Relationship Id="rId10" Type="http://schemas.openxmlformats.org/officeDocument/2006/relationships/image" Target="../media/image50.png"/><Relationship Id="rId4" Type="http://schemas.openxmlformats.org/officeDocument/2006/relationships/image" Target="../media/image47.jpeg"/><Relationship Id="rId9" Type="http://schemas.openxmlformats.org/officeDocument/2006/relationships/image" Target="../media/image49.sv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30.xml"/><Relationship Id="rId7" Type="http://schemas.openxmlformats.org/officeDocument/2006/relationships/image" Target="../media/image60.svg"/><Relationship Id="rId2" Type="http://schemas.openxmlformats.org/officeDocument/2006/relationships/slideLayout" Target="../slideLayouts/slideLayout18.xml"/><Relationship Id="rId1" Type="http://schemas.openxmlformats.org/officeDocument/2006/relationships/tags" Target="../tags/tag50.xml"/><Relationship Id="rId6" Type="http://schemas.openxmlformats.org/officeDocument/2006/relationships/image" Target="../media/image59.png"/><Relationship Id="rId5" Type="http://schemas.openxmlformats.org/officeDocument/2006/relationships/slide" Target="slide30.xml"/><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31.xml"/><Relationship Id="rId7" Type="http://schemas.openxmlformats.org/officeDocument/2006/relationships/image" Target="../media/image36.svg"/><Relationship Id="rId2" Type="http://schemas.openxmlformats.org/officeDocument/2006/relationships/slideLayout" Target="../slideLayouts/slideLayout18.xml"/><Relationship Id="rId1" Type="http://schemas.openxmlformats.org/officeDocument/2006/relationships/tags" Target="../tags/tag51.xml"/><Relationship Id="rId6" Type="http://schemas.openxmlformats.org/officeDocument/2006/relationships/image" Target="../media/image35.png"/><Relationship Id="rId5" Type="http://schemas.openxmlformats.org/officeDocument/2006/relationships/slide" Target="slide31.xml"/><Relationship Id="rId4" Type="http://schemas.openxmlformats.org/officeDocument/2006/relationships/image" Target="../media/image61.jpg"/></Relationships>
</file>

<file path=ppt/slides/_rels/slide3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32.xml"/><Relationship Id="rId7" Type="http://schemas.openxmlformats.org/officeDocument/2006/relationships/image" Target="../media/image38.svg"/><Relationship Id="rId2" Type="http://schemas.openxmlformats.org/officeDocument/2006/relationships/slideLayout" Target="../slideLayouts/slideLayout18.xml"/><Relationship Id="rId1" Type="http://schemas.openxmlformats.org/officeDocument/2006/relationships/tags" Target="../tags/tag52.xml"/><Relationship Id="rId6" Type="http://schemas.openxmlformats.org/officeDocument/2006/relationships/image" Target="../media/image37.png"/><Relationship Id="rId5" Type="http://schemas.openxmlformats.org/officeDocument/2006/relationships/slide" Target="slide32.xml"/><Relationship Id="rId4" Type="http://schemas.openxmlformats.org/officeDocument/2006/relationships/image" Target="../media/image6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53.xml"/><Relationship Id="rId4" Type="http://schemas.openxmlformats.org/officeDocument/2006/relationships/image" Target="../media/image63.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3.xml"/><Relationship Id="rId1" Type="http://schemas.openxmlformats.org/officeDocument/2006/relationships/tags" Target="../tags/tag55.xml"/><Relationship Id="rId5" Type="http://schemas.openxmlformats.org/officeDocument/2006/relationships/image" Target="../media/image6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25.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2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2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2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64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731520" y="1494263"/>
            <a:ext cx="4874986" cy="3865137"/>
          </a:xfrm>
        </p:spPr>
        <p:txBody>
          <a:bodyPr>
            <a:noAutofit/>
          </a:bodyPr>
          <a:lstStyle/>
          <a:p>
            <a:r>
              <a:rPr lang="en-US" sz="4600" b="1" dirty="0">
                <a:solidFill>
                  <a:srgbClr val="005288"/>
                </a:solidFill>
              </a:rPr>
              <a:t>Competitive Integrated Employment </a:t>
            </a:r>
            <a:r>
              <a:rPr lang="en-US" sz="4400" dirty="0">
                <a:solidFill>
                  <a:srgbClr val="005288"/>
                </a:solidFill>
              </a:rPr>
              <a:t>for People with Physical Disabilities</a:t>
            </a:r>
            <a:endParaRPr lang="en-US" sz="6000" dirty="0"/>
          </a:p>
        </p:txBody>
      </p:sp>
      <p:pic>
        <p:nvPicPr>
          <p:cNvPr id="9" name="Picture Placeholder 8">
            <a:extLst>
              <a:ext uri="{FF2B5EF4-FFF2-40B4-BE49-F238E27FC236}">
                <a16:creationId xmlns:a16="http://schemas.microsoft.com/office/drawing/2014/main" id="{90F596CE-5CDE-DBA6-2E50-266D61EE4BA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4084" r="16679"/>
          <a:stretch/>
        </p:blipFill>
        <p:spPr>
          <a:xfrm>
            <a:off x="5606506" y="0"/>
            <a:ext cx="6585495" cy="6858000"/>
          </a:xfrm>
        </p:spPr>
      </p:pic>
      <p:sp>
        <p:nvSpPr>
          <p:cNvPr id="5" name="Subtitle 4">
            <a:extLst>
              <a:ext uri="{FF2B5EF4-FFF2-40B4-BE49-F238E27FC236}">
                <a16:creationId xmlns:a16="http://schemas.microsoft.com/office/drawing/2014/main" id="{0A6D522A-777C-B368-7ACE-34124170467C}"/>
              </a:ext>
            </a:extLst>
          </p:cNvPr>
          <p:cNvSpPr>
            <a:spLocks noGrp="1"/>
          </p:cNvSpPr>
          <p:nvPr>
            <p:ph type="subTitle" idx="4294967295"/>
          </p:nvPr>
        </p:nvSpPr>
        <p:spPr>
          <a:xfrm>
            <a:off x="731520" y="5607367"/>
            <a:ext cx="1547854" cy="519113"/>
          </a:xfrm>
        </p:spPr>
        <p:txBody>
          <a:bodyPr lIns="91440" bIns="91440" anchor="b" anchorCtr="0">
            <a:noAutofit/>
          </a:bodyPr>
          <a:lstStyle/>
          <a:p>
            <a:pPr marL="0" indent="0">
              <a:buNone/>
            </a:pPr>
            <a:r>
              <a:rPr lang="en-US" sz="2400" b="1" dirty="0">
                <a:solidFill>
                  <a:schemeClr val="bg2">
                    <a:lumMod val="50000"/>
                  </a:schemeClr>
                </a:solidFill>
                <a:latin typeface="+mn-lt"/>
              </a:rPr>
              <a:t>Module 1</a:t>
            </a:r>
          </a:p>
        </p:txBody>
      </p:sp>
      <p:pic>
        <p:nvPicPr>
          <p:cNvPr id="2" name="Picture 1" descr="Wisconsin Department of Health Services">
            <a:extLst>
              <a:ext uri="{FF2B5EF4-FFF2-40B4-BE49-F238E27FC236}">
                <a16:creationId xmlns:a16="http://schemas.microsoft.com/office/drawing/2014/main" id="{C2FC9582-AE70-7662-5FD2-A5236BD4B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19" y="430437"/>
            <a:ext cx="4397388" cy="855663"/>
          </a:xfrm>
          <a:prstGeom prst="rect">
            <a:avLst/>
          </a:prstGeom>
        </p:spPr>
      </p:pic>
      <p:sp>
        <p:nvSpPr>
          <p:cNvPr id="13" name="Freeform: Shape 12">
            <a:extLst>
              <a:ext uri="{FF2B5EF4-FFF2-40B4-BE49-F238E27FC236}">
                <a16:creationId xmlns:a16="http://schemas.microsoft.com/office/drawing/2014/main" id="{5E13A638-243E-71E0-0D2C-77C4388E2DAC}"/>
              </a:ext>
              <a:ext uri="{C183D7F6-B498-43B3-948B-1728B52AA6E4}">
                <adec:decorative xmlns:adec="http://schemas.microsoft.com/office/drawing/2017/decorative" val="1"/>
              </a:ext>
            </a:extLst>
          </p:cNvPr>
          <p:cNvSpPr/>
          <p:nvPr/>
        </p:nvSpPr>
        <p:spPr>
          <a:xfrm>
            <a:off x="5956300" y="0"/>
            <a:ext cx="6235700" cy="6858000"/>
          </a:xfrm>
          <a:custGeom>
            <a:avLst/>
            <a:gdLst>
              <a:gd name="connsiteX0" fmla="*/ 0 w 4876800"/>
              <a:gd name="connsiteY0" fmla="*/ 685222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8600 w 4876800"/>
              <a:gd name="connsiteY5" fmla="*/ 6858000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 name="connsiteX0" fmla="*/ 0 w 4876800"/>
              <a:gd name="connsiteY0" fmla="*/ 6852220 h 6858000"/>
              <a:gd name="connsiteX1" fmla="*/ 228600 w 4876800"/>
              <a:gd name="connsiteY1" fmla="*/ 6858000 h 6858000"/>
              <a:gd name="connsiteX2" fmla="*/ 0 w 4876800"/>
              <a:gd name="connsiteY2" fmla="*/ 6858000 h 6858000"/>
              <a:gd name="connsiteX3" fmla="*/ 0 w 4876800"/>
              <a:gd name="connsiteY3" fmla="*/ 6852220 h 6858000"/>
              <a:gd name="connsiteX4" fmla="*/ 4876800 w 4876800"/>
              <a:gd name="connsiteY4" fmla="*/ 2209800 h 6858000"/>
              <a:gd name="connsiteX5" fmla="*/ 4876800 w 4876800"/>
              <a:gd name="connsiteY5" fmla="*/ 6858000 h 6858000"/>
              <a:gd name="connsiteX6" fmla="*/ 228600 w 4876800"/>
              <a:gd name="connsiteY6" fmla="*/ 6858000 h 6858000"/>
              <a:gd name="connsiteX7" fmla="*/ 4876800 w 4876800"/>
              <a:gd name="connsiteY7" fmla="*/ 2209800 h 6858000"/>
              <a:gd name="connsiteX8" fmla="*/ 4318762 w 4876800"/>
              <a:gd name="connsiteY8" fmla="*/ 0 h 6858000"/>
              <a:gd name="connsiteX9" fmla="*/ 4876800 w 4876800"/>
              <a:gd name="connsiteY9" fmla="*/ 0 h 6858000"/>
              <a:gd name="connsiteX10" fmla="*/ 4876800 w 4876800"/>
              <a:gd name="connsiteY10" fmla="*/ 2209800 h 6858000"/>
              <a:gd name="connsiteX11" fmla="*/ 4418437 w 4876800"/>
              <a:gd name="connsiteY11" fmla="*/ 194613 h 6858000"/>
              <a:gd name="connsiteX12" fmla="*/ 4318762 w 4876800"/>
              <a:gd name="connsiteY12" fmla="*/ 0 h 6858000"/>
              <a:gd name="connsiteX0" fmla="*/ 16933 w 4893733"/>
              <a:gd name="connsiteY0" fmla="*/ 6852220 h 6870546"/>
              <a:gd name="connsiteX1" fmla="*/ 245533 w 4893733"/>
              <a:gd name="connsiteY1" fmla="*/ 6858000 h 6870546"/>
              <a:gd name="connsiteX2" fmla="*/ 16933 w 4893733"/>
              <a:gd name="connsiteY2" fmla="*/ 6858000 h 6870546"/>
              <a:gd name="connsiteX3" fmla="*/ 16933 w 4893733"/>
              <a:gd name="connsiteY3" fmla="*/ 6852220 h 6870546"/>
              <a:gd name="connsiteX4" fmla="*/ 4893733 w 4893733"/>
              <a:gd name="connsiteY4" fmla="*/ 2209800 h 6870546"/>
              <a:gd name="connsiteX5" fmla="*/ 4893733 w 4893733"/>
              <a:gd name="connsiteY5" fmla="*/ 6858000 h 6870546"/>
              <a:gd name="connsiteX6" fmla="*/ 245533 w 4893733"/>
              <a:gd name="connsiteY6" fmla="*/ 6858000 h 6870546"/>
              <a:gd name="connsiteX7" fmla="*/ 4893733 w 4893733"/>
              <a:gd name="connsiteY7" fmla="*/ 2209800 h 6870546"/>
              <a:gd name="connsiteX8" fmla="*/ 4335695 w 4893733"/>
              <a:gd name="connsiteY8" fmla="*/ 0 h 6870546"/>
              <a:gd name="connsiteX9" fmla="*/ 4893733 w 4893733"/>
              <a:gd name="connsiteY9" fmla="*/ 0 h 6870546"/>
              <a:gd name="connsiteX10" fmla="*/ 4893733 w 4893733"/>
              <a:gd name="connsiteY10" fmla="*/ 2209800 h 6870546"/>
              <a:gd name="connsiteX11" fmla="*/ 4435370 w 4893733"/>
              <a:gd name="connsiteY11" fmla="*/ 194613 h 6870546"/>
              <a:gd name="connsiteX12" fmla="*/ 4335695 w 4893733"/>
              <a:gd name="connsiteY12" fmla="*/ 0 h 6870546"/>
              <a:gd name="connsiteX0" fmla="*/ 22781 w 4891961"/>
              <a:gd name="connsiteY0" fmla="*/ 6852220 h 6870546"/>
              <a:gd name="connsiteX1" fmla="*/ 243761 w 4891961"/>
              <a:gd name="connsiteY1" fmla="*/ 6858000 h 6870546"/>
              <a:gd name="connsiteX2" fmla="*/ 15161 w 4891961"/>
              <a:gd name="connsiteY2" fmla="*/ 6858000 h 6870546"/>
              <a:gd name="connsiteX3" fmla="*/ 22781 w 4891961"/>
              <a:gd name="connsiteY3" fmla="*/ 6852220 h 6870546"/>
              <a:gd name="connsiteX4" fmla="*/ 4891961 w 4891961"/>
              <a:gd name="connsiteY4" fmla="*/ 2209800 h 6870546"/>
              <a:gd name="connsiteX5" fmla="*/ 4891961 w 4891961"/>
              <a:gd name="connsiteY5" fmla="*/ 6858000 h 6870546"/>
              <a:gd name="connsiteX6" fmla="*/ 243761 w 4891961"/>
              <a:gd name="connsiteY6" fmla="*/ 6858000 h 6870546"/>
              <a:gd name="connsiteX7" fmla="*/ 4891961 w 4891961"/>
              <a:gd name="connsiteY7" fmla="*/ 2209800 h 6870546"/>
              <a:gd name="connsiteX8" fmla="*/ 4333923 w 4891961"/>
              <a:gd name="connsiteY8" fmla="*/ 0 h 6870546"/>
              <a:gd name="connsiteX9" fmla="*/ 4891961 w 4891961"/>
              <a:gd name="connsiteY9" fmla="*/ 0 h 6870546"/>
              <a:gd name="connsiteX10" fmla="*/ 4891961 w 4891961"/>
              <a:gd name="connsiteY10" fmla="*/ 2209800 h 6870546"/>
              <a:gd name="connsiteX11" fmla="*/ 4433598 w 4891961"/>
              <a:gd name="connsiteY11" fmla="*/ 194613 h 6870546"/>
              <a:gd name="connsiteX12" fmla="*/ 4333923 w 4891961"/>
              <a:gd name="connsiteY12" fmla="*/ 0 h 6870546"/>
              <a:gd name="connsiteX0" fmla="*/ 22781 w 4891961"/>
              <a:gd name="connsiteY0" fmla="*/ 6852220 h 6870546"/>
              <a:gd name="connsiteX1" fmla="*/ 243761 w 4891961"/>
              <a:gd name="connsiteY1" fmla="*/ 6858000 h 6870546"/>
              <a:gd name="connsiteX2" fmla="*/ 15161 w 4891961"/>
              <a:gd name="connsiteY2" fmla="*/ 6858000 h 6870546"/>
              <a:gd name="connsiteX3" fmla="*/ 22781 w 4891961"/>
              <a:gd name="connsiteY3" fmla="*/ 6852220 h 6870546"/>
              <a:gd name="connsiteX4" fmla="*/ 4891961 w 4891961"/>
              <a:gd name="connsiteY4" fmla="*/ 2209800 h 6870546"/>
              <a:gd name="connsiteX5" fmla="*/ 4891961 w 4891961"/>
              <a:gd name="connsiteY5" fmla="*/ 6858000 h 6870546"/>
              <a:gd name="connsiteX6" fmla="*/ 236141 w 4891961"/>
              <a:gd name="connsiteY6" fmla="*/ 6853238 h 6870546"/>
              <a:gd name="connsiteX7" fmla="*/ 4891961 w 4891961"/>
              <a:gd name="connsiteY7" fmla="*/ 2209800 h 6870546"/>
              <a:gd name="connsiteX8" fmla="*/ 4333923 w 4891961"/>
              <a:gd name="connsiteY8" fmla="*/ 0 h 6870546"/>
              <a:gd name="connsiteX9" fmla="*/ 4891961 w 4891961"/>
              <a:gd name="connsiteY9" fmla="*/ 0 h 6870546"/>
              <a:gd name="connsiteX10" fmla="*/ 4891961 w 4891961"/>
              <a:gd name="connsiteY10" fmla="*/ 2209800 h 6870546"/>
              <a:gd name="connsiteX11" fmla="*/ 4433598 w 4891961"/>
              <a:gd name="connsiteY11" fmla="*/ 194613 h 6870546"/>
              <a:gd name="connsiteX12" fmla="*/ 4333923 w 4891961"/>
              <a:gd name="connsiteY12" fmla="*/ 0 h 6870546"/>
              <a:gd name="connsiteX0" fmla="*/ 23505 w 4892685"/>
              <a:gd name="connsiteY0" fmla="*/ 6852220 h 6858000"/>
              <a:gd name="connsiteX1" fmla="*/ 244485 w 4892685"/>
              <a:gd name="connsiteY1" fmla="*/ 6858000 h 6858000"/>
              <a:gd name="connsiteX2" fmla="*/ 15885 w 4892685"/>
              <a:gd name="connsiteY2" fmla="*/ 6858000 h 6858000"/>
              <a:gd name="connsiteX3" fmla="*/ 23505 w 4892685"/>
              <a:gd name="connsiteY3" fmla="*/ 6852220 h 6858000"/>
              <a:gd name="connsiteX4" fmla="*/ 4892685 w 4892685"/>
              <a:gd name="connsiteY4" fmla="*/ 2209800 h 6858000"/>
              <a:gd name="connsiteX5" fmla="*/ 4892685 w 4892685"/>
              <a:gd name="connsiteY5" fmla="*/ 6858000 h 6858000"/>
              <a:gd name="connsiteX6" fmla="*/ 236865 w 4892685"/>
              <a:gd name="connsiteY6" fmla="*/ 6853238 h 6858000"/>
              <a:gd name="connsiteX7" fmla="*/ 4892685 w 4892685"/>
              <a:gd name="connsiteY7" fmla="*/ 2209800 h 6858000"/>
              <a:gd name="connsiteX8" fmla="*/ 4334647 w 4892685"/>
              <a:gd name="connsiteY8" fmla="*/ 0 h 6858000"/>
              <a:gd name="connsiteX9" fmla="*/ 4892685 w 4892685"/>
              <a:gd name="connsiteY9" fmla="*/ 0 h 6858000"/>
              <a:gd name="connsiteX10" fmla="*/ 4892685 w 4892685"/>
              <a:gd name="connsiteY10" fmla="*/ 2209800 h 6858000"/>
              <a:gd name="connsiteX11" fmla="*/ 4434322 w 4892685"/>
              <a:gd name="connsiteY11" fmla="*/ 194613 h 6858000"/>
              <a:gd name="connsiteX12" fmla="*/ 4334647 w 4892685"/>
              <a:gd name="connsiteY12" fmla="*/ 0 h 6858000"/>
              <a:gd name="connsiteX0" fmla="*/ 0 w 4876800"/>
              <a:gd name="connsiteY0" fmla="*/ 685800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0980 w 4876800"/>
              <a:gd name="connsiteY5" fmla="*/ 6853238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 name="connsiteX11" fmla="*/ 4318762 w 48768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0" h="6858000">
                <a:moveTo>
                  <a:pt x="0" y="6858000"/>
                </a:moveTo>
                <a:lnTo>
                  <a:pt x="228600" y="6858000"/>
                </a:lnTo>
                <a:lnTo>
                  <a:pt x="0" y="6858000"/>
                </a:lnTo>
                <a:close/>
                <a:moveTo>
                  <a:pt x="4876800" y="2209800"/>
                </a:moveTo>
                <a:lnTo>
                  <a:pt x="4876800" y="6858000"/>
                </a:lnTo>
                <a:lnTo>
                  <a:pt x="220980" y="6853238"/>
                </a:lnTo>
                <a:cubicBezTo>
                  <a:pt x="2788110" y="6853238"/>
                  <a:pt x="4876800" y="4776930"/>
                  <a:pt x="4876800" y="2209800"/>
                </a:cubicBezTo>
                <a:close/>
                <a:moveTo>
                  <a:pt x="4318762" y="0"/>
                </a:moveTo>
                <a:lnTo>
                  <a:pt x="4876800" y="0"/>
                </a:lnTo>
                <a:lnTo>
                  <a:pt x="4876800" y="2209800"/>
                </a:lnTo>
                <a:cubicBezTo>
                  <a:pt x="4876800" y="1487795"/>
                  <a:pt x="4712184" y="804238"/>
                  <a:pt x="4418437" y="194613"/>
                </a:cubicBezTo>
                <a:lnTo>
                  <a:pt x="4318762" y="0"/>
                </a:lnTo>
                <a:close/>
              </a:path>
            </a:pathLst>
          </a:custGeom>
          <a:gradFill>
            <a:gsLst>
              <a:gs pos="9000">
                <a:schemeClr val="tx1">
                  <a:alpha val="90000"/>
                </a:schemeClr>
              </a:gs>
              <a:gs pos="100000">
                <a:schemeClr val="accent1">
                  <a:alpha val="90000"/>
                  <a:lumMod val="10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944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75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F7E1EF-9A7C-4061-813F-2281F0FDB5C0}"/>
              </a:ext>
            </a:extLst>
          </p:cNvPr>
          <p:cNvSpPr>
            <a:spLocks noGrp="1"/>
          </p:cNvSpPr>
          <p:nvPr>
            <p:ph type="ctrTitle"/>
          </p:nvPr>
        </p:nvSpPr>
        <p:spPr>
          <a:xfrm>
            <a:off x="731520" y="365760"/>
            <a:ext cx="6399740" cy="1779763"/>
          </a:xfrm>
        </p:spPr>
        <p:txBody>
          <a:bodyPr>
            <a:noAutofit/>
          </a:bodyPr>
          <a:lstStyle/>
          <a:p>
            <a:pPr algn="l"/>
            <a:r>
              <a:rPr lang="en-US" sz="3600" dirty="0"/>
              <a:t>Family Care, Family Care Partnership, and IRIS Opened Access to Employment Services</a:t>
            </a:r>
          </a:p>
        </p:txBody>
      </p:sp>
      <p:pic>
        <p:nvPicPr>
          <p:cNvPr id="7" name="Picture Placeholder 6">
            <a:extLst>
              <a:ext uri="{FF2B5EF4-FFF2-40B4-BE49-F238E27FC236}">
                <a16:creationId xmlns:a16="http://schemas.microsoft.com/office/drawing/2014/main" id="{2EE31B5F-ADF8-DE1D-A300-7254D1C0589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5356" r="27578" b="44"/>
          <a:stretch/>
        </p:blipFill>
        <p:spPr>
          <a:xfrm>
            <a:off x="7007426" y="0"/>
            <a:ext cx="5184574" cy="6858000"/>
          </a:xfrm>
        </p:spPr>
      </p:pic>
      <p:sp>
        <p:nvSpPr>
          <p:cNvPr id="9" name="TextBox 8">
            <a:extLst>
              <a:ext uri="{FF2B5EF4-FFF2-40B4-BE49-F238E27FC236}">
                <a16:creationId xmlns:a16="http://schemas.microsoft.com/office/drawing/2014/main" id="{1F90C122-4BEF-4256-B7C5-E7A411FCDC1A}"/>
              </a:ext>
            </a:extLst>
          </p:cNvPr>
          <p:cNvSpPr txBox="1"/>
          <p:nvPr/>
        </p:nvSpPr>
        <p:spPr>
          <a:xfrm>
            <a:off x="1166913" y="2437700"/>
            <a:ext cx="5303520" cy="457200"/>
          </a:xfrm>
          <a:prstGeom prst="rect">
            <a:avLst/>
          </a:prstGeom>
          <a:noFill/>
        </p:spPr>
        <p:txBody>
          <a:bodyPr wrap="square" rtlCol="0" anchor="t" anchorCtr="0">
            <a:noAutofit/>
          </a:bodyPr>
          <a:lstStyle/>
          <a:p>
            <a:pPr>
              <a:lnSpc>
                <a:spcPct val="108000"/>
              </a:lnSpc>
              <a:spcBef>
                <a:spcPts val="1000"/>
              </a:spcBef>
              <a:buClr>
                <a:schemeClr val="accent1"/>
              </a:buClr>
              <a:buSzPct val="100000"/>
            </a:pPr>
            <a:r>
              <a:rPr lang="en-US" sz="2000">
                <a:solidFill>
                  <a:srgbClr val="000000"/>
                </a:solidFill>
              </a:rPr>
              <a:t>Vocational Futures Planning and Support</a:t>
            </a:r>
            <a:endParaRPr lang="en-US" sz="2000" dirty="0">
              <a:solidFill>
                <a:srgbClr val="000000"/>
              </a:solidFill>
            </a:endParaRPr>
          </a:p>
        </p:txBody>
      </p:sp>
      <p:sp>
        <p:nvSpPr>
          <p:cNvPr id="14" name="Freeform: Shape 13">
            <a:extLst>
              <a:ext uri="{FF2B5EF4-FFF2-40B4-BE49-F238E27FC236}">
                <a16:creationId xmlns:a16="http://schemas.microsoft.com/office/drawing/2014/main" id="{75399F19-198B-41D0-881B-800F3C6A03DF}"/>
              </a:ext>
              <a:ext uri="{C183D7F6-B498-43B3-948B-1728B52AA6E4}">
                <adec:decorative xmlns:adec="http://schemas.microsoft.com/office/drawing/2017/decorative" val="1"/>
              </a:ext>
            </a:extLst>
          </p:cNvPr>
          <p:cNvSpPr/>
          <p:nvPr/>
        </p:nvSpPr>
        <p:spPr>
          <a:xfrm>
            <a:off x="0" y="3381874"/>
            <a:ext cx="12192000" cy="3476126"/>
          </a:xfrm>
          <a:custGeom>
            <a:avLst/>
            <a:gdLst>
              <a:gd name="connsiteX0" fmla="*/ 0 w 12192000"/>
              <a:gd name="connsiteY0" fmla="*/ 3548454 h 4802044"/>
              <a:gd name="connsiteX1" fmla="*/ 12591 w 12192000"/>
              <a:gd name="connsiteY1" fmla="*/ 3556526 h 4802044"/>
              <a:gd name="connsiteX2" fmla="*/ 4473677 w 12192000"/>
              <a:gd name="connsiteY2" fmla="*/ 4802044 h 4802044"/>
              <a:gd name="connsiteX3" fmla="*/ 0 w 12192000"/>
              <a:gd name="connsiteY3" fmla="*/ 4802044 h 4802044"/>
              <a:gd name="connsiteX4" fmla="*/ 12192000 w 12192000"/>
              <a:gd name="connsiteY4" fmla="*/ 0 h 4802044"/>
              <a:gd name="connsiteX5" fmla="*/ 12192000 w 12192000"/>
              <a:gd name="connsiteY5" fmla="*/ 4802044 h 4802044"/>
              <a:gd name="connsiteX6" fmla="*/ 4473677 w 12192000"/>
              <a:gd name="connsiteY6" fmla="*/ 4802044 h 4802044"/>
              <a:gd name="connsiteX7" fmla="*/ 12038540 w 12192000"/>
              <a:gd name="connsiteY7" fmla="*/ 299627 h 480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02044">
                <a:moveTo>
                  <a:pt x="0" y="3548454"/>
                </a:moveTo>
                <a:lnTo>
                  <a:pt x="12591" y="3556526"/>
                </a:lnTo>
                <a:cubicBezTo>
                  <a:pt x="1313373" y="4346900"/>
                  <a:pt x="2840373" y="4802044"/>
                  <a:pt x="4473677" y="4802044"/>
                </a:cubicBezTo>
                <a:lnTo>
                  <a:pt x="0" y="4802044"/>
                </a:lnTo>
                <a:close/>
                <a:moveTo>
                  <a:pt x="12192000" y="0"/>
                </a:moveTo>
                <a:lnTo>
                  <a:pt x="12192000" y="4802044"/>
                </a:lnTo>
                <a:lnTo>
                  <a:pt x="4473677" y="4802044"/>
                </a:lnTo>
                <a:cubicBezTo>
                  <a:pt x="7740286" y="4802044"/>
                  <a:pt x="10581676" y="2981469"/>
                  <a:pt x="12038540" y="299627"/>
                </a:cubicBezTo>
                <a:close/>
              </a:path>
            </a:pathLst>
          </a:custGeom>
          <a:gradFill>
            <a:gsLst>
              <a:gs pos="0">
                <a:schemeClr val="accent1">
                  <a:alpha val="9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 name="Straight Connector 1">
            <a:extLst>
              <a:ext uri="{FF2B5EF4-FFF2-40B4-BE49-F238E27FC236}">
                <a16:creationId xmlns:a16="http://schemas.microsoft.com/office/drawing/2014/main" id="{FFFC4D41-3121-3F88-BA4C-FA2CCCF6FA00}"/>
              </a:ext>
              <a:ext uri="{C183D7F6-B498-43B3-948B-1728B52AA6E4}">
                <adec:decorative xmlns:adec="http://schemas.microsoft.com/office/drawing/2017/decorative" val="1"/>
              </a:ext>
            </a:extLst>
          </p:cNvPr>
          <p:cNvCxnSpPr>
            <a:cxnSpLocks/>
          </p:cNvCxnSpPr>
          <p:nvPr/>
        </p:nvCxnSpPr>
        <p:spPr>
          <a:xfrm>
            <a:off x="922782" y="2757224"/>
            <a:ext cx="0" cy="2870945"/>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446EA52-4097-D7DC-6551-ACA67E906FB7}"/>
              </a:ext>
              <a:ext uri="{C183D7F6-B498-43B3-948B-1728B52AA6E4}">
                <adec:decorative xmlns:adec="http://schemas.microsoft.com/office/drawing/2017/decorative" val="1"/>
              </a:ext>
            </a:extLst>
          </p:cNvPr>
          <p:cNvSpPr/>
          <p:nvPr/>
        </p:nvSpPr>
        <p:spPr>
          <a:xfrm>
            <a:off x="811679" y="2535019"/>
            <a:ext cx="222206" cy="22220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68EC3CC-6453-9F08-18ED-F7E34E884555}"/>
              </a:ext>
              <a:ext uri="{C183D7F6-B498-43B3-948B-1728B52AA6E4}">
                <adec:decorative xmlns:adec="http://schemas.microsoft.com/office/drawing/2017/decorative" val="1"/>
              </a:ext>
            </a:extLst>
          </p:cNvPr>
          <p:cNvSpPr/>
          <p:nvPr/>
        </p:nvSpPr>
        <p:spPr>
          <a:xfrm>
            <a:off x="811679" y="3043182"/>
            <a:ext cx="222206" cy="2222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12633-C32E-6FE1-4D65-B7FFD63D9C32}"/>
              </a:ext>
              <a:ext uri="{C183D7F6-B498-43B3-948B-1728B52AA6E4}">
                <adec:decorative xmlns:adec="http://schemas.microsoft.com/office/drawing/2017/decorative" val="1"/>
              </a:ext>
            </a:extLst>
          </p:cNvPr>
          <p:cNvSpPr/>
          <p:nvPr/>
        </p:nvSpPr>
        <p:spPr>
          <a:xfrm>
            <a:off x="811679" y="3552297"/>
            <a:ext cx="222206" cy="222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22D43FD-01E6-3272-B7F8-DC323A0B0658}"/>
              </a:ext>
              <a:ext uri="{C183D7F6-B498-43B3-948B-1728B52AA6E4}">
                <adec:decorative xmlns:adec="http://schemas.microsoft.com/office/drawing/2017/decorative" val="1"/>
              </a:ext>
            </a:extLst>
          </p:cNvPr>
          <p:cNvSpPr/>
          <p:nvPr/>
        </p:nvSpPr>
        <p:spPr>
          <a:xfrm>
            <a:off x="811679" y="4039410"/>
            <a:ext cx="222206" cy="22220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E6B92D7-4BA5-5025-7D11-11E47B6ABB97}"/>
              </a:ext>
              <a:ext uri="{C183D7F6-B498-43B3-948B-1728B52AA6E4}">
                <adec:decorative xmlns:adec="http://schemas.microsoft.com/office/drawing/2017/decorative" val="1"/>
              </a:ext>
            </a:extLst>
          </p:cNvPr>
          <p:cNvSpPr/>
          <p:nvPr/>
        </p:nvSpPr>
        <p:spPr>
          <a:xfrm>
            <a:off x="811679" y="4552063"/>
            <a:ext cx="222206" cy="222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B1A5ADF-97F0-38AF-41AD-B3C258392FDB}"/>
              </a:ext>
              <a:ext uri="{C183D7F6-B498-43B3-948B-1728B52AA6E4}">
                <adec:decorative xmlns:adec="http://schemas.microsoft.com/office/drawing/2017/decorative" val="1"/>
              </a:ext>
            </a:extLst>
          </p:cNvPr>
          <p:cNvSpPr/>
          <p:nvPr/>
        </p:nvSpPr>
        <p:spPr>
          <a:xfrm>
            <a:off x="811679" y="5064798"/>
            <a:ext cx="222206" cy="2222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E724F54-D77B-4A14-8940-50111101EEA1}"/>
              </a:ext>
              <a:ext uri="{C183D7F6-B498-43B3-948B-1728B52AA6E4}">
                <adec:decorative xmlns:adec="http://schemas.microsoft.com/office/drawing/2017/decorative" val="1"/>
              </a:ext>
            </a:extLst>
          </p:cNvPr>
          <p:cNvSpPr/>
          <p:nvPr/>
        </p:nvSpPr>
        <p:spPr>
          <a:xfrm>
            <a:off x="811679" y="5628169"/>
            <a:ext cx="222206" cy="22220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3C4821A-3115-B4EC-2551-211FBBF61465}"/>
              </a:ext>
            </a:extLst>
          </p:cNvPr>
          <p:cNvSpPr txBox="1"/>
          <p:nvPr/>
        </p:nvSpPr>
        <p:spPr>
          <a:xfrm>
            <a:off x="1166913" y="2948106"/>
            <a:ext cx="5303520" cy="457200"/>
          </a:xfrm>
          <a:prstGeom prst="rect">
            <a:avLst/>
          </a:prstGeom>
          <a:noFill/>
        </p:spPr>
        <p:txBody>
          <a:bodyPr wrap="square" rtlCol="0" anchor="t" anchorCtr="0">
            <a:noAutofit/>
          </a:bodyPr>
          <a:lstStyle/>
          <a:p>
            <a:pPr>
              <a:lnSpc>
                <a:spcPct val="108000"/>
              </a:lnSpc>
              <a:spcBef>
                <a:spcPts val="1000"/>
              </a:spcBef>
              <a:buClr>
                <a:schemeClr val="accent1"/>
              </a:buClr>
              <a:buSzPct val="100000"/>
            </a:pPr>
            <a:r>
              <a:rPr lang="en-US" sz="2000" dirty="0">
                <a:solidFill>
                  <a:srgbClr val="000000"/>
                </a:solidFill>
              </a:rPr>
              <a:t>Supported employment</a:t>
            </a:r>
          </a:p>
        </p:txBody>
      </p:sp>
      <p:sp>
        <p:nvSpPr>
          <p:cNvPr id="17" name="TextBox 16">
            <a:extLst>
              <a:ext uri="{FF2B5EF4-FFF2-40B4-BE49-F238E27FC236}">
                <a16:creationId xmlns:a16="http://schemas.microsoft.com/office/drawing/2014/main" id="{FD67AA92-2537-EEDA-708F-E64F5816E5CB}"/>
              </a:ext>
            </a:extLst>
          </p:cNvPr>
          <p:cNvSpPr txBox="1"/>
          <p:nvPr/>
        </p:nvSpPr>
        <p:spPr>
          <a:xfrm>
            <a:off x="1166913" y="3458512"/>
            <a:ext cx="5303520" cy="457200"/>
          </a:xfrm>
          <a:prstGeom prst="rect">
            <a:avLst/>
          </a:prstGeom>
          <a:noFill/>
        </p:spPr>
        <p:txBody>
          <a:bodyPr wrap="square" rtlCol="0" anchor="t" anchorCtr="0">
            <a:noAutofit/>
          </a:bodyPr>
          <a:lstStyle/>
          <a:p>
            <a:pPr>
              <a:lnSpc>
                <a:spcPct val="108000"/>
              </a:lnSpc>
              <a:spcBef>
                <a:spcPts val="1000"/>
              </a:spcBef>
              <a:buClr>
                <a:schemeClr val="accent1"/>
              </a:buClr>
              <a:buSzPct val="100000"/>
            </a:pPr>
            <a:r>
              <a:rPr lang="en-US" sz="2000">
                <a:solidFill>
                  <a:srgbClr val="000000"/>
                </a:solidFill>
              </a:rPr>
              <a:t>Work Incentives Benefits Counseling</a:t>
            </a:r>
            <a:endParaRPr lang="en-US" sz="2000" dirty="0">
              <a:solidFill>
                <a:srgbClr val="000000"/>
              </a:solidFill>
            </a:endParaRPr>
          </a:p>
        </p:txBody>
      </p:sp>
      <p:sp>
        <p:nvSpPr>
          <p:cNvPr id="19" name="TextBox 18">
            <a:extLst>
              <a:ext uri="{FF2B5EF4-FFF2-40B4-BE49-F238E27FC236}">
                <a16:creationId xmlns:a16="http://schemas.microsoft.com/office/drawing/2014/main" id="{E6240F6C-B422-3C98-F93B-F3A1BFA3DEB8}"/>
              </a:ext>
            </a:extLst>
          </p:cNvPr>
          <p:cNvSpPr txBox="1"/>
          <p:nvPr/>
        </p:nvSpPr>
        <p:spPr>
          <a:xfrm>
            <a:off x="1166913" y="3968918"/>
            <a:ext cx="5303520" cy="457200"/>
          </a:xfrm>
          <a:prstGeom prst="rect">
            <a:avLst/>
          </a:prstGeom>
          <a:noFill/>
        </p:spPr>
        <p:txBody>
          <a:bodyPr wrap="square" rtlCol="0" anchor="t" anchorCtr="0">
            <a:noAutofit/>
          </a:bodyPr>
          <a:lstStyle/>
          <a:p>
            <a:pPr>
              <a:lnSpc>
                <a:spcPct val="108000"/>
              </a:lnSpc>
              <a:spcBef>
                <a:spcPts val="1000"/>
              </a:spcBef>
              <a:buClr>
                <a:schemeClr val="accent1"/>
              </a:buClr>
              <a:buSzPct val="100000"/>
            </a:pPr>
            <a:r>
              <a:rPr lang="en-US" sz="2000" dirty="0">
                <a:solidFill>
                  <a:srgbClr val="000000"/>
                </a:solidFill>
              </a:rPr>
              <a:t>Adaptive aids</a:t>
            </a:r>
          </a:p>
        </p:txBody>
      </p:sp>
      <p:sp>
        <p:nvSpPr>
          <p:cNvPr id="20" name="TextBox 19">
            <a:extLst>
              <a:ext uri="{FF2B5EF4-FFF2-40B4-BE49-F238E27FC236}">
                <a16:creationId xmlns:a16="http://schemas.microsoft.com/office/drawing/2014/main" id="{6D6DB9D6-5397-AA28-93B4-8F12C0F7EE09}"/>
              </a:ext>
            </a:extLst>
          </p:cNvPr>
          <p:cNvSpPr txBox="1"/>
          <p:nvPr/>
        </p:nvSpPr>
        <p:spPr>
          <a:xfrm>
            <a:off x="1166913" y="4479324"/>
            <a:ext cx="5303520" cy="457200"/>
          </a:xfrm>
          <a:prstGeom prst="rect">
            <a:avLst/>
          </a:prstGeom>
          <a:noFill/>
        </p:spPr>
        <p:txBody>
          <a:bodyPr wrap="square" rtlCol="0" anchor="t" anchorCtr="0">
            <a:noAutofit/>
          </a:bodyPr>
          <a:lstStyle/>
          <a:p>
            <a:pPr>
              <a:lnSpc>
                <a:spcPct val="108000"/>
              </a:lnSpc>
              <a:spcBef>
                <a:spcPts val="1000"/>
              </a:spcBef>
              <a:buClr>
                <a:schemeClr val="accent1"/>
              </a:buClr>
              <a:buSzPct val="100000"/>
            </a:pPr>
            <a:r>
              <a:rPr lang="en-US" sz="2000" dirty="0">
                <a:solidFill>
                  <a:srgbClr val="000000"/>
                </a:solidFill>
              </a:rPr>
              <a:t>Transportation</a:t>
            </a:r>
          </a:p>
        </p:txBody>
      </p:sp>
      <p:sp>
        <p:nvSpPr>
          <p:cNvPr id="21" name="TextBox 20">
            <a:extLst>
              <a:ext uri="{FF2B5EF4-FFF2-40B4-BE49-F238E27FC236}">
                <a16:creationId xmlns:a16="http://schemas.microsoft.com/office/drawing/2014/main" id="{66F999E6-37CF-08A7-7FC2-3BF120F6818A}"/>
              </a:ext>
            </a:extLst>
          </p:cNvPr>
          <p:cNvSpPr txBox="1"/>
          <p:nvPr/>
        </p:nvSpPr>
        <p:spPr>
          <a:xfrm>
            <a:off x="1166913" y="4989730"/>
            <a:ext cx="5303520" cy="457200"/>
          </a:xfrm>
          <a:prstGeom prst="rect">
            <a:avLst/>
          </a:prstGeom>
          <a:noFill/>
        </p:spPr>
        <p:txBody>
          <a:bodyPr wrap="square" rtlCol="0" anchor="t" anchorCtr="0">
            <a:noAutofit/>
          </a:bodyPr>
          <a:lstStyle/>
          <a:p>
            <a:pPr>
              <a:lnSpc>
                <a:spcPct val="108000"/>
              </a:lnSpc>
              <a:spcBef>
                <a:spcPts val="1000"/>
              </a:spcBef>
              <a:buClr>
                <a:schemeClr val="accent1"/>
              </a:buClr>
              <a:buSzPct val="100000"/>
            </a:pPr>
            <a:r>
              <a:rPr lang="en-US" sz="2000" dirty="0">
                <a:solidFill>
                  <a:srgbClr val="000000"/>
                </a:solidFill>
              </a:rPr>
              <a:t>Workplace personal assistance</a:t>
            </a:r>
          </a:p>
        </p:txBody>
      </p:sp>
      <p:sp>
        <p:nvSpPr>
          <p:cNvPr id="22" name="TextBox 21">
            <a:extLst>
              <a:ext uri="{FF2B5EF4-FFF2-40B4-BE49-F238E27FC236}">
                <a16:creationId xmlns:a16="http://schemas.microsoft.com/office/drawing/2014/main" id="{D6AFA3A5-6213-08D9-B798-F2AB4210DA25}"/>
              </a:ext>
            </a:extLst>
          </p:cNvPr>
          <p:cNvSpPr txBox="1"/>
          <p:nvPr/>
        </p:nvSpPr>
        <p:spPr>
          <a:xfrm>
            <a:off x="1166913" y="5500134"/>
            <a:ext cx="5303520" cy="457200"/>
          </a:xfrm>
          <a:prstGeom prst="rect">
            <a:avLst/>
          </a:prstGeom>
          <a:noFill/>
        </p:spPr>
        <p:txBody>
          <a:bodyPr wrap="square" rtlCol="0" anchor="t" anchorCtr="0">
            <a:noAutofit/>
          </a:bodyPr>
          <a:lstStyle/>
          <a:p>
            <a:pPr>
              <a:lnSpc>
                <a:spcPct val="108000"/>
              </a:lnSpc>
              <a:spcBef>
                <a:spcPts val="1000"/>
              </a:spcBef>
              <a:buClr>
                <a:schemeClr val="accent1"/>
              </a:buClr>
              <a:buSzPct val="100000"/>
            </a:pPr>
            <a:r>
              <a:rPr lang="en-US" sz="2000" dirty="0">
                <a:solidFill>
                  <a:srgbClr val="000000"/>
                </a:solidFill>
              </a:rPr>
              <a:t>Self-directed personal care on the job</a:t>
            </a:r>
          </a:p>
        </p:txBody>
      </p:sp>
    </p:spTree>
    <p:custDataLst>
      <p:tags r:id="rId1"/>
    </p:custDataLst>
    <p:extLst>
      <p:ext uri="{BB962C8B-B14F-4D97-AF65-F5344CB8AC3E}">
        <p14:creationId xmlns:p14="http://schemas.microsoft.com/office/powerpoint/2010/main" val="351657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animBg="1"/>
      <p:bldP spid="3" grpId="0" animBg="1"/>
      <p:bldP spid="4" grpId="0" animBg="1"/>
      <p:bldP spid="6" grpId="0" animBg="1"/>
      <p:bldP spid="8" grpId="0" animBg="1"/>
      <p:bldP spid="10" grpId="0" animBg="1"/>
      <p:bldP spid="11" grpId="0" animBg="1"/>
      <p:bldP spid="12" grpId="0" animBg="1"/>
      <p:bldP spid="16" grpId="0"/>
      <p:bldP spid="17"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F5D7196-824C-105C-ACD1-DB86AE43A68F}"/>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3">
            <a:extLst>
              <a:ext uri="{FF2B5EF4-FFF2-40B4-BE49-F238E27FC236}">
                <a16:creationId xmlns:a16="http://schemas.microsoft.com/office/drawing/2014/main" id="{E83D0C24-7758-2761-8141-6FFB7F8E1E85}"/>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122363"/>
            <a:ext cx="9144000" cy="2387600"/>
          </a:xfrm>
        </p:spPr>
        <p:txBody>
          <a:bodyPr>
            <a:noAutofit/>
          </a:bodyPr>
          <a:lstStyle/>
          <a:p>
            <a:r>
              <a:rPr lang="en-US" sz="6600" dirty="0">
                <a:solidFill>
                  <a:schemeClr val="bg1"/>
                </a:solidFill>
              </a:rPr>
              <a:t>What Is a Physical Disability?</a:t>
            </a:r>
          </a:p>
        </p:txBody>
      </p:sp>
      <p:pic>
        <p:nvPicPr>
          <p:cNvPr id="8" name="Picture 7">
            <a:extLst>
              <a:ext uri="{FF2B5EF4-FFF2-40B4-BE49-F238E27FC236}">
                <a16:creationId xmlns:a16="http://schemas.microsoft.com/office/drawing/2014/main" id="{B36CC7DE-E173-E675-AF8A-17C7412F86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570" y="3664914"/>
            <a:ext cx="2618860" cy="2999291"/>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15224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902507-B1BF-8200-5960-1033E9965188}"/>
              </a:ext>
              <a:ext uri="{C183D7F6-B498-43B3-948B-1728B52AA6E4}">
                <adec:decorative xmlns:adec="http://schemas.microsoft.com/office/drawing/2017/decorative" val="1"/>
              </a:ext>
            </a:extLst>
          </p:cNvPr>
          <p:cNvSpPr/>
          <p:nvPr/>
        </p:nvSpPr>
        <p:spPr>
          <a:xfrm>
            <a:off x="3289300" y="4992007"/>
            <a:ext cx="8902700" cy="1091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0B427A1E-963F-7545-5B92-517DD29ECBDA}"/>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0" y="0"/>
            <a:ext cx="3911600" cy="6858000"/>
          </a:xfrm>
        </p:spPr>
      </p:pic>
      <p:sp>
        <p:nvSpPr>
          <p:cNvPr id="2" name="Title 1">
            <a:extLst>
              <a:ext uri="{FF2B5EF4-FFF2-40B4-BE49-F238E27FC236}">
                <a16:creationId xmlns:a16="http://schemas.microsoft.com/office/drawing/2014/main" id="{8ECAC698-1118-DD67-4F82-6011EC963C8F}"/>
              </a:ext>
            </a:extLst>
          </p:cNvPr>
          <p:cNvSpPr>
            <a:spLocks noGrp="1"/>
          </p:cNvSpPr>
          <p:nvPr>
            <p:ph type="ctrTitle"/>
          </p:nvPr>
        </p:nvSpPr>
        <p:spPr>
          <a:xfrm>
            <a:off x="4333865" y="365760"/>
            <a:ext cx="7431192" cy="835660"/>
          </a:xfrm>
        </p:spPr>
        <p:txBody>
          <a:bodyPr>
            <a:normAutofit/>
          </a:bodyPr>
          <a:lstStyle/>
          <a:p>
            <a:r>
              <a:rPr lang="en-US" sz="4400" dirty="0"/>
              <a:t>Physical Disability </a:t>
            </a:r>
            <a:r>
              <a:rPr lang="en-US" sz="4400" b="1" dirty="0"/>
              <a:t>Defined</a:t>
            </a:r>
          </a:p>
        </p:txBody>
      </p:sp>
      <p:sp>
        <p:nvSpPr>
          <p:cNvPr id="3" name="Content Placeholder 2">
            <a:extLst>
              <a:ext uri="{FF2B5EF4-FFF2-40B4-BE49-F238E27FC236}">
                <a16:creationId xmlns:a16="http://schemas.microsoft.com/office/drawing/2014/main" id="{78E32C1C-442B-B889-0A85-C47550AE3BAA}"/>
              </a:ext>
            </a:extLst>
          </p:cNvPr>
          <p:cNvSpPr>
            <a:spLocks noGrp="1"/>
          </p:cNvSpPr>
          <p:nvPr>
            <p:ph type="subTitle" idx="1"/>
          </p:nvPr>
        </p:nvSpPr>
        <p:spPr>
          <a:xfrm>
            <a:off x="4330700" y="1409700"/>
            <a:ext cx="7323825" cy="3912507"/>
          </a:xfrm>
        </p:spPr>
        <p:txBody>
          <a:bodyPr>
            <a:noAutofit/>
          </a:bodyPr>
          <a:lstStyle/>
          <a:p>
            <a:pPr marL="0" indent="0">
              <a:lnSpc>
                <a:spcPct val="108000"/>
              </a:lnSpc>
              <a:buNone/>
            </a:pPr>
            <a:r>
              <a:rPr lang="en-US" sz="2800" b="1" dirty="0">
                <a:latin typeface="+mn-lt"/>
              </a:rPr>
              <a:t>Physical condition including:</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Anatomical loss</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Musculoskeletal</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Neurological</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Respiratory</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Cardiovascular impairment</a:t>
            </a:r>
          </a:p>
          <a:p>
            <a:pPr marL="457200" indent="-457200">
              <a:buFont typeface="Wingdings" panose="05000000000000000000" pitchFamily="2" charset="2"/>
              <a:buChar char="ü"/>
            </a:pPr>
            <a:endParaRPr lang="en-US" dirty="0"/>
          </a:p>
        </p:txBody>
      </p:sp>
      <p:sp>
        <p:nvSpPr>
          <p:cNvPr id="4" name="Content Placeholder 3">
            <a:extLst>
              <a:ext uri="{FF2B5EF4-FFF2-40B4-BE49-F238E27FC236}">
                <a16:creationId xmlns:a16="http://schemas.microsoft.com/office/drawing/2014/main" id="{879E1FA6-55C9-C645-C4A0-E870B1576DCF}"/>
              </a:ext>
            </a:extLst>
          </p:cNvPr>
          <p:cNvSpPr>
            <a:spLocks noGrp="1"/>
          </p:cNvSpPr>
          <p:nvPr>
            <p:ph sz="half" idx="4294967295"/>
          </p:nvPr>
        </p:nvSpPr>
        <p:spPr>
          <a:xfrm>
            <a:off x="4317360" y="4992007"/>
            <a:ext cx="6871339" cy="1091293"/>
          </a:xfrm>
        </p:spPr>
        <p:txBody>
          <a:bodyPr anchor="ctr" anchorCtr="0">
            <a:noAutofit/>
          </a:bodyPr>
          <a:lstStyle/>
          <a:p>
            <a:pPr marL="0" indent="0">
              <a:lnSpc>
                <a:spcPct val="120000"/>
              </a:lnSpc>
              <a:buNone/>
            </a:pPr>
            <a:r>
              <a:rPr lang="en-US" sz="2400" b="1" dirty="0">
                <a:solidFill>
                  <a:schemeClr val="bg1"/>
                </a:solidFill>
                <a:latin typeface="+mn-lt"/>
              </a:rPr>
              <a:t>Significantly interferes or limits at least one major life activity of a person</a:t>
            </a:r>
          </a:p>
        </p:txBody>
      </p:sp>
      <p:sp>
        <p:nvSpPr>
          <p:cNvPr id="14" name="Freeform: Shape 13">
            <a:extLst>
              <a:ext uri="{FF2B5EF4-FFF2-40B4-BE49-F238E27FC236}">
                <a16:creationId xmlns:a16="http://schemas.microsoft.com/office/drawing/2014/main" id="{36F97DFD-8F53-9676-4FBF-BDA6C4802BE3}"/>
              </a:ext>
              <a:ext uri="{C183D7F6-B498-43B3-948B-1728B52AA6E4}">
                <adec:decorative xmlns:adec="http://schemas.microsoft.com/office/drawing/2017/decorative" val="1"/>
              </a:ext>
            </a:extLst>
          </p:cNvPr>
          <p:cNvSpPr/>
          <p:nvPr/>
        </p:nvSpPr>
        <p:spPr>
          <a:xfrm>
            <a:off x="0" y="0"/>
            <a:ext cx="3289300" cy="321310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tx1">
                  <a:alpha val="90000"/>
                </a:schemeClr>
              </a:gs>
              <a:gs pos="100000">
                <a:schemeClr val="bg1">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586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750"/>
                                        <p:tgtEl>
                                          <p:spTgt spid="3">
                                            <p:txEl>
                                              <p:pRg st="5" end="5"/>
                                            </p:txEl>
                                          </p:spTgt>
                                        </p:tgtEl>
                                      </p:cBhvr>
                                    </p:animEffect>
                                    <p:anim calcmode="lin" valueType="num">
                                      <p:cBhvr>
                                        <p:cTn id="43"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B427A1E-963F-7545-5B92-517DD29ECBD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9694" r="20946" b="9750"/>
          <a:stretch/>
        </p:blipFill>
        <p:spPr>
          <a:xfrm flipH="1">
            <a:off x="6565900" y="0"/>
            <a:ext cx="5626100" cy="6858000"/>
          </a:xfrm>
        </p:spPr>
      </p:pic>
      <p:sp>
        <p:nvSpPr>
          <p:cNvPr id="2" name="Title 1">
            <a:extLst>
              <a:ext uri="{FF2B5EF4-FFF2-40B4-BE49-F238E27FC236}">
                <a16:creationId xmlns:a16="http://schemas.microsoft.com/office/drawing/2014/main" id="{8ECAC698-1118-DD67-4F82-6011EC963C8F}"/>
              </a:ext>
            </a:extLst>
          </p:cNvPr>
          <p:cNvSpPr>
            <a:spLocks noGrp="1"/>
          </p:cNvSpPr>
          <p:nvPr>
            <p:ph type="ctrTitle"/>
          </p:nvPr>
        </p:nvSpPr>
        <p:spPr>
          <a:xfrm>
            <a:off x="731520" y="365760"/>
            <a:ext cx="7650257" cy="835660"/>
          </a:xfrm>
        </p:spPr>
        <p:txBody>
          <a:bodyPr>
            <a:normAutofit/>
          </a:bodyPr>
          <a:lstStyle/>
          <a:p>
            <a:r>
              <a:rPr lang="en-US" sz="4400" dirty="0"/>
              <a:t>Major Life Activities</a:t>
            </a:r>
          </a:p>
        </p:txBody>
      </p:sp>
      <p:sp>
        <p:nvSpPr>
          <p:cNvPr id="3" name="Content Placeholder 2">
            <a:extLst>
              <a:ext uri="{FF2B5EF4-FFF2-40B4-BE49-F238E27FC236}">
                <a16:creationId xmlns:a16="http://schemas.microsoft.com/office/drawing/2014/main" id="{78E32C1C-442B-B889-0A85-C47550AE3BAA}"/>
              </a:ext>
            </a:extLst>
          </p:cNvPr>
          <p:cNvSpPr>
            <a:spLocks noGrp="1"/>
          </p:cNvSpPr>
          <p:nvPr>
            <p:ph type="subTitle" idx="1"/>
          </p:nvPr>
        </p:nvSpPr>
        <p:spPr>
          <a:xfrm>
            <a:off x="731521" y="1333500"/>
            <a:ext cx="5085079" cy="5181600"/>
          </a:xfrm>
        </p:spPr>
        <p:txBody>
          <a:bodyPr>
            <a:noAutofit/>
          </a:bodyPr>
          <a:lstStyle/>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Self-care</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Performance of manual tasks not related to employment</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Walking</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Receptive and expressive language</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Breathing</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Working</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Participating in educational programs</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Mobility – other than walking</a:t>
            </a:r>
          </a:p>
          <a:p>
            <a:pPr marL="457200" indent="-457200">
              <a:lnSpc>
                <a:spcPct val="108000"/>
              </a:lnSpc>
              <a:buClr>
                <a:schemeClr val="accent1"/>
              </a:buClr>
              <a:buFont typeface="Wingdings" panose="05000000000000000000" pitchFamily="2" charset="2"/>
              <a:buChar char="ü"/>
            </a:pPr>
            <a:r>
              <a:rPr lang="en-US" sz="2200" b="0" dirty="0">
                <a:solidFill>
                  <a:srgbClr val="000000"/>
                </a:solidFill>
                <a:latin typeface="+mn-lt"/>
              </a:rPr>
              <a:t>Capacity of independent living</a:t>
            </a:r>
          </a:p>
          <a:p>
            <a:pPr marL="457200" indent="-457200">
              <a:buFont typeface="Wingdings" panose="05000000000000000000" pitchFamily="2" charset="2"/>
              <a:buChar char="ü"/>
            </a:pPr>
            <a:endParaRPr lang="en-US" dirty="0"/>
          </a:p>
        </p:txBody>
      </p:sp>
      <p:sp>
        <p:nvSpPr>
          <p:cNvPr id="10" name="Freeform: Shape 9">
            <a:extLst>
              <a:ext uri="{FF2B5EF4-FFF2-40B4-BE49-F238E27FC236}">
                <a16:creationId xmlns:a16="http://schemas.microsoft.com/office/drawing/2014/main" id="{594B0031-72A7-0C46-8272-12B154B2C2CB}"/>
              </a:ext>
              <a:ext uri="{C183D7F6-B498-43B3-948B-1728B52AA6E4}">
                <adec:decorative xmlns:adec="http://schemas.microsoft.com/office/drawing/2017/decorative" val="1"/>
              </a:ext>
            </a:extLst>
          </p:cNvPr>
          <p:cNvSpPr/>
          <p:nvPr/>
        </p:nvSpPr>
        <p:spPr>
          <a:xfrm flipH="1">
            <a:off x="6096000" y="0"/>
            <a:ext cx="6096000" cy="6858000"/>
          </a:xfrm>
          <a:custGeom>
            <a:avLst/>
            <a:gdLst>
              <a:gd name="connsiteX0" fmla="*/ 0 w 5778404"/>
              <a:gd name="connsiteY0" fmla="*/ 0 h 6858000"/>
              <a:gd name="connsiteX1" fmla="*/ 5775563 w 5778404"/>
              <a:gd name="connsiteY1" fmla="*/ 0 h 6858000"/>
              <a:gd name="connsiteX2" fmla="*/ 5778404 w 5778404"/>
              <a:gd name="connsiteY2" fmla="*/ 14407 h 6858000"/>
              <a:gd name="connsiteX3" fmla="*/ 5565208 w 5778404"/>
              <a:gd name="connsiteY3" fmla="*/ 30619 h 6858000"/>
              <a:gd name="connsiteX4" fmla="*/ 240891 w 5778404"/>
              <a:gd name="connsiteY4" fmla="*/ 5930695 h 6858000"/>
              <a:gd name="connsiteX5" fmla="*/ 309226 w 5778404"/>
              <a:gd name="connsiteY5" fmla="*/ 6833882 h 6858000"/>
              <a:gd name="connsiteX6" fmla="*/ 313533 w 5778404"/>
              <a:gd name="connsiteY6" fmla="*/ 6858000 h 6858000"/>
              <a:gd name="connsiteX7" fmla="*/ 0 w 57784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404" h="6858000">
                <a:moveTo>
                  <a:pt x="0" y="0"/>
                </a:moveTo>
                <a:lnTo>
                  <a:pt x="5775563" y="0"/>
                </a:lnTo>
                <a:lnTo>
                  <a:pt x="5778404" y="14407"/>
                </a:lnTo>
                <a:lnTo>
                  <a:pt x="5565208" y="30619"/>
                </a:lnTo>
                <a:cubicBezTo>
                  <a:pt x="2574619" y="334330"/>
                  <a:pt x="240891" y="2859977"/>
                  <a:pt x="240891" y="5930695"/>
                </a:cubicBezTo>
                <a:cubicBezTo>
                  <a:pt x="240891" y="6237767"/>
                  <a:pt x="264229" y="6539388"/>
                  <a:pt x="309226" y="6833882"/>
                </a:cubicBezTo>
                <a:lnTo>
                  <a:pt x="313533" y="6858000"/>
                </a:lnTo>
                <a:lnTo>
                  <a:pt x="0" y="6858000"/>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763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50"/>
                                        <p:tgtEl>
                                          <p:spTgt spid="3">
                                            <p:txEl>
                                              <p:pRg st="0" end="0"/>
                                            </p:txEl>
                                          </p:spTgt>
                                        </p:tgtEl>
                                      </p:cBhvr>
                                    </p:animEffect>
                                    <p:anim calcmode="lin" valueType="num">
                                      <p:cBhvr>
                                        <p:cTn id="16"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750"/>
                                        <p:tgtEl>
                                          <p:spTgt spid="3">
                                            <p:txEl>
                                              <p:pRg st="1" end="1"/>
                                            </p:txEl>
                                          </p:spTgt>
                                        </p:tgtEl>
                                      </p:cBhvr>
                                    </p:animEffect>
                                    <p:anim calcmode="lin" valueType="num">
                                      <p:cBhvr>
                                        <p:cTn id="2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750"/>
                                        <p:tgtEl>
                                          <p:spTgt spid="3">
                                            <p:txEl>
                                              <p:pRg st="2" end="2"/>
                                            </p:txEl>
                                          </p:spTgt>
                                        </p:tgtEl>
                                      </p:cBhvr>
                                    </p:animEffect>
                                    <p:anim calcmode="lin" valueType="num">
                                      <p:cBhvr>
                                        <p:cTn id="26"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750"/>
                                        <p:tgtEl>
                                          <p:spTgt spid="3">
                                            <p:txEl>
                                              <p:pRg st="3" end="3"/>
                                            </p:txEl>
                                          </p:spTgt>
                                        </p:tgtEl>
                                      </p:cBhvr>
                                    </p:animEffect>
                                    <p:anim calcmode="lin" valueType="num">
                                      <p:cBhvr>
                                        <p:cTn id="31"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75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75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750"/>
                                        <p:tgtEl>
                                          <p:spTgt spid="3">
                                            <p:txEl>
                                              <p:pRg st="6" end="6"/>
                                            </p:txEl>
                                          </p:spTgt>
                                        </p:tgtEl>
                                      </p:cBhvr>
                                    </p:animEffect>
                                    <p:anim calcmode="lin" valueType="num">
                                      <p:cBhvr>
                                        <p:cTn id="46"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75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25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750"/>
                                        <p:tgtEl>
                                          <p:spTgt spid="3">
                                            <p:txEl>
                                              <p:pRg st="7" end="7"/>
                                            </p:txEl>
                                          </p:spTgt>
                                        </p:tgtEl>
                                      </p:cBhvr>
                                    </p:animEffect>
                                    <p:anim calcmode="lin" valueType="num">
                                      <p:cBhvr>
                                        <p:cTn id="51"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75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5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750"/>
                                        <p:tgtEl>
                                          <p:spTgt spid="3">
                                            <p:txEl>
                                              <p:pRg st="8" end="8"/>
                                            </p:txEl>
                                          </p:spTgt>
                                        </p:tgtEl>
                                      </p:cBhvr>
                                    </p:animEffect>
                                    <p:anim calcmode="lin" valueType="num">
                                      <p:cBhvr>
                                        <p:cTn id="56"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3A74E3D-2F69-19A4-AF84-1D27AC08C979}"/>
              </a:ext>
              <a:ext uri="{C183D7F6-B498-43B3-948B-1728B52AA6E4}">
                <adec:decorative xmlns:adec="http://schemas.microsoft.com/office/drawing/2017/decorative" val="1"/>
              </a:ext>
            </a:extLst>
          </p:cNvPr>
          <p:cNvSpPr/>
          <p:nvPr/>
        </p:nvSpPr>
        <p:spPr>
          <a:xfrm>
            <a:off x="0" y="175260"/>
            <a:ext cx="12191998" cy="2883710"/>
          </a:xfrm>
          <a:custGeom>
            <a:avLst/>
            <a:gdLst>
              <a:gd name="connsiteX0" fmla="*/ 5572125 w 12191998"/>
              <a:gd name="connsiteY0" fmla="*/ 0 h 2883710"/>
              <a:gd name="connsiteX1" fmla="*/ 12142130 w 12191998"/>
              <a:gd name="connsiteY1" fmla="*/ 893244 h 2883710"/>
              <a:gd name="connsiteX2" fmla="*/ 12191998 w 12191998"/>
              <a:gd name="connsiteY2" fmla="*/ 908511 h 2883710"/>
              <a:gd name="connsiteX3" fmla="*/ 12191998 w 12191998"/>
              <a:gd name="connsiteY3" fmla="*/ 2374073 h 2883710"/>
              <a:gd name="connsiteX4" fmla="*/ 11881612 w 12191998"/>
              <a:gd name="connsiteY4" fmla="*/ 2292246 h 2883710"/>
              <a:gd name="connsiteX5" fmla="*/ 4836438 w 12191998"/>
              <a:gd name="connsiteY5" fmla="*/ 1906571 h 2883710"/>
              <a:gd name="connsiteX6" fmla="*/ 151943 w 12191998"/>
              <a:gd name="connsiteY6" fmla="*/ 2834271 h 2883710"/>
              <a:gd name="connsiteX7" fmla="*/ 0 w 12191998"/>
              <a:gd name="connsiteY7" fmla="*/ 2883710 h 2883710"/>
              <a:gd name="connsiteX8" fmla="*/ 0 w 12191998"/>
              <a:gd name="connsiteY8" fmla="*/ 634870 h 2883710"/>
              <a:gd name="connsiteX9" fmla="*/ 361578 w 12191998"/>
              <a:gd name="connsiteY9" fmla="*/ 549653 h 2883710"/>
              <a:gd name="connsiteX10" fmla="*/ 5572125 w 12191998"/>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2883710">
                <a:moveTo>
                  <a:pt x="5572125" y="0"/>
                </a:moveTo>
                <a:cubicBezTo>
                  <a:pt x="7926040" y="0"/>
                  <a:pt x="10154604" y="320798"/>
                  <a:pt x="12142130" y="893244"/>
                </a:cubicBezTo>
                <a:lnTo>
                  <a:pt x="12191998" y="908511"/>
                </a:lnTo>
                <a:lnTo>
                  <a:pt x="12191998"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gradFill>
            <a:gsLst>
              <a:gs pos="0">
                <a:schemeClr val="accent1">
                  <a:lumMod val="60000"/>
                  <a:lumOff val="40000"/>
                  <a:alpha val="90000"/>
                </a:schemeClr>
              </a:gs>
              <a:gs pos="100000">
                <a:schemeClr val="accent6">
                  <a:lumMod val="20000"/>
                  <a:lumOff val="80000"/>
                  <a:alpha val="9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826823C-394E-4D39-9C55-4A9EF4014305}"/>
              </a:ext>
            </a:extLst>
          </p:cNvPr>
          <p:cNvSpPr>
            <a:spLocks noGrp="1"/>
          </p:cNvSpPr>
          <p:nvPr>
            <p:ph type="ctrTitle"/>
          </p:nvPr>
        </p:nvSpPr>
        <p:spPr>
          <a:xfrm>
            <a:off x="1813152" y="474980"/>
            <a:ext cx="8565696" cy="1397891"/>
          </a:xfrm>
        </p:spPr>
        <p:txBody>
          <a:bodyPr anchor="b" anchorCtr="0">
            <a:noAutofit/>
          </a:bodyPr>
          <a:lstStyle/>
          <a:p>
            <a:r>
              <a:rPr lang="en-US" b="1" dirty="0"/>
              <a:t>Examples of Conditions </a:t>
            </a:r>
            <a:r>
              <a:rPr lang="en-US" dirty="0"/>
              <a:t>Meeting the Definition of a Physical Disability</a:t>
            </a:r>
          </a:p>
        </p:txBody>
      </p:sp>
      <p:sp>
        <p:nvSpPr>
          <p:cNvPr id="5" name="Rectangle 4">
            <a:extLst>
              <a:ext uri="{FF2B5EF4-FFF2-40B4-BE49-F238E27FC236}">
                <a16:creationId xmlns:a16="http://schemas.microsoft.com/office/drawing/2014/main" id="{42AA64D5-A3D5-BF3D-67C4-EB4A0B02011B}"/>
              </a:ext>
            </a:extLst>
          </p:cNvPr>
          <p:cNvSpPr/>
          <p:nvPr/>
        </p:nvSpPr>
        <p:spPr>
          <a:xfrm>
            <a:off x="317500" y="3009900"/>
            <a:ext cx="2946400" cy="556499"/>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1"/>
                </a:solidFill>
              </a:rPr>
              <a:t>amputation</a:t>
            </a:r>
          </a:p>
        </p:txBody>
      </p:sp>
      <p:sp>
        <p:nvSpPr>
          <p:cNvPr id="6" name="Rectangle 5">
            <a:extLst>
              <a:ext uri="{FF2B5EF4-FFF2-40B4-BE49-F238E27FC236}">
                <a16:creationId xmlns:a16="http://schemas.microsoft.com/office/drawing/2014/main" id="{2F2868D8-4A34-B436-FCEC-D6BF6F82F6D5}"/>
              </a:ext>
            </a:extLst>
          </p:cNvPr>
          <p:cNvSpPr/>
          <p:nvPr/>
        </p:nvSpPr>
        <p:spPr>
          <a:xfrm>
            <a:off x="3429002" y="2482795"/>
            <a:ext cx="2946400" cy="556499"/>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1">
                    <a:lumMod val="75000"/>
                  </a:schemeClr>
                </a:solidFill>
              </a:rPr>
              <a:t>arthritis</a:t>
            </a:r>
          </a:p>
        </p:txBody>
      </p:sp>
      <p:sp>
        <p:nvSpPr>
          <p:cNvPr id="7" name="Rectangle 6">
            <a:extLst>
              <a:ext uri="{FF2B5EF4-FFF2-40B4-BE49-F238E27FC236}">
                <a16:creationId xmlns:a16="http://schemas.microsoft.com/office/drawing/2014/main" id="{C0CB349D-25A6-AA83-B80B-95D8924082E8}"/>
              </a:ext>
            </a:extLst>
          </p:cNvPr>
          <p:cNvSpPr/>
          <p:nvPr/>
        </p:nvSpPr>
        <p:spPr>
          <a:xfrm>
            <a:off x="7755304" y="2715709"/>
            <a:ext cx="2946400" cy="556499"/>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1"/>
                </a:solidFill>
              </a:rPr>
              <a:t>cancer</a:t>
            </a:r>
          </a:p>
        </p:txBody>
      </p:sp>
      <p:sp>
        <p:nvSpPr>
          <p:cNvPr id="9" name="Rectangle 8">
            <a:extLst>
              <a:ext uri="{FF2B5EF4-FFF2-40B4-BE49-F238E27FC236}">
                <a16:creationId xmlns:a16="http://schemas.microsoft.com/office/drawing/2014/main" id="{3CDD39C9-CBE3-77A2-8B2E-A059136EAA2A}"/>
              </a:ext>
            </a:extLst>
          </p:cNvPr>
          <p:cNvSpPr/>
          <p:nvPr/>
        </p:nvSpPr>
        <p:spPr>
          <a:xfrm>
            <a:off x="2351386" y="3914655"/>
            <a:ext cx="2946400" cy="1058816"/>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1">
                    <a:lumMod val="75000"/>
                  </a:schemeClr>
                </a:solidFill>
              </a:rPr>
              <a:t>heart and lung disease</a:t>
            </a:r>
          </a:p>
        </p:txBody>
      </p:sp>
      <p:sp>
        <p:nvSpPr>
          <p:cNvPr id="16" name="Rectangle 15">
            <a:extLst>
              <a:ext uri="{FF2B5EF4-FFF2-40B4-BE49-F238E27FC236}">
                <a16:creationId xmlns:a16="http://schemas.microsoft.com/office/drawing/2014/main" id="{6D18636A-9A79-D293-B5AA-AF8F08C6901A}"/>
              </a:ext>
            </a:extLst>
          </p:cNvPr>
          <p:cNvSpPr/>
          <p:nvPr/>
        </p:nvSpPr>
        <p:spPr>
          <a:xfrm>
            <a:off x="5985384" y="3707925"/>
            <a:ext cx="3552315" cy="556499"/>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4">
                    <a:lumMod val="75000"/>
                  </a:schemeClr>
                </a:solidFill>
              </a:rPr>
              <a:t>multiple sclerosis</a:t>
            </a:r>
          </a:p>
        </p:txBody>
      </p:sp>
      <p:sp>
        <p:nvSpPr>
          <p:cNvPr id="17" name="Rectangle 16">
            <a:extLst>
              <a:ext uri="{FF2B5EF4-FFF2-40B4-BE49-F238E27FC236}">
                <a16:creationId xmlns:a16="http://schemas.microsoft.com/office/drawing/2014/main" id="{D0AF9306-28E9-BDC7-0453-C60161BBF25E}"/>
              </a:ext>
            </a:extLst>
          </p:cNvPr>
          <p:cNvSpPr/>
          <p:nvPr/>
        </p:nvSpPr>
        <p:spPr>
          <a:xfrm>
            <a:off x="679418" y="5296754"/>
            <a:ext cx="4093655" cy="556499"/>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4">
                    <a:lumMod val="75000"/>
                  </a:schemeClr>
                </a:solidFill>
              </a:rPr>
              <a:t>muscular dystrophy</a:t>
            </a:r>
          </a:p>
        </p:txBody>
      </p:sp>
      <p:sp>
        <p:nvSpPr>
          <p:cNvPr id="20" name="Rectangle 19">
            <a:extLst>
              <a:ext uri="{FF2B5EF4-FFF2-40B4-BE49-F238E27FC236}">
                <a16:creationId xmlns:a16="http://schemas.microsoft.com/office/drawing/2014/main" id="{74DAA096-1389-E2B8-45ED-5537934FE7DD}"/>
              </a:ext>
            </a:extLst>
          </p:cNvPr>
          <p:cNvSpPr/>
          <p:nvPr/>
        </p:nvSpPr>
        <p:spPr>
          <a:xfrm>
            <a:off x="5111987" y="4937158"/>
            <a:ext cx="2946400" cy="556499"/>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1"/>
                </a:solidFill>
              </a:rPr>
              <a:t>polio</a:t>
            </a:r>
          </a:p>
        </p:txBody>
      </p:sp>
      <p:sp>
        <p:nvSpPr>
          <p:cNvPr id="26" name="Rectangle 25">
            <a:extLst>
              <a:ext uri="{FF2B5EF4-FFF2-40B4-BE49-F238E27FC236}">
                <a16:creationId xmlns:a16="http://schemas.microsoft.com/office/drawing/2014/main" id="{CDB5D30B-DCDC-5D2A-308C-B29CBE5880A1}"/>
              </a:ext>
            </a:extLst>
          </p:cNvPr>
          <p:cNvSpPr/>
          <p:nvPr/>
        </p:nvSpPr>
        <p:spPr>
          <a:xfrm>
            <a:off x="8367414" y="4828461"/>
            <a:ext cx="2946400" cy="1058816"/>
          </a:xfrm>
          <a:prstGeom prst="rect">
            <a:avLst/>
          </a:prstGeom>
          <a:noFill/>
        </p:spPr>
        <p:txBody>
          <a:bodyPr wrap="square" lIns="91440" tIns="45720" rIns="91440" bIns="45720">
            <a:spAutoFit/>
          </a:bodyPr>
          <a:lstStyle/>
          <a:p>
            <a:pPr algn="ctr">
              <a:lnSpc>
                <a:spcPct val="102000"/>
              </a:lnSpc>
            </a:pPr>
            <a:r>
              <a:rPr lang="en-US" sz="3200" b="1" spc="40" dirty="0">
                <a:ln w="12700" cmpd="sng">
                  <a:solidFill>
                    <a:schemeClr val="tx1"/>
                  </a:solidFill>
                  <a:prstDash val="solid"/>
                </a:ln>
                <a:solidFill>
                  <a:schemeClr val="accent1">
                    <a:lumMod val="75000"/>
                  </a:schemeClr>
                </a:solidFill>
              </a:rPr>
              <a:t>spinal cord injuries</a:t>
            </a:r>
          </a:p>
        </p:txBody>
      </p:sp>
      <p:sp>
        <p:nvSpPr>
          <p:cNvPr id="28" name="TextBox 27">
            <a:extLst>
              <a:ext uri="{FF2B5EF4-FFF2-40B4-BE49-F238E27FC236}">
                <a16:creationId xmlns:a16="http://schemas.microsoft.com/office/drawing/2014/main" id="{E55CBF62-3D34-BDB4-1F6A-BC2792CCC7A1}"/>
              </a:ext>
            </a:extLst>
          </p:cNvPr>
          <p:cNvSpPr txBox="1"/>
          <p:nvPr/>
        </p:nvSpPr>
        <p:spPr>
          <a:xfrm>
            <a:off x="1223963" y="6230620"/>
            <a:ext cx="9744074" cy="369332"/>
          </a:xfrm>
          <a:prstGeom prst="rect">
            <a:avLst/>
          </a:prstGeom>
          <a:noFill/>
        </p:spPr>
        <p:txBody>
          <a:bodyPr wrap="square" rtlCol="0">
            <a:spAutoFit/>
          </a:bodyPr>
          <a:lstStyle/>
          <a:p>
            <a:r>
              <a:rPr lang="en-US" b="1" dirty="0">
                <a:solidFill>
                  <a:schemeClr val="accent4">
                    <a:lumMod val="50000"/>
                  </a:schemeClr>
                </a:solidFill>
              </a:rPr>
              <a:t>And other disabilities or medical conditions that meet this criteria as outlined in state statute.</a:t>
            </a:r>
          </a:p>
        </p:txBody>
      </p:sp>
    </p:spTree>
    <p:custDataLst>
      <p:tags r:id="rId1"/>
    </p:custDataLst>
    <p:extLst>
      <p:ext uri="{BB962C8B-B14F-4D97-AF65-F5344CB8AC3E}">
        <p14:creationId xmlns:p14="http://schemas.microsoft.com/office/powerpoint/2010/main" val="3509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1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fltVal val="0"/>
                                          </p:val>
                                        </p:tav>
                                        <p:tav tm="100000">
                                          <p:val>
                                            <p:strVal val="#ppt_w"/>
                                          </p:val>
                                        </p:tav>
                                      </p:tavLst>
                                    </p:anim>
                                    <p:anim calcmode="lin" valueType="num">
                                      <p:cBhvr>
                                        <p:cTn id="19" dur="750" fill="hold"/>
                                        <p:tgtEl>
                                          <p:spTgt spid="5"/>
                                        </p:tgtEl>
                                        <p:attrNameLst>
                                          <p:attrName>ppt_h</p:attrName>
                                        </p:attrNameLst>
                                      </p:cBhvr>
                                      <p:tavLst>
                                        <p:tav tm="0">
                                          <p:val>
                                            <p:fltVal val="0"/>
                                          </p:val>
                                        </p:tav>
                                        <p:tav tm="100000">
                                          <p:val>
                                            <p:strVal val="#ppt_h"/>
                                          </p:val>
                                        </p:tav>
                                      </p:tavLst>
                                    </p:anim>
                                    <p:anim calcmode="lin" valueType="num">
                                      <p:cBhvr>
                                        <p:cTn id="20" dur="750" fill="hold"/>
                                        <p:tgtEl>
                                          <p:spTgt spid="5"/>
                                        </p:tgtEl>
                                        <p:attrNameLst>
                                          <p:attrName>style.rotation</p:attrName>
                                        </p:attrNameLst>
                                      </p:cBhvr>
                                      <p:tavLst>
                                        <p:tav tm="0">
                                          <p:val>
                                            <p:fltVal val="90"/>
                                          </p:val>
                                        </p:tav>
                                        <p:tav tm="100000">
                                          <p:val>
                                            <p:fltVal val="0"/>
                                          </p:val>
                                        </p:tav>
                                      </p:tavLst>
                                    </p:anim>
                                    <p:animEffect transition="in" filter="fade">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750" fill="hold"/>
                                        <p:tgtEl>
                                          <p:spTgt spid="6"/>
                                        </p:tgtEl>
                                        <p:attrNameLst>
                                          <p:attrName>ppt_w</p:attrName>
                                        </p:attrNameLst>
                                      </p:cBhvr>
                                      <p:tavLst>
                                        <p:tav tm="0">
                                          <p:val>
                                            <p:fltVal val="0"/>
                                          </p:val>
                                        </p:tav>
                                        <p:tav tm="100000">
                                          <p:val>
                                            <p:strVal val="#ppt_w"/>
                                          </p:val>
                                        </p:tav>
                                      </p:tavLst>
                                    </p:anim>
                                    <p:anim calcmode="lin" valueType="num">
                                      <p:cBhvr>
                                        <p:cTn id="27" dur="750" fill="hold"/>
                                        <p:tgtEl>
                                          <p:spTgt spid="6"/>
                                        </p:tgtEl>
                                        <p:attrNameLst>
                                          <p:attrName>ppt_h</p:attrName>
                                        </p:attrNameLst>
                                      </p:cBhvr>
                                      <p:tavLst>
                                        <p:tav tm="0">
                                          <p:val>
                                            <p:fltVal val="0"/>
                                          </p:val>
                                        </p:tav>
                                        <p:tav tm="100000">
                                          <p:val>
                                            <p:strVal val="#ppt_h"/>
                                          </p:val>
                                        </p:tav>
                                      </p:tavLst>
                                    </p:anim>
                                    <p:animEffect transition="in" filter="fade">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750"/>
                                        <p:tgtEl>
                                          <p:spTgt spid="7"/>
                                        </p:tgtEl>
                                      </p:cBhvr>
                                    </p:animEffect>
                                    <p:anim calcmode="lin" valueType="num">
                                      <p:cBhvr>
                                        <p:cTn id="34" dur="750" fill="hold"/>
                                        <p:tgtEl>
                                          <p:spTgt spid="7"/>
                                        </p:tgtEl>
                                        <p:attrNameLst>
                                          <p:attrName>ppt_w</p:attrName>
                                        </p:attrNameLst>
                                      </p:cBhvr>
                                      <p:tavLst>
                                        <p:tav tm="0" fmla="#ppt_w*sin(2.5*pi*$)">
                                          <p:val>
                                            <p:fltVal val="0"/>
                                          </p:val>
                                        </p:tav>
                                        <p:tav tm="100000">
                                          <p:val>
                                            <p:fltVal val="1"/>
                                          </p:val>
                                        </p:tav>
                                      </p:tavLst>
                                    </p:anim>
                                    <p:anim calcmode="lin" valueType="num">
                                      <p:cBhvr>
                                        <p:cTn id="35"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362">
                                          <p:stCondLst>
                                            <p:cond delay="0"/>
                                          </p:stCondLst>
                                        </p:cTn>
                                        <p:tgtEl>
                                          <p:spTgt spid="9"/>
                                        </p:tgtEl>
                                      </p:cBhvr>
                                    </p:animEffect>
                                    <p:anim calcmode="lin" valueType="num">
                                      <p:cBhvr>
                                        <p:cTn id="41"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44"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45"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46" dur="16">
                                          <p:stCondLst>
                                            <p:cond delay="406"/>
                                          </p:stCondLst>
                                        </p:cTn>
                                        <p:tgtEl>
                                          <p:spTgt spid="9"/>
                                        </p:tgtEl>
                                      </p:cBhvr>
                                      <p:to x="100000" y="60000"/>
                                    </p:animScale>
                                    <p:animScale>
                                      <p:cBhvr>
                                        <p:cTn id="47" dur="104" decel="50000">
                                          <p:stCondLst>
                                            <p:cond delay="423"/>
                                          </p:stCondLst>
                                        </p:cTn>
                                        <p:tgtEl>
                                          <p:spTgt spid="9"/>
                                        </p:tgtEl>
                                      </p:cBhvr>
                                      <p:to x="100000" y="100000"/>
                                    </p:animScale>
                                    <p:animScale>
                                      <p:cBhvr>
                                        <p:cTn id="48" dur="16">
                                          <p:stCondLst>
                                            <p:cond delay="820"/>
                                          </p:stCondLst>
                                        </p:cTn>
                                        <p:tgtEl>
                                          <p:spTgt spid="9"/>
                                        </p:tgtEl>
                                      </p:cBhvr>
                                      <p:to x="100000" y="80000"/>
                                    </p:animScale>
                                    <p:animScale>
                                      <p:cBhvr>
                                        <p:cTn id="49" dur="104" decel="50000">
                                          <p:stCondLst>
                                            <p:cond delay="836"/>
                                          </p:stCondLst>
                                        </p:cTn>
                                        <p:tgtEl>
                                          <p:spTgt spid="9"/>
                                        </p:tgtEl>
                                      </p:cBhvr>
                                      <p:to x="100000" y="100000"/>
                                    </p:animScale>
                                    <p:animScale>
                                      <p:cBhvr>
                                        <p:cTn id="50" dur="16">
                                          <p:stCondLst>
                                            <p:cond delay="1026"/>
                                          </p:stCondLst>
                                        </p:cTn>
                                        <p:tgtEl>
                                          <p:spTgt spid="9"/>
                                        </p:tgtEl>
                                      </p:cBhvr>
                                      <p:to x="100000" y="90000"/>
                                    </p:animScale>
                                    <p:animScale>
                                      <p:cBhvr>
                                        <p:cTn id="51" dur="104" decel="50000">
                                          <p:stCondLst>
                                            <p:cond delay="1042"/>
                                          </p:stCondLst>
                                        </p:cTn>
                                        <p:tgtEl>
                                          <p:spTgt spid="9"/>
                                        </p:tgtEl>
                                      </p:cBhvr>
                                      <p:to x="100000" y="100000"/>
                                    </p:animScale>
                                    <p:animScale>
                                      <p:cBhvr>
                                        <p:cTn id="52" dur="16">
                                          <p:stCondLst>
                                            <p:cond delay="1130"/>
                                          </p:stCondLst>
                                        </p:cTn>
                                        <p:tgtEl>
                                          <p:spTgt spid="9"/>
                                        </p:tgtEl>
                                      </p:cBhvr>
                                      <p:to x="100000" y="95000"/>
                                    </p:animScale>
                                    <p:animScale>
                                      <p:cBhvr>
                                        <p:cTn id="53" dur="104" decel="50000">
                                          <p:stCondLst>
                                            <p:cond delay="1146"/>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750" fill="hold"/>
                                        <p:tgtEl>
                                          <p:spTgt spid="16"/>
                                        </p:tgtEl>
                                        <p:attrNameLst>
                                          <p:attrName>ppt_x</p:attrName>
                                        </p:attrNameLst>
                                      </p:cBhvr>
                                      <p:tavLst>
                                        <p:tav tm="0">
                                          <p:val>
                                            <p:strVal val="1+#ppt_w/2"/>
                                          </p:val>
                                        </p:tav>
                                        <p:tav tm="100000">
                                          <p:val>
                                            <p:strVal val="#ppt_x"/>
                                          </p:val>
                                        </p:tav>
                                      </p:tavLst>
                                    </p:anim>
                                    <p:anim calcmode="lin" valueType="num">
                                      <p:cBhvr additive="base">
                                        <p:cTn id="59"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750"/>
                                        <p:tgtEl>
                                          <p:spTgt spid="17"/>
                                        </p:tgtEl>
                                      </p:cBhvr>
                                    </p:animEffect>
                                    <p:anim calcmode="lin" valueType="num">
                                      <p:cBhvr>
                                        <p:cTn id="65" dur="750" fill="hold"/>
                                        <p:tgtEl>
                                          <p:spTgt spid="17"/>
                                        </p:tgtEl>
                                        <p:attrNameLst>
                                          <p:attrName>ppt_w</p:attrName>
                                        </p:attrNameLst>
                                      </p:cBhvr>
                                      <p:tavLst>
                                        <p:tav tm="0" fmla="#ppt_w*sin(2.5*pi*$)">
                                          <p:val>
                                            <p:fltVal val="0"/>
                                          </p:val>
                                        </p:tav>
                                        <p:tav tm="100000">
                                          <p:val>
                                            <p:fltVal val="1"/>
                                          </p:val>
                                        </p:tav>
                                      </p:tavLst>
                                    </p:anim>
                                    <p:anim calcmode="lin" valueType="num">
                                      <p:cBhvr>
                                        <p:cTn id="66" dur="75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750" fill="hold"/>
                                        <p:tgtEl>
                                          <p:spTgt spid="20"/>
                                        </p:tgtEl>
                                        <p:attrNameLst>
                                          <p:attrName>ppt_w</p:attrName>
                                        </p:attrNameLst>
                                      </p:cBhvr>
                                      <p:tavLst>
                                        <p:tav tm="0">
                                          <p:val>
                                            <p:fltVal val="0"/>
                                          </p:val>
                                        </p:tav>
                                        <p:tav tm="100000">
                                          <p:val>
                                            <p:strVal val="#ppt_w"/>
                                          </p:val>
                                        </p:tav>
                                      </p:tavLst>
                                    </p:anim>
                                    <p:anim calcmode="lin" valueType="num">
                                      <p:cBhvr>
                                        <p:cTn id="72" dur="750" fill="hold"/>
                                        <p:tgtEl>
                                          <p:spTgt spid="20"/>
                                        </p:tgtEl>
                                        <p:attrNameLst>
                                          <p:attrName>ppt_h</p:attrName>
                                        </p:attrNameLst>
                                      </p:cBhvr>
                                      <p:tavLst>
                                        <p:tav tm="0">
                                          <p:val>
                                            <p:fltVal val="0"/>
                                          </p:val>
                                        </p:tav>
                                        <p:tav tm="100000">
                                          <p:val>
                                            <p:strVal val="#ppt_h"/>
                                          </p:val>
                                        </p:tav>
                                      </p:tavLst>
                                    </p:anim>
                                    <p:animEffect transition="in" filter="fade">
                                      <p:cBhvr>
                                        <p:cTn id="73" dur="75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750" fill="hold"/>
                                        <p:tgtEl>
                                          <p:spTgt spid="26"/>
                                        </p:tgtEl>
                                        <p:attrNameLst>
                                          <p:attrName>ppt_w</p:attrName>
                                        </p:attrNameLst>
                                      </p:cBhvr>
                                      <p:tavLst>
                                        <p:tav tm="0">
                                          <p:val>
                                            <p:fltVal val="0"/>
                                          </p:val>
                                        </p:tav>
                                        <p:tav tm="100000">
                                          <p:val>
                                            <p:strVal val="#ppt_w"/>
                                          </p:val>
                                        </p:tav>
                                      </p:tavLst>
                                    </p:anim>
                                    <p:anim calcmode="lin" valueType="num">
                                      <p:cBhvr>
                                        <p:cTn id="79" dur="750" fill="hold"/>
                                        <p:tgtEl>
                                          <p:spTgt spid="26"/>
                                        </p:tgtEl>
                                        <p:attrNameLst>
                                          <p:attrName>ppt_h</p:attrName>
                                        </p:attrNameLst>
                                      </p:cBhvr>
                                      <p:tavLst>
                                        <p:tav tm="0">
                                          <p:val>
                                            <p:fltVal val="0"/>
                                          </p:val>
                                        </p:tav>
                                        <p:tav tm="100000">
                                          <p:val>
                                            <p:strVal val="#ppt_h"/>
                                          </p:val>
                                        </p:tav>
                                      </p:tavLst>
                                    </p:anim>
                                    <p:anim calcmode="lin" valueType="num">
                                      <p:cBhvr>
                                        <p:cTn id="80" dur="750" fill="hold"/>
                                        <p:tgtEl>
                                          <p:spTgt spid="26"/>
                                        </p:tgtEl>
                                        <p:attrNameLst>
                                          <p:attrName>style.rotation</p:attrName>
                                        </p:attrNameLst>
                                      </p:cBhvr>
                                      <p:tavLst>
                                        <p:tav tm="0">
                                          <p:val>
                                            <p:fltVal val="90"/>
                                          </p:val>
                                        </p:tav>
                                        <p:tav tm="100000">
                                          <p:val>
                                            <p:fltVal val="0"/>
                                          </p:val>
                                        </p:tav>
                                      </p:tavLst>
                                    </p:anim>
                                    <p:animEffect transition="in" filter="fade">
                                      <p:cBhvr>
                                        <p:cTn id="81" dur="75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750" fill="hold"/>
                                        <p:tgtEl>
                                          <p:spTgt spid="28"/>
                                        </p:tgtEl>
                                        <p:attrNameLst>
                                          <p:attrName>ppt_x</p:attrName>
                                        </p:attrNameLst>
                                      </p:cBhvr>
                                      <p:tavLst>
                                        <p:tav tm="0">
                                          <p:val>
                                            <p:strVal val="#ppt_x"/>
                                          </p:val>
                                        </p:tav>
                                        <p:tav tm="100000">
                                          <p:val>
                                            <p:strVal val="#ppt_x"/>
                                          </p:val>
                                        </p:tav>
                                      </p:tavLst>
                                    </p:anim>
                                    <p:anim calcmode="lin" valueType="num">
                                      <p:cBhvr additive="base">
                                        <p:cTn id="87"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5" grpId="0"/>
      <p:bldP spid="6" grpId="0"/>
      <p:bldP spid="7" grpId="0"/>
      <p:bldP spid="9" grpId="0"/>
      <p:bldP spid="16" grpId="0"/>
      <p:bldP spid="17" grpId="0"/>
      <p:bldP spid="20" grpId="0"/>
      <p:bldP spid="2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0159DB1-7443-F707-F4FE-B030D3757BF6}"/>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3">
            <a:extLst>
              <a:ext uri="{FF2B5EF4-FFF2-40B4-BE49-F238E27FC236}">
                <a16:creationId xmlns:a16="http://schemas.microsoft.com/office/drawing/2014/main" id="{3A12356E-EF91-E5AC-53CF-F3FABAFCE7BF}"/>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2593174" y="-11007"/>
            <a:ext cx="7005637" cy="3885871"/>
          </a:xfrm>
        </p:spPr>
        <p:txBody>
          <a:bodyPr>
            <a:noAutofit/>
          </a:bodyPr>
          <a:lstStyle/>
          <a:p>
            <a:r>
              <a:rPr lang="en-US" sz="6600" dirty="0">
                <a:solidFill>
                  <a:schemeClr val="bg1"/>
                </a:solidFill>
              </a:rPr>
              <a:t>People in Wisconsin with Physical Disabilities</a:t>
            </a:r>
          </a:p>
        </p:txBody>
      </p:sp>
      <p:grpSp>
        <p:nvGrpSpPr>
          <p:cNvPr id="12" name="Group 11">
            <a:extLst>
              <a:ext uri="{FF2B5EF4-FFF2-40B4-BE49-F238E27FC236}">
                <a16:creationId xmlns:a16="http://schemas.microsoft.com/office/drawing/2014/main" id="{F24B91C2-C81E-44EF-BE98-D2A08866D7F0}"/>
              </a:ext>
              <a:ext uri="{C183D7F6-B498-43B3-948B-1728B52AA6E4}">
                <adec:decorative xmlns:adec="http://schemas.microsoft.com/office/drawing/2017/decorative" val="1"/>
              </a:ext>
            </a:extLst>
          </p:cNvPr>
          <p:cNvGrpSpPr/>
          <p:nvPr/>
        </p:nvGrpSpPr>
        <p:grpSpPr>
          <a:xfrm>
            <a:off x="4571999" y="3120207"/>
            <a:ext cx="3400183" cy="3748809"/>
            <a:chOff x="4219817" y="2731915"/>
            <a:chExt cx="3752366" cy="4137102"/>
          </a:xfrm>
          <a:effectLst>
            <a:outerShdw blurRad="76200" dir="18900000" sy="23000" kx="-1200000" algn="bl" rotWithShape="0">
              <a:prstClr val="black">
                <a:alpha val="20000"/>
              </a:prstClr>
            </a:outerShdw>
          </a:effectLst>
        </p:grpSpPr>
        <p:pic>
          <p:nvPicPr>
            <p:cNvPr id="7" name="Picture 6">
              <a:extLst>
                <a:ext uri="{FF2B5EF4-FFF2-40B4-BE49-F238E27FC236}">
                  <a16:creationId xmlns:a16="http://schemas.microsoft.com/office/drawing/2014/main" id="{331A48FD-A5AC-7DE1-0625-4615D68B32C3}"/>
                </a:ext>
                <a:ext uri="{C183D7F6-B498-43B3-948B-1728B52AA6E4}">
                  <adec:decorative xmlns:adec="http://schemas.microsoft.com/office/drawing/2017/decorative" val="1"/>
                </a:ext>
              </a:extLst>
            </p:cNvPr>
            <p:cNvPicPr>
              <a:picLocks noChangeAspect="1"/>
            </p:cNvPicPr>
            <p:nvPr/>
          </p:nvPicPr>
          <p:blipFill>
            <a:blip r:embed="rId4">
              <a:alphaModFix amt="47000"/>
              <a:extLst>
                <a:ext uri="{28A0092B-C50C-407E-A947-70E740481C1C}">
                  <a14:useLocalDpi xmlns:a14="http://schemas.microsoft.com/office/drawing/2010/main" val="0"/>
                </a:ext>
              </a:extLst>
            </a:blip>
            <a:stretch>
              <a:fillRect/>
            </a:stretch>
          </p:blipFill>
          <p:spPr>
            <a:xfrm>
              <a:off x="4219817" y="2731915"/>
              <a:ext cx="3752366" cy="4137102"/>
            </a:xfrm>
            <a:prstGeom prst="rect">
              <a:avLst/>
            </a:prstGeom>
            <a:effectLst/>
          </p:spPr>
        </p:pic>
        <p:pic>
          <p:nvPicPr>
            <p:cNvPr id="11" name="Picture 10">
              <a:extLst>
                <a:ext uri="{FF2B5EF4-FFF2-40B4-BE49-F238E27FC236}">
                  <a16:creationId xmlns:a16="http://schemas.microsoft.com/office/drawing/2014/main" id="{A8F7AABF-754A-8B44-038B-B0FA97D5996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5567" y="3251581"/>
              <a:ext cx="2780867" cy="3617436"/>
            </a:xfrm>
            <a:prstGeom prst="rect">
              <a:avLst/>
            </a:prstGeom>
            <a:effectLst/>
          </p:spPr>
        </p:pic>
      </p:grpSp>
    </p:spTree>
    <p:custDataLst>
      <p:tags r:id="rId1"/>
    </p:custDataLst>
    <p:extLst>
      <p:ext uri="{BB962C8B-B14F-4D97-AF65-F5344CB8AC3E}">
        <p14:creationId xmlns:p14="http://schemas.microsoft.com/office/powerpoint/2010/main" val="1062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095202" y="430909"/>
            <a:ext cx="10001597" cy="789755"/>
          </a:xfrm>
        </p:spPr>
        <p:txBody>
          <a:bodyPr anchor="b" anchorCtr="0">
            <a:noAutofit/>
          </a:bodyPr>
          <a:lstStyle/>
          <a:p>
            <a:pPr>
              <a:lnSpc>
                <a:spcPct val="105000"/>
              </a:lnSpc>
            </a:pPr>
            <a:r>
              <a:rPr lang="en-US" dirty="0">
                <a:latin typeface="+mn-lt"/>
              </a:rPr>
              <a:t>Physical Disability – </a:t>
            </a:r>
            <a:r>
              <a:rPr lang="en-US" b="1" dirty="0">
                <a:latin typeface="+mn-lt"/>
              </a:rPr>
              <a:t>A Broader Definition</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318579" y="1705722"/>
            <a:ext cx="3495440" cy="3495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A0693DF-AAD9-5904-AF02-B49DEB4C64F2}"/>
              </a:ext>
            </a:extLst>
          </p:cNvPr>
          <p:cNvSpPr txBox="1"/>
          <p:nvPr/>
        </p:nvSpPr>
        <p:spPr>
          <a:xfrm>
            <a:off x="576234" y="2485110"/>
            <a:ext cx="2980131" cy="1845358"/>
          </a:xfrm>
          <a:prstGeom prst="rect">
            <a:avLst/>
          </a:prstGeom>
          <a:noFill/>
        </p:spPr>
        <p:txBody>
          <a:bodyPr wrap="square" rtlCol="0" anchor="b" anchorCtr="0">
            <a:noAutofit/>
          </a:bodyPr>
          <a:lstStyle/>
          <a:p>
            <a:pPr>
              <a:lnSpc>
                <a:spcPct val="108000"/>
              </a:lnSpc>
            </a:pPr>
            <a:r>
              <a:rPr lang="en-US" sz="2400" dirty="0">
                <a:solidFill>
                  <a:srgbClr val="000000"/>
                </a:solidFill>
              </a:rPr>
              <a:t>Not only people in a wheelchair or people using canes, crutches, or walkers</a:t>
            </a:r>
          </a:p>
        </p:txBody>
      </p:sp>
      <p:sp>
        <p:nvSpPr>
          <p:cNvPr id="11" name="Oval 10">
            <a:extLst>
              <a:ext uri="{FF2B5EF4-FFF2-40B4-BE49-F238E27FC236}">
                <a16:creationId xmlns:a16="http://schemas.microsoft.com/office/drawing/2014/main" id="{287F3EA4-3859-238C-8C25-F44E6379CB4E}"/>
              </a:ext>
              <a:ext uri="{C183D7F6-B498-43B3-948B-1728B52AA6E4}">
                <adec:decorative xmlns:adec="http://schemas.microsoft.com/office/drawing/2017/decorative" val="1"/>
              </a:ext>
            </a:extLst>
          </p:cNvPr>
          <p:cNvSpPr/>
          <p:nvPr/>
        </p:nvSpPr>
        <p:spPr>
          <a:xfrm>
            <a:off x="3917753" y="2359386"/>
            <a:ext cx="3636290" cy="363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F3F60EF-F4D8-BDF1-946B-13F10E4544C0}"/>
              </a:ext>
            </a:extLst>
          </p:cNvPr>
          <p:cNvSpPr txBox="1"/>
          <p:nvPr/>
        </p:nvSpPr>
        <p:spPr>
          <a:xfrm>
            <a:off x="4204849" y="3094405"/>
            <a:ext cx="3062098" cy="1953820"/>
          </a:xfrm>
          <a:prstGeom prst="rect">
            <a:avLst/>
          </a:prstGeom>
          <a:noFill/>
        </p:spPr>
        <p:txBody>
          <a:bodyPr wrap="square" rtlCol="0" anchor="b" anchorCtr="0">
            <a:noAutofit/>
          </a:bodyPr>
          <a:lstStyle/>
          <a:p>
            <a:pPr>
              <a:lnSpc>
                <a:spcPct val="108000"/>
              </a:lnSpc>
            </a:pPr>
            <a:r>
              <a:rPr lang="en-US" sz="2400" dirty="0">
                <a:solidFill>
                  <a:srgbClr val="000000"/>
                </a:solidFill>
              </a:rPr>
              <a:t>People with limits to their physical functioning, mobility, dexterity, or stamina</a:t>
            </a:r>
          </a:p>
        </p:txBody>
      </p:sp>
      <p:sp>
        <p:nvSpPr>
          <p:cNvPr id="4" name="Oval 3">
            <a:extLst>
              <a:ext uri="{FF2B5EF4-FFF2-40B4-BE49-F238E27FC236}">
                <a16:creationId xmlns:a16="http://schemas.microsoft.com/office/drawing/2014/main" id="{6DBA4964-1C9E-738E-BF88-B41B2ACC45E6}"/>
              </a:ext>
              <a:ext uri="{C183D7F6-B498-43B3-948B-1728B52AA6E4}">
                <adec:decorative xmlns:adec="http://schemas.microsoft.com/office/drawing/2017/decorative" val="1"/>
              </a:ext>
            </a:extLst>
          </p:cNvPr>
          <p:cNvSpPr/>
          <p:nvPr/>
        </p:nvSpPr>
        <p:spPr>
          <a:xfrm>
            <a:off x="7657778" y="1575372"/>
            <a:ext cx="4215828" cy="42158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4D74875-B777-5CE8-7FF5-2B4665A7ED1A}"/>
              </a:ext>
            </a:extLst>
          </p:cNvPr>
          <p:cNvSpPr txBox="1"/>
          <p:nvPr/>
        </p:nvSpPr>
        <p:spPr>
          <a:xfrm>
            <a:off x="8220336" y="2049435"/>
            <a:ext cx="3328977" cy="2991000"/>
          </a:xfrm>
          <a:prstGeom prst="rect">
            <a:avLst/>
          </a:prstGeom>
          <a:noFill/>
        </p:spPr>
        <p:txBody>
          <a:bodyPr wrap="square" rtlCol="0" anchor="b" anchorCtr="0">
            <a:noAutofit/>
          </a:bodyPr>
          <a:lstStyle/>
          <a:p>
            <a:pPr>
              <a:lnSpc>
                <a:spcPct val="108000"/>
              </a:lnSpc>
            </a:pPr>
            <a:r>
              <a:rPr lang="en-US" sz="2400" b="1" dirty="0"/>
              <a:t>Impairments that limit facets of daily living:</a:t>
            </a:r>
          </a:p>
          <a:p>
            <a:pPr marL="342900" indent="-342900">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rPr>
              <a:t>Respiratory disorders</a:t>
            </a:r>
          </a:p>
          <a:p>
            <a:pPr marL="342900" indent="-342900">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rPr>
              <a:t>Blindness</a:t>
            </a:r>
          </a:p>
          <a:p>
            <a:pPr marL="342900" indent="-342900">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rPr>
              <a:t>Epilepsy</a:t>
            </a:r>
          </a:p>
          <a:p>
            <a:pPr marL="342900" indent="-342900">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rPr>
              <a:t>Sleep disorders</a:t>
            </a:r>
          </a:p>
        </p:txBody>
      </p:sp>
      <p:sp>
        <p:nvSpPr>
          <p:cNvPr id="14" name="Oval 13">
            <a:extLst>
              <a:ext uri="{FF2B5EF4-FFF2-40B4-BE49-F238E27FC236}">
                <a16:creationId xmlns:a16="http://schemas.microsoft.com/office/drawing/2014/main" id="{4D94C051-C204-E977-2F46-B59BFCBF3C04}"/>
              </a:ext>
              <a:ext uri="{C183D7F6-B498-43B3-948B-1728B52AA6E4}">
                <adec:decorative xmlns:adec="http://schemas.microsoft.com/office/drawing/2017/decorative" val="1"/>
              </a:ext>
            </a:extLst>
          </p:cNvPr>
          <p:cNvSpPr/>
          <p:nvPr/>
        </p:nvSpPr>
        <p:spPr>
          <a:xfrm>
            <a:off x="7319796" y="3717139"/>
            <a:ext cx="544749" cy="54474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4FF209E-98C8-1263-13ED-6890C2FADAD7}"/>
              </a:ext>
              <a:ext uri="{C183D7F6-B498-43B3-948B-1728B52AA6E4}">
                <adec:decorative xmlns:adec="http://schemas.microsoft.com/office/drawing/2017/decorative" val="1"/>
              </a:ext>
            </a:extLst>
          </p:cNvPr>
          <p:cNvSpPr/>
          <p:nvPr/>
        </p:nvSpPr>
        <p:spPr>
          <a:xfrm>
            <a:off x="3568069" y="3632782"/>
            <a:ext cx="544749" cy="54474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3464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0-#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0-#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ppt_x"/>
                                          </p:val>
                                        </p:tav>
                                        <p:tav tm="100000">
                                          <p:val>
                                            <p:strVal val="#ppt_x"/>
                                          </p:val>
                                        </p:tav>
                                      </p:tavLst>
                                    </p:anim>
                                    <p:anim calcmode="lin" valueType="num">
                                      <p:cBhvr additive="base">
                                        <p:cTn id="27" dur="7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750" fill="hold"/>
                                        <p:tgtEl>
                                          <p:spTgt spid="4"/>
                                        </p:tgtEl>
                                        <p:attrNameLst>
                                          <p:attrName>ppt_x</p:attrName>
                                        </p:attrNameLst>
                                      </p:cBhvr>
                                      <p:tavLst>
                                        <p:tav tm="0">
                                          <p:val>
                                            <p:strVal val="1+#ppt_w/2"/>
                                          </p:val>
                                        </p:tav>
                                        <p:tav tm="100000">
                                          <p:val>
                                            <p:strVal val="#ppt_x"/>
                                          </p:val>
                                        </p:tav>
                                      </p:tavLst>
                                    </p:anim>
                                    <p:anim calcmode="lin" valueType="num">
                                      <p:cBhvr additive="base">
                                        <p:cTn id="32" dur="75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750" fill="hold"/>
                                        <p:tgtEl>
                                          <p:spTgt spid="6"/>
                                        </p:tgtEl>
                                        <p:attrNameLst>
                                          <p:attrName>ppt_x</p:attrName>
                                        </p:attrNameLst>
                                      </p:cBhvr>
                                      <p:tavLst>
                                        <p:tav tm="0">
                                          <p:val>
                                            <p:strVal val="#ppt_x"/>
                                          </p:val>
                                        </p:tav>
                                        <p:tav tm="100000">
                                          <p:val>
                                            <p:strVal val="#ppt_x"/>
                                          </p:val>
                                        </p:tav>
                                      </p:tavLst>
                                    </p:anim>
                                    <p:anim calcmode="lin" valueType="num">
                                      <p:cBhvr additive="base">
                                        <p:cTn id="3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1" grpId="0" animBg="1"/>
      <p:bldP spid="12" grpId="0"/>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640080"/>
            <a:ext cx="3133199" cy="2324184"/>
          </a:xfrm>
        </p:spPr>
        <p:txBody>
          <a:bodyPr anchor="b" anchorCtr="0">
            <a:noAutofit/>
          </a:bodyPr>
          <a:lstStyle/>
          <a:p>
            <a:pPr algn="l"/>
            <a:r>
              <a:rPr lang="en-US" sz="4400" b="1" dirty="0"/>
              <a:t>Disability</a:t>
            </a:r>
            <a:br>
              <a:rPr lang="en-US" sz="4400" b="1" dirty="0"/>
            </a:br>
            <a:r>
              <a:rPr lang="en-US" sz="4400" b="1" dirty="0"/>
              <a:t>Prevalence </a:t>
            </a:r>
            <a:r>
              <a:rPr lang="en-US" sz="4400" dirty="0"/>
              <a:t>in Wisconsin </a:t>
            </a:r>
          </a:p>
        </p:txBody>
      </p:sp>
      <p:pic>
        <p:nvPicPr>
          <p:cNvPr id="5" name="Picture Placeholder 4">
            <a:extLst>
              <a:ext uri="{FF2B5EF4-FFF2-40B4-BE49-F238E27FC236}">
                <a16:creationId xmlns:a16="http://schemas.microsoft.com/office/drawing/2014/main" id="{597AC971-CECC-1C79-067D-3EA3535F1EA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3687370"/>
            <a:ext cx="12192000" cy="3170630"/>
          </a:xfrm>
          <a:solidFill>
            <a:schemeClr val="bg2">
              <a:lumMod val="95000"/>
            </a:schemeClr>
          </a:solidFill>
        </p:spPr>
      </p:pic>
      <p:sp>
        <p:nvSpPr>
          <p:cNvPr id="3" name="Oval 2">
            <a:extLst>
              <a:ext uri="{FF2B5EF4-FFF2-40B4-BE49-F238E27FC236}">
                <a16:creationId xmlns:a16="http://schemas.microsoft.com/office/drawing/2014/main" id="{F86F6DC2-6D36-F0F8-2F72-7ACD5D8F1F66}"/>
              </a:ext>
              <a:ext uri="{C183D7F6-B498-43B3-948B-1728B52AA6E4}">
                <adec:decorative xmlns:adec="http://schemas.microsoft.com/office/drawing/2017/decorative" val="1"/>
              </a:ext>
            </a:extLst>
          </p:cNvPr>
          <p:cNvSpPr/>
          <p:nvPr/>
        </p:nvSpPr>
        <p:spPr>
          <a:xfrm>
            <a:off x="4326797" y="986448"/>
            <a:ext cx="3083239" cy="3083239"/>
          </a:xfrm>
          <a:prstGeom prst="ellipse">
            <a:avLst/>
          </a:prstGeom>
          <a:solidFill>
            <a:schemeClr val="bg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CBA6573-17AC-E3F7-CBC8-505527418B8F}"/>
              </a:ext>
            </a:extLst>
          </p:cNvPr>
          <p:cNvSpPr txBox="1"/>
          <p:nvPr/>
        </p:nvSpPr>
        <p:spPr>
          <a:xfrm>
            <a:off x="4455259" y="1741371"/>
            <a:ext cx="2826315" cy="688921"/>
          </a:xfrm>
          <a:prstGeom prst="rect">
            <a:avLst/>
          </a:prstGeom>
          <a:noFill/>
        </p:spPr>
        <p:txBody>
          <a:bodyPr wrap="square" rtlCol="0" anchor="b" anchorCtr="0">
            <a:noAutofit/>
          </a:bodyPr>
          <a:lstStyle/>
          <a:p>
            <a:pPr algn="ctr">
              <a:lnSpc>
                <a:spcPct val="108000"/>
              </a:lnSpc>
            </a:pPr>
            <a:r>
              <a:rPr lang="en-US" sz="2600" b="1" dirty="0">
                <a:solidFill>
                  <a:schemeClr val="accent1">
                    <a:lumMod val="75000"/>
                  </a:schemeClr>
                </a:solidFill>
              </a:rPr>
              <a:t>11.8% or 677,631</a:t>
            </a:r>
            <a:endParaRPr lang="en-US" sz="2600" dirty="0">
              <a:solidFill>
                <a:srgbClr val="000000"/>
              </a:solidFill>
            </a:endParaRPr>
          </a:p>
        </p:txBody>
      </p:sp>
      <p:sp>
        <p:nvSpPr>
          <p:cNvPr id="8" name="TextBox 7">
            <a:extLst>
              <a:ext uri="{FF2B5EF4-FFF2-40B4-BE49-F238E27FC236}">
                <a16:creationId xmlns:a16="http://schemas.microsoft.com/office/drawing/2014/main" id="{35502118-3460-A5BC-0F05-E81DAF0903B6}"/>
              </a:ext>
            </a:extLst>
          </p:cNvPr>
          <p:cNvSpPr txBox="1"/>
          <p:nvPr/>
        </p:nvSpPr>
        <p:spPr>
          <a:xfrm>
            <a:off x="4491793" y="2411611"/>
            <a:ext cx="2753247" cy="875444"/>
          </a:xfrm>
          <a:prstGeom prst="rect">
            <a:avLst/>
          </a:prstGeom>
          <a:noFill/>
        </p:spPr>
        <p:txBody>
          <a:bodyPr wrap="square" rtlCol="0" anchor="b" anchorCtr="0">
            <a:noAutofit/>
          </a:bodyPr>
          <a:lstStyle/>
          <a:p>
            <a:pPr algn="ctr">
              <a:lnSpc>
                <a:spcPct val="108000"/>
              </a:lnSpc>
            </a:pPr>
            <a:r>
              <a:rPr lang="en-US" sz="2400" dirty="0">
                <a:solidFill>
                  <a:srgbClr val="000000"/>
                </a:solidFill>
              </a:rPr>
              <a:t>people reporting at least one disability</a:t>
            </a:r>
          </a:p>
        </p:txBody>
      </p:sp>
      <p:sp>
        <p:nvSpPr>
          <p:cNvPr id="6" name="TextBox 5">
            <a:extLst>
              <a:ext uri="{FF2B5EF4-FFF2-40B4-BE49-F238E27FC236}">
                <a16:creationId xmlns:a16="http://schemas.microsoft.com/office/drawing/2014/main" id="{299883E3-7E0D-2BDB-A430-9EDB5B02A5AC}"/>
              </a:ext>
            </a:extLst>
          </p:cNvPr>
          <p:cNvSpPr txBox="1"/>
          <p:nvPr/>
        </p:nvSpPr>
        <p:spPr>
          <a:xfrm>
            <a:off x="7772400" y="965033"/>
            <a:ext cx="3641718" cy="792268"/>
          </a:xfrm>
          <a:prstGeom prst="rect">
            <a:avLst/>
          </a:prstGeom>
          <a:noFill/>
        </p:spPr>
        <p:txBody>
          <a:bodyPr wrap="square" rtlCol="0" anchor="ctr">
            <a:spAutoFit/>
          </a:bodyPr>
          <a:lstStyle/>
          <a:p>
            <a:pPr>
              <a:lnSpc>
                <a:spcPct val="108000"/>
              </a:lnSpc>
            </a:pPr>
            <a:r>
              <a:rPr lang="en-US" sz="2200" b="1" dirty="0"/>
              <a:t>Types of Disability with Physical Difficulties:</a:t>
            </a:r>
          </a:p>
        </p:txBody>
      </p:sp>
      <p:sp>
        <p:nvSpPr>
          <p:cNvPr id="9" name="TextBox 8">
            <a:extLst>
              <a:ext uri="{FF2B5EF4-FFF2-40B4-BE49-F238E27FC236}">
                <a16:creationId xmlns:a16="http://schemas.microsoft.com/office/drawing/2014/main" id="{7A8F8394-0C39-4898-9637-A96B8B0E7C36}"/>
              </a:ext>
            </a:extLst>
          </p:cNvPr>
          <p:cNvSpPr txBox="1"/>
          <p:nvPr/>
        </p:nvSpPr>
        <p:spPr>
          <a:xfrm>
            <a:off x="7772400" y="1862403"/>
            <a:ext cx="3954790" cy="365934"/>
          </a:xfrm>
          <a:prstGeom prst="rect">
            <a:avLst/>
          </a:prstGeom>
          <a:noFill/>
        </p:spPr>
        <p:txBody>
          <a:bodyPr wrap="square" rtlCol="0" anchor="ctr">
            <a:spAutoFit/>
          </a:bodyPr>
          <a:lstStyle/>
          <a:p>
            <a:pPr marL="228600" indent="-228600">
              <a:lnSpc>
                <a:spcPct val="108000"/>
              </a:lnSpc>
              <a:buClr>
                <a:schemeClr val="accent1"/>
              </a:buClr>
              <a:buSzPct val="125000"/>
              <a:buFont typeface="Arial" panose="020B0604020202020204" pitchFamily="34" charset="0"/>
              <a:buChar char="•"/>
            </a:pPr>
            <a:r>
              <a:rPr lang="en-US" dirty="0">
                <a:solidFill>
                  <a:srgbClr val="000000"/>
                </a:solidFill>
              </a:rPr>
              <a:t>4.1% (142,184 people) ambulatory</a:t>
            </a:r>
          </a:p>
        </p:txBody>
      </p:sp>
      <p:sp>
        <p:nvSpPr>
          <p:cNvPr id="10" name="TextBox 9">
            <a:extLst>
              <a:ext uri="{FF2B5EF4-FFF2-40B4-BE49-F238E27FC236}">
                <a16:creationId xmlns:a16="http://schemas.microsoft.com/office/drawing/2014/main" id="{87108DFB-A97D-96DC-DBDC-C53A854B91B1}"/>
              </a:ext>
            </a:extLst>
          </p:cNvPr>
          <p:cNvSpPr txBox="1"/>
          <p:nvPr/>
        </p:nvSpPr>
        <p:spPr>
          <a:xfrm>
            <a:off x="7772400" y="2382689"/>
            <a:ext cx="3954791" cy="365934"/>
          </a:xfrm>
          <a:prstGeom prst="rect">
            <a:avLst/>
          </a:prstGeom>
          <a:noFill/>
        </p:spPr>
        <p:txBody>
          <a:bodyPr wrap="square" rtlCol="0" anchor="ctr">
            <a:spAutoFit/>
          </a:bodyPr>
          <a:lstStyle/>
          <a:p>
            <a:pPr marL="228600" indent="-228600">
              <a:lnSpc>
                <a:spcPct val="108000"/>
              </a:lnSpc>
              <a:buClr>
                <a:schemeClr val="accent1"/>
              </a:buClr>
              <a:buSzPct val="125000"/>
              <a:buFont typeface="Arial" panose="020B0604020202020204" pitchFamily="34" charset="0"/>
              <a:buChar char="•"/>
            </a:pPr>
            <a:r>
              <a:rPr lang="en-US" dirty="0">
                <a:solidFill>
                  <a:srgbClr val="000000"/>
                </a:solidFill>
              </a:rPr>
              <a:t>1.7% (58,774 people) self-care</a:t>
            </a:r>
          </a:p>
        </p:txBody>
      </p:sp>
      <p:sp>
        <p:nvSpPr>
          <p:cNvPr id="12" name="TextBox 11">
            <a:extLst>
              <a:ext uri="{FF2B5EF4-FFF2-40B4-BE49-F238E27FC236}">
                <a16:creationId xmlns:a16="http://schemas.microsoft.com/office/drawing/2014/main" id="{343961B9-563B-140B-522A-4E6C29CC6B85}"/>
              </a:ext>
            </a:extLst>
          </p:cNvPr>
          <p:cNvSpPr txBox="1"/>
          <p:nvPr/>
        </p:nvSpPr>
        <p:spPr>
          <a:xfrm>
            <a:off x="7772400" y="2902975"/>
            <a:ext cx="3935580" cy="665118"/>
          </a:xfrm>
          <a:prstGeom prst="rect">
            <a:avLst/>
          </a:prstGeom>
          <a:noFill/>
        </p:spPr>
        <p:txBody>
          <a:bodyPr wrap="square" rtlCol="0" anchor="ctr">
            <a:spAutoFit/>
          </a:bodyPr>
          <a:lstStyle/>
          <a:p>
            <a:pPr marL="228600" indent="-228600">
              <a:lnSpc>
                <a:spcPct val="108000"/>
              </a:lnSpc>
              <a:buClr>
                <a:schemeClr val="accent1"/>
              </a:buClr>
              <a:buSzPct val="125000"/>
              <a:buFont typeface="Arial" panose="020B0604020202020204" pitchFamily="34" charset="0"/>
              <a:buChar char="•"/>
            </a:pPr>
            <a:r>
              <a:rPr lang="en-US" dirty="0">
                <a:solidFill>
                  <a:srgbClr val="000000"/>
                </a:solidFill>
              </a:rPr>
              <a:t>3.3% (116,692 people) independent living</a:t>
            </a:r>
          </a:p>
        </p:txBody>
      </p:sp>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accent1">
                  <a:lumMod val="75000"/>
                </a:schemeClr>
              </a:gs>
              <a:gs pos="100000">
                <a:schemeClr val="accent1">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2362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750"/>
                                        <p:tgtEl>
                                          <p:spTgt spid="6"/>
                                        </p:tgtEl>
                                      </p:cBhvr>
                                    </p:animEffect>
                                    <p:anim calcmode="lin" valueType="num">
                                      <p:cBhvr>
                                        <p:cTn id="36" dur="750" fill="hold"/>
                                        <p:tgtEl>
                                          <p:spTgt spid="6"/>
                                        </p:tgtEl>
                                        <p:attrNameLst>
                                          <p:attrName>ppt_x</p:attrName>
                                        </p:attrNameLst>
                                      </p:cBhvr>
                                      <p:tavLst>
                                        <p:tav tm="0">
                                          <p:val>
                                            <p:strVal val="#ppt_x"/>
                                          </p:val>
                                        </p:tav>
                                        <p:tav tm="100000">
                                          <p:val>
                                            <p:strVal val="#ppt_x"/>
                                          </p:val>
                                        </p:tav>
                                      </p:tavLst>
                                    </p:anim>
                                    <p:anim calcmode="lin" valueType="num">
                                      <p:cBhvr>
                                        <p:cTn id="37" dur="75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ppt_x</p:attrName>
                                        </p:attrNameLst>
                                      </p:cBhvr>
                                      <p:tavLst>
                                        <p:tav tm="0">
                                          <p:val>
                                            <p:strVal val="#ppt_x"/>
                                          </p:val>
                                        </p:tav>
                                        <p:tav tm="100000">
                                          <p:val>
                                            <p:strVal val="#ppt_x"/>
                                          </p:val>
                                        </p:tav>
                                      </p:tavLst>
                                    </p:anim>
                                    <p:anim calcmode="lin" valueType="num">
                                      <p:cBhvr>
                                        <p:cTn id="42" dur="75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ppt_x</p:attrName>
                                        </p:attrNameLst>
                                      </p:cBhvr>
                                      <p:tavLst>
                                        <p:tav tm="0">
                                          <p:val>
                                            <p:strVal val="#ppt_x"/>
                                          </p:val>
                                        </p:tav>
                                        <p:tav tm="100000">
                                          <p:val>
                                            <p:strVal val="#ppt_x"/>
                                          </p:val>
                                        </p:tav>
                                      </p:tavLst>
                                    </p:anim>
                                    <p:anim calcmode="lin" valueType="num">
                                      <p:cBhvr>
                                        <p:cTn id="47" dur="75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750"/>
                                        <p:tgtEl>
                                          <p:spTgt spid="12"/>
                                        </p:tgtEl>
                                      </p:cBhvr>
                                    </p:animEffect>
                                    <p:anim calcmode="lin" valueType="num">
                                      <p:cBhvr>
                                        <p:cTn id="51" dur="750" fill="hold"/>
                                        <p:tgtEl>
                                          <p:spTgt spid="12"/>
                                        </p:tgtEl>
                                        <p:attrNameLst>
                                          <p:attrName>ppt_x</p:attrName>
                                        </p:attrNameLst>
                                      </p:cBhvr>
                                      <p:tavLst>
                                        <p:tav tm="0">
                                          <p:val>
                                            <p:strVal val="#ppt_x"/>
                                          </p:val>
                                        </p:tav>
                                        <p:tav tm="100000">
                                          <p:val>
                                            <p:strVal val="#ppt_x"/>
                                          </p:val>
                                        </p:tav>
                                      </p:tavLst>
                                    </p:anim>
                                    <p:anim calcmode="lin" valueType="num">
                                      <p:cBhvr>
                                        <p:cTn id="52"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7" grpId="0"/>
      <p:bldP spid="8" grpId="0"/>
      <p:bldP spid="6" grpId="0"/>
      <p:bldP spid="9" grpId="0"/>
      <p:bldP spid="10" grpId="0"/>
      <p:bldP spid="12"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E049E-3E75-3347-E8B3-79BE75A07E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580" y="3460613"/>
            <a:ext cx="3676826" cy="3397387"/>
          </a:xfrm>
          <a:prstGeom prst="rect">
            <a:avLst/>
          </a:prstGeom>
          <a:effectLst>
            <a:outerShdw blurRad="76200" dir="18900000" sy="23000" kx="-1200000" algn="bl" rotWithShape="0">
              <a:prstClr val="black">
                <a:alpha val="20000"/>
              </a:prstClr>
            </a:outerShdw>
          </a:effectLst>
        </p:spPr>
      </p:pic>
      <p:sp>
        <p:nvSpPr>
          <p:cNvPr id="3" name="Freeform: Shape 2">
            <a:extLst>
              <a:ext uri="{FF2B5EF4-FFF2-40B4-BE49-F238E27FC236}">
                <a16:creationId xmlns:a16="http://schemas.microsoft.com/office/drawing/2014/main" id="{6174A499-DAF5-4705-D26E-6EC75EBAD502}"/>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3">
            <a:extLst>
              <a:ext uri="{FF2B5EF4-FFF2-40B4-BE49-F238E27FC236}">
                <a16:creationId xmlns:a16="http://schemas.microsoft.com/office/drawing/2014/main" id="{7A13BBA0-5747-0983-1486-D171B61B422F}"/>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738313" y="1328671"/>
            <a:ext cx="8715375" cy="2131932"/>
          </a:xfrm>
        </p:spPr>
        <p:txBody>
          <a:bodyPr>
            <a:noAutofit/>
          </a:bodyPr>
          <a:lstStyle/>
          <a:p>
            <a:r>
              <a:rPr lang="en-US" sz="6600" dirty="0">
                <a:solidFill>
                  <a:schemeClr val="bg1"/>
                </a:solidFill>
              </a:rPr>
              <a:t>The Benefits of Employment</a:t>
            </a:r>
          </a:p>
        </p:txBody>
      </p:sp>
    </p:spTree>
    <p:custDataLst>
      <p:tags r:id="rId1"/>
    </p:custDataLst>
    <p:extLst>
      <p:ext uri="{BB962C8B-B14F-4D97-AF65-F5344CB8AC3E}">
        <p14:creationId xmlns:p14="http://schemas.microsoft.com/office/powerpoint/2010/main" val="405574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B5E8A6C-B31F-C75A-D5B1-F10AC47CE8D1}"/>
              </a:ext>
              <a:ext uri="{C183D7F6-B498-43B3-948B-1728B52AA6E4}">
                <adec:decorative xmlns:adec="http://schemas.microsoft.com/office/drawing/2017/decorative" val="1"/>
              </a:ext>
            </a:extLst>
          </p:cNvPr>
          <p:cNvSpPr/>
          <p:nvPr/>
        </p:nvSpPr>
        <p:spPr>
          <a:xfrm>
            <a:off x="1536970" y="1889522"/>
            <a:ext cx="1110432" cy="11104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640080"/>
            <a:ext cx="10515600" cy="943713"/>
          </a:xfrm>
        </p:spPr>
        <p:txBody>
          <a:bodyPr anchor="b" anchorCtr="0">
            <a:noAutofit/>
          </a:bodyPr>
          <a:lstStyle/>
          <a:p>
            <a:pPr algn="ctr"/>
            <a:r>
              <a:rPr lang="en-US" sz="4800" dirty="0"/>
              <a:t>The Disability Inclusion Advantage</a:t>
            </a:r>
          </a:p>
        </p:txBody>
      </p:sp>
      <p:sp>
        <p:nvSpPr>
          <p:cNvPr id="9" name="TextBox 8">
            <a:extLst>
              <a:ext uri="{FF2B5EF4-FFF2-40B4-BE49-F238E27FC236}">
                <a16:creationId xmlns:a16="http://schemas.microsoft.com/office/drawing/2014/main" id="{7A8F8394-0C39-4898-9637-A96B8B0E7C36}"/>
              </a:ext>
            </a:extLst>
          </p:cNvPr>
          <p:cNvSpPr txBox="1"/>
          <p:nvPr/>
        </p:nvSpPr>
        <p:spPr>
          <a:xfrm>
            <a:off x="2772229" y="1847160"/>
            <a:ext cx="7821192" cy="1110432"/>
          </a:xfrm>
          <a:prstGeom prst="rect">
            <a:avLst/>
          </a:prstGeom>
          <a:noFill/>
        </p:spPr>
        <p:txBody>
          <a:bodyPr wrap="square" rtlCol="0" anchor="ctr">
            <a:spAutoFit/>
          </a:bodyPr>
          <a:lstStyle/>
          <a:p>
            <a:pPr>
              <a:lnSpc>
                <a:spcPct val="108000"/>
              </a:lnSpc>
            </a:pPr>
            <a:r>
              <a:rPr lang="en-US" sz="3200" dirty="0">
                <a:solidFill>
                  <a:srgbClr val="000000"/>
                </a:solidFill>
              </a:rPr>
              <a:t>Employers are seeing the benefits of hiring people with disabilities</a:t>
            </a:r>
          </a:p>
        </p:txBody>
      </p:sp>
      <p:pic>
        <p:nvPicPr>
          <p:cNvPr id="5" name="Picture Placeholder 4">
            <a:extLst>
              <a:ext uri="{FF2B5EF4-FFF2-40B4-BE49-F238E27FC236}">
                <a16:creationId xmlns:a16="http://schemas.microsoft.com/office/drawing/2014/main" id="{597AC971-CECC-1C79-067D-3EA3535F1EA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4706" b="36272"/>
          <a:stretch/>
        </p:blipFill>
        <p:spPr>
          <a:xfrm>
            <a:off x="0" y="3687370"/>
            <a:ext cx="12192000" cy="3170630"/>
          </a:xfrm>
        </p:spPr>
      </p:pic>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accent1">
                  <a:lumMod val="75000"/>
                  <a:alpha val="80000"/>
                </a:schemeClr>
              </a:gs>
              <a:gs pos="100000">
                <a:schemeClr val="tx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5518F-F1AE-B88F-A68B-392342173AC6}"/>
              </a:ext>
              <a:ext uri="{C183D7F6-B498-43B3-948B-1728B52AA6E4}">
                <adec:decorative xmlns:adec="http://schemas.microsoft.com/office/drawing/2017/decorative" val="1"/>
              </a:ext>
            </a:extLst>
          </p:cNvPr>
          <p:cNvGrpSpPr/>
          <p:nvPr/>
        </p:nvGrpSpPr>
        <p:grpSpPr>
          <a:xfrm>
            <a:off x="1711186" y="2069001"/>
            <a:ext cx="762000" cy="666750"/>
            <a:chOff x="7757808" y="2688205"/>
            <a:chExt cx="762000" cy="666750"/>
          </a:xfrm>
        </p:grpSpPr>
        <p:sp>
          <p:nvSpPr>
            <p:cNvPr id="8" name="Freeform: Shape 7">
              <a:extLst>
                <a:ext uri="{FF2B5EF4-FFF2-40B4-BE49-F238E27FC236}">
                  <a16:creationId xmlns:a16="http://schemas.microsoft.com/office/drawing/2014/main" id="{D18749FC-44D9-8945-4739-F551EC5EE16F}"/>
                </a:ext>
                <a:ext uri="{C183D7F6-B498-43B3-948B-1728B52AA6E4}">
                  <adec:decorative xmlns:adec="http://schemas.microsoft.com/office/drawing/2017/decorative" val="1"/>
                </a:ext>
              </a:extLst>
            </p:cNvPr>
            <p:cNvSpPr/>
            <p:nvPr/>
          </p:nvSpPr>
          <p:spPr>
            <a:xfrm>
              <a:off x="7995933" y="2688205"/>
              <a:ext cx="523875" cy="666750"/>
            </a:xfrm>
            <a:custGeom>
              <a:avLst/>
              <a:gdLst>
                <a:gd name="connsiteX0" fmla="*/ 523875 w 523875"/>
                <a:gd name="connsiteY0" fmla="*/ 323850 h 666750"/>
                <a:gd name="connsiteX1" fmla="*/ 466725 w 523875"/>
                <a:gd name="connsiteY1" fmla="*/ 266700 h 666750"/>
                <a:gd name="connsiteX2" fmla="*/ 285750 w 523875"/>
                <a:gd name="connsiteY2" fmla="*/ 266700 h 666750"/>
                <a:gd name="connsiteX3" fmla="*/ 257175 w 523875"/>
                <a:gd name="connsiteY3" fmla="*/ 239077 h 666750"/>
                <a:gd name="connsiteX4" fmla="*/ 285750 w 523875"/>
                <a:gd name="connsiteY4" fmla="*/ 57150 h 666750"/>
                <a:gd name="connsiteX5" fmla="*/ 228600 w 523875"/>
                <a:gd name="connsiteY5" fmla="*/ 0 h 666750"/>
                <a:gd name="connsiteX6" fmla="*/ 171450 w 523875"/>
                <a:gd name="connsiteY6" fmla="*/ 57150 h 666750"/>
                <a:gd name="connsiteX7" fmla="*/ 0 w 523875"/>
                <a:gd name="connsiteY7" fmla="*/ 285750 h 666750"/>
                <a:gd name="connsiteX8" fmla="*/ 0 w 523875"/>
                <a:gd name="connsiteY8" fmla="*/ 590550 h 666750"/>
                <a:gd name="connsiteX9" fmla="*/ 200025 w 523875"/>
                <a:gd name="connsiteY9" fmla="*/ 666750 h 666750"/>
                <a:gd name="connsiteX10" fmla="*/ 371475 w 523875"/>
                <a:gd name="connsiteY10" fmla="*/ 666750 h 666750"/>
                <a:gd name="connsiteX11" fmla="*/ 428625 w 523875"/>
                <a:gd name="connsiteY11" fmla="*/ 609600 h 666750"/>
                <a:gd name="connsiteX12" fmla="*/ 413385 w 523875"/>
                <a:gd name="connsiteY12" fmla="*/ 571500 h 666750"/>
                <a:gd name="connsiteX13" fmla="*/ 419100 w 523875"/>
                <a:gd name="connsiteY13" fmla="*/ 571500 h 666750"/>
                <a:gd name="connsiteX14" fmla="*/ 476250 w 523875"/>
                <a:gd name="connsiteY14" fmla="*/ 514350 h 666750"/>
                <a:gd name="connsiteX15" fmla="*/ 460058 w 523875"/>
                <a:gd name="connsiteY15" fmla="*/ 474345 h 666750"/>
                <a:gd name="connsiteX16" fmla="*/ 504825 w 523875"/>
                <a:gd name="connsiteY16" fmla="*/ 419100 h 666750"/>
                <a:gd name="connsiteX17" fmla="*/ 486728 w 523875"/>
                <a:gd name="connsiteY17" fmla="*/ 377190 h 666750"/>
                <a:gd name="connsiteX18" fmla="*/ 523875 w 523875"/>
                <a:gd name="connsiteY18" fmla="*/ 3238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875" h="666750">
                  <a:moveTo>
                    <a:pt x="523875" y="323850"/>
                  </a:moveTo>
                  <a:cubicBezTo>
                    <a:pt x="523875" y="292418"/>
                    <a:pt x="498158" y="266700"/>
                    <a:pt x="466725" y="266700"/>
                  </a:cubicBezTo>
                  <a:lnTo>
                    <a:pt x="285750" y="266700"/>
                  </a:lnTo>
                  <a:cubicBezTo>
                    <a:pt x="270510" y="266700"/>
                    <a:pt x="258127" y="254318"/>
                    <a:pt x="257175" y="239077"/>
                  </a:cubicBezTo>
                  <a:cubicBezTo>
                    <a:pt x="258127" y="221933"/>
                    <a:pt x="285750" y="187643"/>
                    <a:pt x="285750" y="57150"/>
                  </a:cubicBezTo>
                  <a:cubicBezTo>
                    <a:pt x="285750" y="25717"/>
                    <a:pt x="260033" y="0"/>
                    <a:pt x="228600" y="0"/>
                  </a:cubicBezTo>
                  <a:cubicBezTo>
                    <a:pt x="197168" y="0"/>
                    <a:pt x="171450" y="25717"/>
                    <a:pt x="171450" y="57150"/>
                  </a:cubicBezTo>
                  <a:cubicBezTo>
                    <a:pt x="171450" y="201930"/>
                    <a:pt x="2857" y="283845"/>
                    <a:pt x="0" y="285750"/>
                  </a:cubicBezTo>
                  <a:lnTo>
                    <a:pt x="0" y="590550"/>
                  </a:lnTo>
                  <a:cubicBezTo>
                    <a:pt x="67627" y="590550"/>
                    <a:pt x="72390" y="666750"/>
                    <a:pt x="200025" y="666750"/>
                  </a:cubicBezTo>
                  <a:cubicBezTo>
                    <a:pt x="242888" y="666750"/>
                    <a:pt x="371475" y="666750"/>
                    <a:pt x="371475" y="666750"/>
                  </a:cubicBezTo>
                  <a:cubicBezTo>
                    <a:pt x="402908" y="666750"/>
                    <a:pt x="428625" y="641033"/>
                    <a:pt x="428625" y="609600"/>
                  </a:cubicBezTo>
                  <a:cubicBezTo>
                    <a:pt x="428625" y="594360"/>
                    <a:pt x="422910" y="581025"/>
                    <a:pt x="413385" y="571500"/>
                  </a:cubicBezTo>
                  <a:cubicBezTo>
                    <a:pt x="415290" y="571500"/>
                    <a:pt x="417195" y="571500"/>
                    <a:pt x="419100" y="571500"/>
                  </a:cubicBezTo>
                  <a:cubicBezTo>
                    <a:pt x="450533" y="571500"/>
                    <a:pt x="476250" y="545783"/>
                    <a:pt x="476250" y="514350"/>
                  </a:cubicBezTo>
                  <a:cubicBezTo>
                    <a:pt x="476250" y="499110"/>
                    <a:pt x="470535" y="484823"/>
                    <a:pt x="460058" y="474345"/>
                  </a:cubicBezTo>
                  <a:cubicBezTo>
                    <a:pt x="485775" y="468630"/>
                    <a:pt x="504825" y="445770"/>
                    <a:pt x="504825" y="419100"/>
                  </a:cubicBezTo>
                  <a:cubicBezTo>
                    <a:pt x="504825" y="402908"/>
                    <a:pt x="498158" y="387668"/>
                    <a:pt x="486728" y="377190"/>
                  </a:cubicBezTo>
                  <a:cubicBezTo>
                    <a:pt x="508635" y="369570"/>
                    <a:pt x="523875" y="348615"/>
                    <a:pt x="523875" y="323850"/>
                  </a:cubicBezTo>
                  <a:close/>
                </a:path>
              </a:pathLst>
            </a:custGeom>
            <a:gradFill>
              <a:gsLst>
                <a:gs pos="0">
                  <a:schemeClr val="accent1"/>
                </a:gs>
                <a:gs pos="100000">
                  <a:schemeClr val="tx1"/>
                </a:gs>
              </a:gsLst>
              <a:lin ang="2700000" scaled="1"/>
            </a:gra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E97F4E5-4ACE-FE18-BC1C-044EA385AD6D}"/>
                </a:ext>
                <a:ext uri="{C183D7F6-B498-43B3-948B-1728B52AA6E4}">
                  <adec:decorative xmlns:adec="http://schemas.microsoft.com/office/drawing/2017/decorative" val="1"/>
                </a:ext>
              </a:extLst>
            </p:cNvPr>
            <p:cNvSpPr/>
            <p:nvPr/>
          </p:nvSpPr>
          <p:spPr>
            <a:xfrm>
              <a:off x="7757808" y="2926330"/>
              <a:ext cx="180975" cy="400050"/>
            </a:xfrm>
            <a:custGeom>
              <a:avLst/>
              <a:gdLst>
                <a:gd name="connsiteX0" fmla="*/ 142875 w 180975"/>
                <a:gd name="connsiteY0" fmla="*/ 0 h 400050"/>
                <a:gd name="connsiteX1" fmla="*/ 0 w 180975"/>
                <a:gd name="connsiteY1" fmla="*/ 0 h 400050"/>
                <a:gd name="connsiteX2" fmla="*/ 0 w 180975"/>
                <a:gd name="connsiteY2" fmla="*/ 400050 h 400050"/>
                <a:gd name="connsiteX3" fmla="*/ 142875 w 180975"/>
                <a:gd name="connsiteY3" fmla="*/ 400050 h 400050"/>
                <a:gd name="connsiteX4" fmla="*/ 180975 w 180975"/>
                <a:gd name="connsiteY4" fmla="*/ 361950 h 400050"/>
                <a:gd name="connsiteX5" fmla="*/ 180975 w 180975"/>
                <a:gd name="connsiteY5" fmla="*/ 38100 h 400050"/>
                <a:gd name="connsiteX6" fmla="*/ 142875 w 180975"/>
                <a:gd name="connsiteY6"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400050">
                  <a:moveTo>
                    <a:pt x="142875" y="0"/>
                  </a:moveTo>
                  <a:lnTo>
                    <a:pt x="0" y="0"/>
                  </a:lnTo>
                  <a:lnTo>
                    <a:pt x="0" y="400050"/>
                  </a:lnTo>
                  <a:lnTo>
                    <a:pt x="142875" y="400050"/>
                  </a:lnTo>
                  <a:cubicBezTo>
                    <a:pt x="163830" y="400050"/>
                    <a:pt x="180975" y="382905"/>
                    <a:pt x="180975" y="361950"/>
                  </a:cubicBezTo>
                  <a:lnTo>
                    <a:pt x="180975" y="38100"/>
                  </a:lnTo>
                  <a:cubicBezTo>
                    <a:pt x="180975" y="17145"/>
                    <a:pt x="163830" y="0"/>
                    <a:pt x="142875" y="0"/>
                  </a:cubicBezTo>
                  <a:close/>
                </a:path>
              </a:pathLst>
            </a:custGeom>
            <a:gradFill>
              <a:gsLst>
                <a:gs pos="0">
                  <a:schemeClr val="accent1"/>
                </a:gs>
                <a:gs pos="100000">
                  <a:schemeClr val="tx1"/>
                </a:gs>
              </a:gsLst>
              <a:lin ang="2700000" scaled="1"/>
            </a:gradFill>
            <a:ln w="9525" cap="flat">
              <a:noFill/>
              <a:prstDash val="solid"/>
              <a:miter/>
            </a:ln>
          </p:spPr>
          <p:txBody>
            <a:bodyPr rtlCol="0" anchor="ctr"/>
            <a:lstStyle/>
            <a:p>
              <a:endParaRPr lang="en-US" dirty="0"/>
            </a:p>
          </p:txBody>
        </p:sp>
      </p:grpSp>
      <p:sp>
        <p:nvSpPr>
          <p:cNvPr id="2" name="TextBox 1">
            <a:extLst>
              <a:ext uri="{FF2B5EF4-FFF2-40B4-BE49-F238E27FC236}">
                <a16:creationId xmlns:a16="http://schemas.microsoft.com/office/drawing/2014/main" id="{9202DB2C-4AA1-1C2E-1B57-E638C5B3CD79}"/>
              </a:ext>
            </a:extLst>
          </p:cNvPr>
          <p:cNvSpPr txBox="1"/>
          <p:nvPr/>
        </p:nvSpPr>
        <p:spPr>
          <a:xfrm>
            <a:off x="8776245" y="3687370"/>
            <a:ext cx="3284575" cy="279414"/>
          </a:xfrm>
          <a:prstGeom prst="rect">
            <a:avLst/>
          </a:prstGeom>
          <a:noFill/>
        </p:spPr>
        <p:txBody>
          <a:bodyPr wrap="square">
            <a:spAutoFit/>
          </a:bodyPr>
          <a:lstStyle/>
          <a:p>
            <a:pPr marL="0" marR="0">
              <a:lnSpc>
                <a:spcPct val="108000"/>
              </a:lnSpc>
              <a:spcBef>
                <a:spcPts val="0"/>
              </a:spcBef>
            </a:pPr>
            <a:r>
              <a:rPr lang="en-US" sz="1200" b="1" dirty="0">
                <a:solidFill>
                  <a:srgbClr val="000000"/>
                </a:solidFill>
                <a:effectLst/>
                <a:ea typeface="Calibri" panose="020F0502020204030204" pitchFamily="34" charset="0"/>
                <a:cs typeface="Calibri" panose="020F0502020204030204" pitchFamily="34" charset="0"/>
              </a:rPr>
              <a:t>Source: </a:t>
            </a:r>
            <a:r>
              <a:rPr lang="en-US" sz="1200" dirty="0">
                <a:solidFill>
                  <a:srgbClr val="000000"/>
                </a:solidFill>
                <a:effectLst/>
                <a:ea typeface="Calibri" panose="020F0502020204030204" pitchFamily="34" charset="0"/>
                <a:cs typeface="Times New Roman" panose="02020603050405020304" pitchFamily="18" charset="0"/>
                <a:hlinkClick r:id="rId5"/>
              </a:rPr>
              <a:t>The Disability Inclusion Advantage</a:t>
            </a:r>
            <a:endParaRPr lang="en-US" sz="1200" dirty="0">
              <a:solidFill>
                <a:srgbClr val="000000"/>
              </a:solidFill>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29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descr="Supplemental Security Income (SSI) | SSA">
            <a:extLst>
              <a:ext uri="{FF2B5EF4-FFF2-40B4-BE49-F238E27FC236}">
                <a16:creationId xmlns:a16="http://schemas.microsoft.com/office/drawing/2014/main" id="{60F23D6C-7F83-F891-9993-92E81A384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Blue text on a black background&#10;&#10;Description automatically generated with medium confidence">
            <a:extLst>
              <a:ext uri="{FF2B5EF4-FFF2-40B4-BE49-F238E27FC236}">
                <a16:creationId xmlns:a16="http://schemas.microsoft.com/office/drawing/2014/main" id="{3011CA69-13E4-AD41-DC64-B62B9406E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3" y="553936"/>
            <a:ext cx="3338529" cy="649626"/>
          </a:xfrm>
          <a:prstGeom prst="rect">
            <a:avLst/>
          </a:prstGeom>
        </p:spPr>
      </p:pic>
      <p:sp>
        <p:nvSpPr>
          <p:cNvPr id="9" name="TextBox 8">
            <a:extLst>
              <a:ext uri="{FF2B5EF4-FFF2-40B4-BE49-F238E27FC236}">
                <a16:creationId xmlns:a16="http://schemas.microsoft.com/office/drawing/2014/main" id="{7DB63C14-45F2-2875-76C1-5FC82EF514E1}"/>
              </a:ext>
            </a:extLst>
          </p:cNvPr>
          <p:cNvSpPr txBox="1"/>
          <p:nvPr/>
        </p:nvSpPr>
        <p:spPr>
          <a:xfrm>
            <a:off x="645592" y="1710371"/>
            <a:ext cx="4790008" cy="2227469"/>
          </a:xfrm>
          <a:prstGeom prst="rect">
            <a:avLst/>
          </a:prstGeom>
          <a:noFill/>
        </p:spPr>
        <p:txBody>
          <a:bodyPr wrap="square" rtlCol="0">
            <a:spAutoFit/>
          </a:bodyPr>
          <a:lstStyle/>
          <a:p>
            <a:pPr>
              <a:lnSpc>
                <a:spcPts val="2400"/>
              </a:lnSpc>
            </a:pPr>
            <a:r>
              <a:rPr lang="en-US" sz="2000" dirty="0">
                <a:latin typeface="Calibri" panose="020F0502020204030204" pitchFamily="34" charset="0"/>
                <a:cs typeface="Calibri" panose="020F0502020204030204" pitchFamily="34" charset="0"/>
              </a:rPr>
              <a:t>The development of this training was funded </a:t>
            </a:r>
            <a:r>
              <a:rPr lang="en-US" sz="2000" dirty="0">
                <a:effectLst/>
                <a:latin typeface="Calibri" panose="020F0502020204030204" pitchFamily="34" charset="0"/>
                <a:ea typeface="Calibri" panose="020F0502020204030204" pitchFamily="34" charset="0"/>
                <a:cs typeface="Calibri" panose="020F0502020204030204" pitchFamily="34" charset="0"/>
              </a:rPr>
              <a:t>by the </a:t>
            </a:r>
            <a:r>
              <a:rPr lang="en-US" sz="2000" b="1" dirty="0">
                <a:effectLst/>
                <a:latin typeface="Calibri" panose="020F0502020204030204" pitchFamily="34" charset="0"/>
                <a:ea typeface="Calibri" panose="020F0502020204030204" pitchFamily="34" charset="0"/>
                <a:cs typeface="Calibri" panose="020F0502020204030204" pitchFamily="34" charset="0"/>
              </a:rPr>
              <a:t>Wisconsin Department of Health Services </a:t>
            </a:r>
            <a:r>
              <a:rPr lang="en-US" sz="2000" dirty="0">
                <a:effectLst/>
                <a:latin typeface="Calibri" panose="020F0502020204030204" pitchFamily="34" charset="0"/>
                <a:ea typeface="Calibri" panose="020F0502020204030204" pitchFamily="34" charset="0"/>
                <a:cs typeface="Calibri" panose="020F0502020204030204" pitchFamily="34" charset="0"/>
              </a:rPr>
              <a:t>as part of their competitive integrated employment (CIE) training series in partnership with </a:t>
            </a:r>
            <a:r>
              <a:rPr lang="en-US" sz="2000" b="1" dirty="0">
                <a:effectLst/>
                <a:latin typeface="Calibri" panose="020F0502020204030204" pitchFamily="34" charset="0"/>
                <a:ea typeface="Calibri" panose="020F0502020204030204" pitchFamily="34" charset="0"/>
                <a:cs typeface="Calibri" panose="020F0502020204030204" pitchFamily="34" charset="0"/>
              </a:rPr>
              <a:t>Employment Resources, Inc. (ERI)</a:t>
            </a:r>
            <a:r>
              <a:rPr lang="en-US" sz="2000" dirty="0">
                <a:effectLst/>
                <a:latin typeface="Calibri" panose="020F0502020204030204" pitchFamily="34" charset="0"/>
                <a:ea typeface="Calibri" panose="020F0502020204030204" pitchFamily="34" charset="0"/>
                <a:cs typeface="Calibri" panose="020F0502020204030204" pitchFamily="34" charset="0"/>
              </a:rPr>
              <a:t>. </a:t>
            </a:r>
          </a:p>
          <a:p>
            <a:pPr>
              <a:lnSpc>
                <a:spcPts val="2400"/>
              </a:lnSpc>
            </a:pPr>
            <a:endParaRPr lang="en-US" sz="2000" dirty="0">
              <a:latin typeface="Calibri" panose="020F0502020204030204" pitchFamily="34" charset="0"/>
              <a:cs typeface="Calibri" panose="020F0502020204030204" pitchFamily="34" charset="0"/>
            </a:endParaRPr>
          </a:p>
        </p:txBody>
      </p:sp>
      <p:pic>
        <p:nvPicPr>
          <p:cNvPr id="10" name="Picture 9" descr="ERI - Employment Resources, Inc.">
            <a:extLst>
              <a:ext uri="{FF2B5EF4-FFF2-40B4-BE49-F238E27FC236}">
                <a16:creationId xmlns:a16="http://schemas.microsoft.com/office/drawing/2014/main" id="{4E336418-8A0E-64C3-DC4C-D3A44919D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0024" y="3847417"/>
            <a:ext cx="1793876" cy="1300212"/>
          </a:xfrm>
          <a:prstGeom prst="rect">
            <a:avLst/>
          </a:prstGeom>
        </p:spPr>
      </p:pic>
    </p:spTree>
    <p:custDataLst>
      <p:tags r:id="rId1"/>
    </p:custDataLst>
    <p:extLst>
      <p:ext uri="{BB962C8B-B14F-4D97-AF65-F5344CB8AC3E}">
        <p14:creationId xmlns:p14="http://schemas.microsoft.com/office/powerpoint/2010/main" val="2339959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title"/>
          </p:nvPr>
        </p:nvSpPr>
        <p:spPr/>
        <p:txBody>
          <a:bodyPr>
            <a:noAutofit/>
          </a:bodyPr>
          <a:lstStyle/>
          <a:p>
            <a:r>
              <a:rPr lang="en-US" dirty="0">
                <a:latin typeface="+mn-lt"/>
              </a:rPr>
              <a:t>People with Disabilities Are </a:t>
            </a:r>
            <a:r>
              <a:rPr lang="en-US" b="1" dirty="0">
                <a:latin typeface="+mn-lt"/>
              </a:rPr>
              <a:t>Reliable, Talented Employees</a:t>
            </a:r>
          </a:p>
        </p:txBody>
      </p:sp>
      <p:sp>
        <p:nvSpPr>
          <p:cNvPr id="40" name="TextBox 39">
            <a:extLst>
              <a:ext uri="{FF2B5EF4-FFF2-40B4-BE49-F238E27FC236}">
                <a16:creationId xmlns:a16="http://schemas.microsoft.com/office/drawing/2014/main" id="{43ED2C70-7E3B-4473-B97C-041AC4ADE920}"/>
              </a:ext>
            </a:extLst>
          </p:cNvPr>
          <p:cNvSpPr txBox="1"/>
          <p:nvPr/>
        </p:nvSpPr>
        <p:spPr>
          <a:xfrm>
            <a:off x="731520" y="2003390"/>
            <a:ext cx="9743404" cy="625510"/>
          </a:xfrm>
          <a:prstGeom prst="rect">
            <a:avLst/>
          </a:prstGeom>
          <a:noFill/>
        </p:spPr>
        <p:txBody>
          <a:bodyPr wrap="square" lIns="91440" tIns="91440" rIns="91440" bIns="91440" rtlCol="0" anchor="b" anchorCtr="0">
            <a:noAutofit/>
          </a:bodyPr>
          <a:lstStyle/>
          <a:p>
            <a:pPr>
              <a:lnSpc>
                <a:spcPct val="108000"/>
              </a:lnSpc>
            </a:pPr>
            <a:r>
              <a:rPr lang="en-US" sz="2800" b="1" dirty="0">
                <a:solidFill>
                  <a:schemeClr val="accent1">
                    <a:lumMod val="75000"/>
                  </a:schemeClr>
                </a:solidFill>
              </a:rPr>
              <a:t>Businesses who hire people with disabilities:</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47FFD54-C3F0-08E2-8CE0-3EC48D128BEF}"/>
              </a:ext>
            </a:extLst>
          </p:cNvPr>
          <p:cNvSpPr txBox="1"/>
          <p:nvPr/>
        </p:nvSpPr>
        <p:spPr>
          <a:xfrm>
            <a:off x="1392305" y="3096995"/>
            <a:ext cx="9323316" cy="396262"/>
          </a:xfrm>
          <a:prstGeom prst="rect">
            <a:avLst/>
          </a:prstGeom>
          <a:noFill/>
        </p:spPr>
        <p:txBody>
          <a:bodyPr wrap="square" rtlCol="0" anchor="ctr">
            <a:spAutoFit/>
          </a:bodyPr>
          <a:lstStyle/>
          <a:p>
            <a:pPr>
              <a:lnSpc>
                <a:spcPct val="108000"/>
              </a:lnSpc>
            </a:pPr>
            <a:r>
              <a:rPr lang="en-US" sz="2000" dirty="0">
                <a:solidFill>
                  <a:srgbClr val="000000"/>
                </a:solidFill>
              </a:rPr>
              <a:t>Outperform businesses who do not prioritize hiring people with disabilities</a:t>
            </a:r>
          </a:p>
        </p:txBody>
      </p:sp>
      <p:grpSp>
        <p:nvGrpSpPr>
          <p:cNvPr id="24" name="Group 23">
            <a:extLst>
              <a:ext uri="{FF2B5EF4-FFF2-40B4-BE49-F238E27FC236}">
                <a16:creationId xmlns:a16="http://schemas.microsoft.com/office/drawing/2014/main" id="{7707751A-AD75-DBEF-8EF7-B68998D2EDF5}"/>
              </a:ext>
              <a:ext uri="{C183D7F6-B498-43B3-948B-1728B52AA6E4}">
                <adec:decorative xmlns:adec="http://schemas.microsoft.com/office/drawing/2017/decorative" val="1"/>
              </a:ext>
            </a:extLst>
          </p:cNvPr>
          <p:cNvGrpSpPr/>
          <p:nvPr/>
        </p:nvGrpSpPr>
        <p:grpSpPr>
          <a:xfrm>
            <a:off x="925201" y="2953676"/>
            <a:ext cx="483221" cy="483221"/>
            <a:chOff x="844817" y="2953676"/>
            <a:chExt cx="483221" cy="483221"/>
          </a:xfrm>
        </p:grpSpPr>
        <p:sp>
          <p:nvSpPr>
            <p:cNvPr id="9" name="Oval 8">
              <a:extLst>
                <a:ext uri="{FF2B5EF4-FFF2-40B4-BE49-F238E27FC236}">
                  <a16:creationId xmlns:a16="http://schemas.microsoft.com/office/drawing/2014/main" id="{FD20E647-F1E6-7B95-4EA1-D6D119F2F75F}"/>
                </a:ext>
                <a:ext uri="{C183D7F6-B498-43B3-948B-1728B52AA6E4}">
                  <adec:decorative xmlns:adec="http://schemas.microsoft.com/office/drawing/2017/decorative" val="1"/>
                </a:ext>
              </a:extLst>
            </p:cNvPr>
            <p:cNvSpPr/>
            <p:nvPr/>
          </p:nvSpPr>
          <p:spPr>
            <a:xfrm>
              <a:off x="885970" y="3166754"/>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6BE57FB0-C26A-5453-31E4-537284F368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817" y="2953676"/>
              <a:ext cx="483221" cy="483221"/>
            </a:xfrm>
            <a:prstGeom prst="rect">
              <a:avLst/>
            </a:prstGeom>
          </p:spPr>
        </p:pic>
      </p:grpSp>
      <p:sp>
        <p:nvSpPr>
          <p:cNvPr id="13" name="TextBox 12">
            <a:extLst>
              <a:ext uri="{FF2B5EF4-FFF2-40B4-BE49-F238E27FC236}">
                <a16:creationId xmlns:a16="http://schemas.microsoft.com/office/drawing/2014/main" id="{C86AA647-8B62-75A8-435B-B035234D721E}"/>
              </a:ext>
            </a:extLst>
          </p:cNvPr>
          <p:cNvSpPr txBox="1"/>
          <p:nvPr/>
        </p:nvSpPr>
        <p:spPr>
          <a:xfrm>
            <a:off x="2476678" y="3895228"/>
            <a:ext cx="5421848" cy="396262"/>
          </a:xfrm>
          <a:prstGeom prst="rect">
            <a:avLst/>
          </a:prstGeom>
          <a:noFill/>
        </p:spPr>
        <p:txBody>
          <a:bodyPr wrap="square" rtlCol="0" anchor="ctr">
            <a:spAutoFit/>
          </a:bodyPr>
          <a:lstStyle/>
          <a:p>
            <a:pPr>
              <a:lnSpc>
                <a:spcPct val="108000"/>
              </a:lnSpc>
            </a:pPr>
            <a:r>
              <a:rPr lang="en-US" sz="2000" dirty="0">
                <a:solidFill>
                  <a:srgbClr val="000000"/>
                </a:solidFill>
              </a:rPr>
              <a:t>Have higher profit margins</a:t>
            </a:r>
          </a:p>
        </p:txBody>
      </p:sp>
      <p:sp>
        <p:nvSpPr>
          <p:cNvPr id="14" name="TextBox 13">
            <a:extLst>
              <a:ext uri="{FF2B5EF4-FFF2-40B4-BE49-F238E27FC236}">
                <a16:creationId xmlns:a16="http://schemas.microsoft.com/office/drawing/2014/main" id="{4819A0E3-25D1-95DD-BE67-0F5410AF0CB7}"/>
              </a:ext>
            </a:extLst>
          </p:cNvPr>
          <p:cNvSpPr txBox="1"/>
          <p:nvPr/>
        </p:nvSpPr>
        <p:spPr>
          <a:xfrm>
            <a:off x="3691167" y="4527262"/>
            <a:ext cx="5421848" cy="728661"/>
          </a:xfrm>
          <a:prstGeom prst="rect">
            <a:avLst/>
          </a:prstGeom>
          <a:noFill/>
        </p:spPr>
        <p:txBody>
          <a:bodyPr wrap="square" rtlCol="0" anchor="ctr">
            <a:spAutoFit/>
          </a:bodyPr>
          <a:lstStyle/>
          <a:p>
            <a:pPr>
              <a:lnSpc>
                <a:spcPct val="108000"/>
              </a:lnSpc>
            </a:pPr>
            <a:r>
              <a:rPr lang="en-US" sz="2000" dirty="0">
                <a:solidFill>
                  <a:srgbClr val="000000"/>
                </a:solidFill>
              </a:rPr>
              <a:t>Experience better employee retention and turnover rates</a:t>
            </a:r>
          </a:p>
        </p:txBody>
      </p:sp>
      <p:sp>
        <p:nvSpPr>
          <p:cNvPr id="15" name="TextBox 14">
            <a:extLst>
              <a:ext uri="{FF2B5EF4-FFF2-40B4-BE49-F238E27FC236}">
                <a16:creationId xmlns:a16="http://schemas.microsoft.com/office/drawing/2014/main" id="{9E212B9F-2D72-8EA7-CDD4-531F637CA95F}"/>
              </a:ext>
            </a:extLst>
          </p:cNvPr>
          <p:cNvSpPr txBox="1"/>
          <p:nvPr/>
        </p:nvSpPr>
        <p:spPr>
          <a:xfrm>
            <a:off x="4966855" y="5491694"/>
            <a:ext cx="6463145" cy="396262"/>
          </a:xfrm>
          <a:prstGeom prst="rect">
            <a:avLst/>
          </a:prstGeom>
          <a:noFill/>
        </p:spPr>
        <p:txBody>
          <a:bodyPr wrap="square" rtlCol="0" anchor="ctr">
            <a:spAutoFit/>
          </a:bodyPr>
          <a:lstStyle/>
          <a:p>
            <a:pPr>
              <a:lnSpc>
                <a:spcPct val="108000"/>
              </a:lnSpc>
            </a:pPr>
            <a:r>
              <a:rPr lang="en-US" sz="2000" dirty="0">
                <a:solidFill>
                  <a:srgbClr val="000000"/>
                </a:solidFill>
              </a:rPr>
              <a:t>Increase workplace diversity, creativity, and innovation</a:t>
            </a:r>
          </a:p>
        </p:txBody>
      </p:sp>
      <p:grpSp>
        <p:nvGrpSpPr>
          <p:cNvPr id="23" name="Group 22">
            <a:extLst>
              <a:ext uri="{FF2B5EF4-FFF2-40B4-BE49-F238E27FC236}">
                <a16:creationId xmlns:a16="http://schemas.microsoft.com/office/drawing/2014/main" id="{07F54A25-78F8-85C3-7523-C558F845BCF4}"/>
              </a:ext>
              <a:ext uri="{C183D7F6-B498-43B3-948B-1728B52AA6E4}">
                <adec:decorative xmlns:adec="http://schemas.microsoft.com/office/drawing/2017/decorative" val="1"/>
              </a:ext>
            </a:extLst>
          </p:cNvPr>
          <p:cNvGrpSpPr/>
          <p:nvPr/>
        </p:nvGrpSpPr>
        <p:grpSpPr>
          <a:xfrm>
            <a:off x="1993457" y="3809404"/>
            <a:ext cx="483221" cy="483221"/>
            <a:chOff x="1611633" y="3809404"/>
            <a:chExt cx="483221" cy="483221"/>
          </a:xfrm>
        </p:grpSpPr>
        <p:sp>
          <p:nvSpPr>
            <p:cNvPr id="16" name="Oval 15">
              <a:extLst>
                <a:ext uri="{FF2B5EF4-FFF2-40B4-BE49-F238E27FC236}">
                  <a16:creationId xmlns:a16="http://schemas.microsoft.com/office/drawing/2014/main" id="{013B404E-F122-26CE-33CE-8FF24C6EBABA}"/>
                </a:ext>
                <a:ext uri="{C183D7F6-B498-43B3-948B-1728B52AA6E4}">
                  <adec:decorative xmlns:adec="http://schemas.microsoft.com/office/drawing/2017/decorative" val="1"/>
                </a:ext>
              </a:extLst>
            </p:cNvPr>
            <p:cNvSpPr/>
            <p:nvPr/>
          </p:nvSpPr>
          <p:spPr>
            <a:xfrm>
              <a:off x="1652786" y="4022482"/>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2BBC267E-774F-FBEC-1C21-0EEA3A0F56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1633" y="3809404"/>
              <a:ext cx="483221" cy="483221"/>
            </a:xfrm>
            <a:prstGeom prst="rect">
              <a:avLst/>
            </a:prstGeom>
          </p:spPr>
        </p:pic>
      </p:grpSp>
      <p:grpSp>
        <p:nvGrpSpPr>
          <p:cNvPr id="25" name="Group 24">
            <a:extLst>
              <a:ext uri="{FF2B5EF4-FFF2-40B4-BE49-F238E27FC236}">
                <a16:creationId xmlns:a16="http://schemas.microsoft.com/office/drawing/2014/main" id="{A12003AA-D009-956D-801D-8F0CA3167F53}"/>
              </a:ext>
              <a:ext uri="{C183D7F6-B498-43B3-948B-1728B52AA6E4}">
                <adec:decorative xmlns:adec="http://schemas.microsoft.com/office/drawing/2017/decorative" val="1"/>
              </a:ext>
            </a:extLst>
          </p:cNvPr>
          <p:cNvGrpSpPr/>
          <p:nvPr/>
        </p:nvGrpSpPr>
        <p:grpSpPr>
          <a:xfrm>
            <a:off x="3207946" y="4606502"/>
            <a:ext cx="483221" cy="483221"/>
            <a:chOff x="3127562" y="4606502"/>
            <a:chExt cx="483221" cy="483221"/>
          </a:xfrm>
        </p:grpSpPr>
        <p:sp>
          <p:nvSpPr>
            <p:cNvPr id="18" name="Oval 17">
              <a:extLst>
                <a:ext uri="{FF2B5EF4-FFF2-40B4-BE49-F238E27FC236}">
                  <a16:creationId xmlns:a16="http://schemas.microsoft.com/office/drawing/2014/main" id="{41E531C9-030C-92C2-3F15-E97C7EF69642}"/>
                </a:ext>
                <a:ext uri="{C183D7F6-B498-43B3-948B-1728B52AA6E4}">
                  <adec:decorative xmlns:adec="http://schemas.microsoft.com/office/drawing/2017/decorative" val="1"/>
                </a:ext>
              </a:extLst>
            </p:cNvPr>
            <p:cNvSpPr/>
            <p:nvPr/>
          </p:nvSpPr>
          <p:spPr>
            <a:xfrm>
              <a:off x="3168715" y="4819580"/>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A84B7A3B-71D3-8B39-C56D-29B9B1B48C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7562" y="4606502"/>
              <a:ext cx="483221" cy="483221"/>
            </a:xfrm>
            <a:prstGeom prst="rect">
              <a:avLst/>
            </a:prstGeom>
          </p:spPr>
        </p:pic>
      </p:grpSp>
      <p:grpSp>
        <p:nvGrpSpPr>
          <p:cNvPr id="26" name="Group 25">
            <a:extLst>
              <a:ext uri="{FF2B5EF4-FFF2-40B4-BE49-F238E27FC236}">
                <a16:creationId xmlns:a16="http://schemas.microsoft.com/office/drawing/2014/main" id="{EFF7F793-3893-6BB2-80FB-4F087D6997FA}"/>
              </a:ext>
              <a:ext uri="{C183D7F6-B498-43B3-948B-1728B52AA6E4}">
                <adec:decorative xmlns:adec="http://schemas.microsoft.com/office/drawing/2017/decorative" val="1"/>
              </a:ext>
            </a:extLst>
          </p:cNvPr>
          <p:cNvGrpSpPr/>
          <p:nvPr/>
        </p:nvGrpSpPr>
        <p:grpSpPr>
          <a:xfrm>
            <a:off x="4483634" y="5396789"/>
            <a:ext cx="483221" cy="483221"/>
            <a:chOff x="4483634" y="5396789"/>
            <a:chExt cx="483221" cy="483221"/>
          </a:xfrm>
        </p:grpSpPr>
        <p:sp>
          <p:nvSpPr>
            <p:cNvPr id="20" name="Oval 19">
              <a:extLst>
                <a:ext uri="{FF2B5EF4-FFF2-40B4-BE49-F238E27FC236}">
                  <a16:creationId xmlns:a16="http://schemas.microsoft.com/office/drawing/2014/main" id="{1EC15165-F5CE-B90A-BCB9-D80363E142AB}"/>
                </a:ext>
                <a:ext uri="{C183D7F6-B498-43B3-948B-1728B52AA6E4}">
                  <adec:decorative xmlns:adec="http://schemas.microsoft.com/office/drawing/2017/decorative" val="1"/>
                </a:ext>
              </a:extLst>
            </p:cNvPr>
            <p:cNvSpPr/>
            <p:nvPr/>
          </p:nvSpPr>
          <p:spPr>
            <a:xfrm>
              <a:off x="4524787" y="5609867"/>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89B32620-BA43-261B-2CA5-CC7F9C66F3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83634" y="5396789"/>
              <a:ext cx="483221" cy="483221"/>
            </a:xfrm>
            <a:prstGeom prst="rect">
              <a:avLst/>
            </a:prstGeom>
          </p:spPr>
        </p:pic>
      </p:grpSp>
    </p:spTree>
    <p:custDataLst>
      <p:tags r:id="rId1"/>
    </p:custDataLst>
    <p:extLst>
      <p:ext uri="{BB962C8B-B14F-4D97-AF65-F5344CB8AC3E}">
        <p14:creationId xmlns:p14="http://schemas.microsoft.com/office/powerpoint/2010/main" val="279449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anim calcmode="lin" valueType="num">
                                      <p:cBhvr>
                                        <p:cTn id="11" dur="1000" fill="hold"/>
                                        <p:tgtEl>
                                          <p:spTgt spid="40"/>
                                        </p:tgtEl>
                                        <p:attrNameLst>
                                          <p:attrName>ppt_x</p:attrName>
                                        </p:attrNameLst>
                                      </p:cBhvr>
                                      <p:tavLst>
                                        <p:tav tm="0">
                                          <p:val>
                                            <p:strVal val="#ppt_x"/>
                                          </p:val>
                                        </p:tav>
                                        <p:tav tm="100000">
                                          <p:val>
                                            <p:strVal val="#ppt_x"/>
                                          </p:val>
                                        </p:tav>
                                      </p:tavLst>
                                    </p:anim>
                                    <p:anim calcmode="lin" valueType="num">
                                      <p:cBhvr>
                                        <p:cTn id="1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P spid="7"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b="-62"/>
          <a:stretch/>
        </p:blipFill>
        <p:spPr>
          <a:xfrm>
            <a:off x="1" y="0"/>
            <a:ext cx="6095999" cy="6860672"/>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6564933" y="787405"/>
            <a:ext cx="5114713" cy="1922809"/>
          </a:xfrm>
        </p:spPr>
        <p:txBody>
          <a:bodyPr/>
          <a:lstStyle/>
          <a:p>
            <a:r>
              <a:rPr lang="en-US" sz="3600" dirty="0"/>
              <a:t>Unemployment and Low Income Affect Physical and Mental Health</a:t>
            </a:r>
          </a:p>
        </p:txBody>
      </p:sp>
      <p:sp>
        <p:nvSpPr>
          <p:cNvPr id="5" name="Subtitle 4">
            <a:extLst>
              <a:ext uri="{FF2B5EF4-FFF2-40B4-BE49-F238E27FC236}">
                <a16:creationId xmlns:a16="http://schemas.microsoft.com/office/drawing/2014/main" id="{0A6D522A-777C-B368-7ACE-34124170467C}"/>
              </a:ext>
            </a:extLst>
          </p:cNvPr>
          <p:cNvSpPr>
            <a:spLocks noGrp="1"/>
          </p:cNvSpPr>
          <p:nvPr>
            <p:ph type="subTitle" idx="1"/>
          </p:nvPr>
        </p:nvSpPr>
        <p:spPr>
          <a:xfrm>
            <a:off x="6564933" y="2879387"/>
            <a:ext cx="5046617" cy="2855770"/>
          </a:xfrm>
        </p:spPr>
        <p:txBody>
          <a:bodyPr lIns="91440">
            <a:noAutofit/>
          </a:bodyPr>
          <a:lstStyle/>
          <a:p>
            <a:pPr>
              <a:lnSpc>
                <a:spcPct val="108000"/>
              </a:lnSpc>
              <a:spcBef>
                <a:spcPts val="0"/>
              </a:spcBef>
            </a:pPr>
            <a:r>
              <a:rPr lang="en-US" sz="2000" b="0" dirty="0">
                <a:solidFill>
                  <a:srgbClr val="000000"/>
                </a:solidFill>
                <a:latin typeface="+mn-lt"/>
              </a:rPr>
              <a:t>Those who are unemployed report feelings of depression, anxiety, low self-esteem, demoralization, worry, and physical pain. Unemployed individuals tend to suffer more from stress-related illnesses such as high blood pressure, stroke, heart attack, heart disease, and arthritis.</a:t>
            </a:r>
          </a:p>
        </p:txBody>
      </p:sp>
      <p:sp>
        <p:nvSpPr>
          <p:cNvPr id="10" name="Freeform: Shape 9">
            <a:extLst>
              <a:ext uri="{FF2B5EF4-FFF2-40B4-BE49-F238E27FC236}">
                <a16:creationId xmlns:a16="http://schemas.microsoft.com/office/drawing/2014/main" id="{53E22EE6-8043-F5EE-B742-945E58F50825}"/>
              </a:ext>
              <a:ext uri="{C183D7F6-B498-43B3-948B-1728B52AA6E4}">
                <adec:decorative xmlns:adec="http://schemas.microsoft.com/office/drawing/2017/decorative" val="1"/>
              </a:ext>
            </a:extLst>
          </p:cNvPr>
          <p:cNvSpPr/>
          <p:nvPr/>
        </p:nvSpPr>
        <p:spPr>
          <a:xfrm>
            <a:off x="0" y="3024943"/>
            <a:ext cx="6772590" cy="3833057"/>
          </a:xfrm>
          <a:custGeom>
            <a:avLst/>
            <a:gdLst>
              <a:gd name="connsiteX0" fmla="*/ 12192000 w 12192000"/>
              <a:gd name="connsiteY0" fmla="*/ 2325117 h 3833057"/>
              <a:gd name="connsiteX1" fmla="*/ 12192000 w 12192000"/>
              <a:gd name="connsiteY1" fmla="*/ 3833057 h 3833057"/>
              <a:gd name="connsiteX2" fmla="*/ 7264400 w 12192000"/>
              <a:gd name="connsiteY2" fmla="*/ 3833057 h 3833057"/>
              <a:gd name="connsiteX3" fmla="*/ 12185179 w 12192000"/>
              <a:gd name="connsiteY3" fmla="*/ 2329968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0" fmla="*/ 12192000 w 12192000"/>
              <a:gd name="connsiteY0" fmla="*/ 2325117 h 3833057"/>
              <a:gd name="connsiteX1" fmla="*/ 12192000 w 12192000"/>
              <a:gd name="connsiteY1" fmla="*/ 3833057 h 3833057"/>
              <a:gd name="connsiteX2" fmla="*/ 12185179 w 12192000"/>
              <a:gd name="connsiteY2" fmla="*/ 2329968 h 3833057"/>
              <a:gd name="connsiteX3" fmla="*/ 12192000 w 12192000"/>
              <a:gd name="connsiteY3" fmla="*/ 2325117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8" fmla="*/ 0 w 12192000"/>
              <a:gd name="connsiteY8" fmla="*/ 0 h 3833057"/>
              <a:gd name="connsiteX0" fmla="*/ 12185179 w 12192000"/>
              <a:gd name="connsiteY0" fmla="*/ 2329968 h 3833057"/>
              <a:gd name="connsiteX1" fmla="*/ 12192000 w 12192000"/>
              <a:gd name="connsiteY1" fmla="*/ 3833057 h 3833057"/>
              <a:gd name="connsiteX2" fmla="*/ 12185179 w 12192000"/>
              <a:gd name="connsiteY2" fmla="*/ 2329968 h 3833057"/>
              <a:gd name="connsiteX3" fmla="*/ 0 w 12192000"/>
              <a:gd name="connsiteY3" fmla="*/ 0 h 3833057"/>
              <a:gd name="connsiteX4" fmla="*/ 211767 w 12192000"/>
              <a:gd name="connsiteY4" fmla="*/ 297795 h 3833057"/>
              <a:gd name="connsiteX5" fmla="*/ 7264400 w 12192000"/>
              <a:gd name="connsiteY5" fmla="*/ 3833057 h 3833057"/>
              <a:gd name="connsiteX6" fmla="*/ 0 w 12192000"/>
              <a:gd name="connsiteY6" fmla="*/ 3833057 h 3833057"/>
              <a:gd name="connsiteX7" fmla="*/ 0 w 12192000"/>
              <a:gd name="connsiteY7" fmla="*/ 0 h 3833057"/>
              <a:gd name="connsiteX0" fmla="*/ 0 w 7264400"/>
              <a:gd name="connsiteY0" fmla="*/ 0 h 3833057"/>
              <a:gd name="connsiteX1" fmla="*/ 211767 w 7264400"/>
              <a:gd name="connsiteY1" fmla="*/ 297795 h 3833057"/>
              <a:gd name="connsiteX2" fmla="*/ 7264400 w 7264400"/>
              <a:gd name="connsiteY2" fmla="*/ 3833057 h 3833057"/>
              <a:gd name="connsiteX3" fmla="*/ 0 w 7264400"/>
              <a:gd name="connsiteY3" fmla="*/ 3833057 h 3833057"/>
              <a:gd name="connsiteX4" fmla="*/ 0 w 7264400"/>
              <a:gd name="connsiteY4" fmla="*/ 0 h 38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400" h="3833057">
                <a:moveTo>
                  <a:pt x="0" y="0"/>
                </a:moveTo>
                <a:lnTo>
                  <a:pt x="211767" y="297795"/>
                </a:lnTo>
                <a:cubicBezTo>
                  <a:pt x="1816755" y="2443917"/>
                  <a:pt x="4378352" y="3833057"/>
                  <a:pt x="7264400" y="3833057"/>
                </a:cubicBezTo>
                <a:lnTo>
                  <a:pt x="0" y="3833057"/>
                </a:lnTo>
                <a:lnTo>
                  <a:pt x="0" y="0"/>
                </a:lnTo>
                <a:close/>
              </a:path>
            </a:pathLst>
          </a:custGeom>
          <a:gradFill>
            <a:gsLst>
              <a:gs pos="0">
                <a:schemeClr val="tx1">
                  <a:alpha val="6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37E8E25-AF19-45B2-9FC1-80D1A249BEEF}"/>
              </a:ext>
            </a:extLst>
          </p:cNvPr>
          <p:cNvSpPr txBox="1"/>
          <p:nvPr/>
        </p:nvSpPr>
        <p:spPr>
          <a:xfrm>
            <a:off x="7699799" y="5904330"/>
            <a:ext cx="3979847" cy="474104"/>
          </a:xfrm>
          <a:prstGeom prst="rect">
            <a:avLst/>
          </a:prstGeom>
          <a:noFill/>
        </p:spPr>
        <p:txBody>
          <a:bodyPr wrap="square">
            <a:spAutoFit/>
          </a:bodyPr>
          <a:lstStyle/>
          <a:p>
            <a:pPr marL="0" marR="0">
              <a:lnSpc>
                <a:spcPct val="108000"/>
              </a:lnSpc>
              <a:spcBef>
                <a:spcPts val="0"/>
              </a:spcBef>
            </a:pPr>
            <a:r>
              <a:rPr lang="en-US" sz="1200" b="1" dirty="0">
                <a:solidFill>
                  <a:srgbClr val="000000"/>
                </a:solidFill>
                <a:effectLst/>
                <a:ea typeface="Calibri" panose="020F0502020204030204" pitchFamily="34" charset="0"/>
                <a:cs typeface="Calibri" panose="020F0502020204030204" pitchFamily="34" charset="0"/>
              </a:rPr>
              <a:t>Source: </a:t>
            </a:r>
            <a:r>
              <a:rPr lang="en-US" sz="1200" u="sng" dirty="0">
                <a:solidFill>
                  <a:srgbClr val="000000"/>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The U.S. Department of Health and Human Services literature summary for the Healthy People 2030 </a:t>
            </a:r>
            <a:r>
              <a:rPr lang="en-US" sz="1200" dirty="0">
                <a:solidFill>
                  <a:srgbClr val="000000"/>
                </a:solidFill>
                <a:effectLst/>
                <a:ea typeface="Calibri" panose="020F050202020403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37797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F7E1EF-9A7C-4061-813F-2281F0FDB5C0}"/>
              </a:ext>
            </a:extLst>
          </p:cNvPr>
          <p:cNvSpPr>
            <a:spLocks noGrp="1"/>
          </p:cNvSpPr>
          <p:nvPr>
            <p:ph type="ctrTitle"/>
          </p:nvPr>
        </p:nvSpPr>
        <p:spPr>
          <a:xfrm>
            <a:off x="731520" y="640081"/>
            <a:ext cx="5364480" cy="2433393"/>
          </a:xfrm>
        </p:spPr>
        <p:txBody>
          <a:bodyPr>
            <a:noAutofit/>
          </a:bodyPr>
          <a:lstStyle/>
          <a:p>
            <a:r>
              <a:rPr lang="en-US" dirty="0"/>
              <a:t>People with Significant Disabilities Who Rely on Public Benefits </a:t>
            </a:r>
            <a:r>
              <a:rPr lang="en-US" b="1" dirty="0"/>
              <a:t>Live in Poverty</a:t>
            </a:r>
          </a:p>
        </p:txBody>
      </p:sp>
      <p:pic>
        <p:nvPicPr>
          <p:cNvPr id="7" name="Picture Placeholder 6">
            <a:extLst>
              <a:ext uri="{FF2B5EF4-FFF2-40B4-BE49-F238E27FC236}">
                <a16:creationId xmlns:a16="http://schemas.microsoft.com/office/drawing/2014/main" id="{2EE31B5F-ADF8-DE1D-A300-7254D1C0589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7007426" y="0"/>
            <a:ext cx="5184574" cy="6858000"/>
          </a:xfrm>
        </p:spPr>
      </p:pic>
      <p:sp>
        <p:nvSpPr>
          <p:cNvPr id="9" name="TextBox 8">
            <a:extLst>
              <a:ext uri="{FF2B5EF4-FFF2-40B4-BE49-F238E27FC236}">
                <a16:creationId xmlns:a16="http://schemas.microsoft.com/office/drawing/2014/main" id="{1F90C122-4BEF-4256-B7C5-E7A411FCDC1A}"/>
              </a:ext>
            </a:extLst>
          </p:cNvPr>
          <p:cNvSpPr txBox="1"/>
          <p:nvPr/>
        </p:nvSpPr>
        <p:spPr>
          <a:xfrm>
            <a:off x="1701800" y="3429000"/>
            <a:ext cx="4686300" cy="2554356"/>
          </a:xfrm>
          <a:prstGeom prst="rect">
            <a:avLst/>
          </a:prstGeom>
          <a:noFill/>
        </p:spPr>
        <p:txBody>
          <a:bodyPr wrap="square" rtlCol="0" anchor="t" anchorCtr="0">
            <a:noAutofit/>
          </a:bodyPr>
          <a:lstStyle/>
          <a:p>
            <a:pPr>
              <a:lnSpc>
                <a:spcPct val="108000"/>
              </a:lnSpc>
              <a:spcBef>
                <a:spcPts val="1200"/>
              </a:spcBef>
              <a:buClr>
                <a:schemeClr val="accent1"/>
              </a:buClr>
              <a:buSzPct val="100000"/>
            </a:pPr>
            <a:r>
              <a:rPr lang="en-US" sz="2000" dirty="0">
                <a:solidFill>
                  <a:srgbClr val="000000"/>
                </a:solidFill>
              </a:rPr>
              <a:t>A single person receiving a full </a:t>
            </a:r>
            <a:r>
              <a:rPr lang="en-US" dirty="0">
                <a:solidFill>
                  <a:srgbClr val="000000"/>
                </a:solidFill>
              </a:rPr>
              <a:t>Supplemental Security Income or</a:t>
            </a:r>
            <a:r>
              <a:rPr lang="en-US" sz="2000" dirty="0">
                <a:solidFill>
                  <a:srgbClr val="000000"/>
                </a:solidFill>
              </a:rPr>
              <a:t> SSI payment </a:t>
            </a:r>
            <a:r>
              <a:rPr lang="en-US" sz="2000" b="1" dirty="0">
                <a:solidFill>
                  <a:srgbClr val="000000"/>
                </a:solidFill>
              </a:rPr>
              <a:t>receives approximately $900 per month in 2023</a:t>
            </a:r>
            <a:r>
              <a:rPr lang="en-US" sz="2000" dirty="0">
                <a:solidFill>
                  <a:srgbClr val="000000"/>
                </a:solidFill>
              </a:rPr>
              <a:t> </a:t>
            </a:r>
          </a:p>
          <a:p>
            <a:pPr>
              <a:lnSpc>
                <a:spcPct val="108000"/>
              </a:lnSpc>
              <a:spcBef>
                <a:spcPts val="2400"/>
              </a:spcBef>
              <a:buClr>
                <a:schemeClr val="accent1"/>
              </a:buClr>
              <a:buSzPct val="100000"/>
            </a:pPr>
            <a:r>
              <a:rPr lang="en-US" sz="2000" dirty="0">
                <a:solidFill>
                  <a:srgbClr val="000000"/>
                </a:solidFill>
              </a:rPr>
              <a:t>Social Security Disability Insurance or SSDI payments range </a:t>
            </a:r>
            <a:r>
              <a:rPr lang="en-US" sz="2000" b="1" dirty="0">
                <a:solidFill>
                  <a:srgbClr val="000000"/>
                </a:solidFill>
              </a:rPr>
              <a:t>on average from $800 to $1800 per month in 2023</a:t>
            </a:r>
          </a:p>
          <a:p>
            <a:pPr marL="228600" indent="-228600">
              <a:lnSpc>
                <a:spcPct val="108000"/>
              </a:lnSpc>
              <a:spcBef>
                <a:spcPts val="1000"/>
              </a:spcBef>
              <a:buClr>
                <a:schemeClr val="accent1"/>
              </a:buClr>
              <a:buSzPct val="100000"/>
              <a:buFont typeface="Arial" panose="020B0604020202020204" pitchFamily="34" charset="0"/>
              <a:buChar char="•"/>
            </a:pPr>
            <a:endParaRPr lang="en-US" sz="2000" dirty="0">
              <a:solidFill>
                <a:srgbClr val="000000"/>
              </a:solidFill>
            </a:endParaRPr>
          </a:p>
        </p:txBody>
      </p:sp>
      <p:sp>
        <p:nvSpPr>
          <p:cNvPr id="14" name="Freeform: Shape 13">
            <a:extLst>
              <a:ext uri="{FF2B5EF4-FFF2-40B4-BE49-F238E27FC236}">
                <a16:creationId xmlns:a16="http://schemas.microsoft.com/office/drawing/2014/main" id="{75399F19-198B-41D0-881B-800F3C6A03DF}"/>
              </a:ext>
              <a:ext uri="{C183D7F6-B498-43B3-948B-1728B52AA6E4}">
                <adec:decorative xmlns:adec="http://schemas.microsoft.com/office/drawing/2017/decorative" val="1"/>
              </a:ext>
            </a:extLst>
          </p:cNvPr>
          <p:cNvSpPr/>
          <p:nvPr/>
        </p:nvSpPr>
        <p:spPr>
          <a:xfrm>
            <a:off x="0" y="2055956"/>
            <a:ext cx="12192000" cy="4802044"/>
          </a:xfrm>
          <a:custGeom>
            <a:avLst/>
            <a:gdLst>
              <a:gd name="connsiteX0" fmla="*/ 0 w 12192000"/>
              <a:gd name="connsiteY0" fmla="*/ 3548454 h 4802044"/>
              <a:gd name="connsiteX1" fmla="*/ 12591 w 12192000"/>
              <a:gd name="connsiteY1" fmla="*/ 3556526 h 4802044"/>
              <a:gd name="connsiteX2" fmla="*/ 4473677 w 12192000"/>
              <a:gd name="connsiteY2" fmla="*/ 4802044 h 4802044"/>
              <a:gd name="connsiteX3" fmla="*/ 0 w 12192000"/>
              <a:gd name="connsiteY3" fmla="*/ 4802044 h 4802044"/>
              <a:gd name="connsiteX4" fmla="*/ 12192000 w 12192000"/>
              <a:gd name="connsiteY4" fmla="*/ 0 h 4802044"/>
              <a:gd name="connsiteX5" fmla="*/ 12192000 w 12192000"/>
              <a:gd name="connsiteY5" fmla="*/ 4802044 h 4802044"/>
              <a:gd name="connsiteX6" fmla="*/ 4473677 w 12192000"/>
              <a:gd name="connsiteY6" fmla="*/ 4802044 h 4802044"/>
              <a:gd name="connsiteX7" fmla="*/ 12038540 w 12192000"/>
              <a:gd name="connsiteY7" fmla="*/ 299627 h 480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02044">
                <a:moveTo>
                  <a:pt x="0" y="3548454"/>
                </a:moveTo>
                <a:lnTo>
                  <a:pt x="12591" y="3556526"/>
                </a:lnTo>
                <a:cubicBezTo>
                  <a:pt x="1313373" y="4346900"/>
                  <a:pt x="2840373" y="4802044"/>
                  <a:pt x="4473677" y="4802044"/>
                </a:cubicBezTo>
                <a:lnTo>
                  <a:pt x="0" y="4802044"/>
                </a:lnTo>
                <a:close/>
                <a:moveTo>
                  <a:pt x="12192000" y="0"/>
                </a:moveTo>
                <a:lnTo>
                  <a:pt x="12192000" y="4802044"/>
                </a:lnTo>
                <a:lnTo>
                  <a:pt x="4473677" y="4802044"/>
                </a:lnTo>
                <a:cubicBezTo>
                  <a:pt x="7740286" y="4802044"/>
                  <a:pt x="10581676" y="2981469"/>
                  <a:pt x="12038540" y="299627"/>
                </a:cubicBezTo>
                <a:close/>
              </a:path>
            </a:pathLst>
          </a:custGeom>
          <a:gradFill>
            <a:gsLst>
              <a:gs pos="0">
                <a:schemeClr val="accent1">
                  <a:alpha val="9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6532AF86-4E1C-B5BD-926A-1203BF6FEBF1}"/>
              </a:ext>
              <a:ext uri="{C183D7F6-B498-43B3-948B-1728B52AA6E4}">
                <adec:decorative xmlns:adec="http://schemas.microsoft.com/office/drawing/2017/decorative" val="1"/>
              </a:ext>
            </a:extLst>
          </p:cNvPr>
          <p:cNvGrpSpPr/>
          <p:nvPr/>
        </p:nvGrpSpPr>
        <p:grpSpPr>
          <a:xfrm>
            <a:off x="816910" y="3429000"/>
            <a:ext cx="706397" cy="706397"/>
            <a:chOff x="844817" y="2953676"/>
            <a:chExt cx="483221" cy="483221"/>
          </a:xfrm>
        </p:grpSpPr>
        <p:sp>
          <p:nvSpPr>
            <p:cNvPr id="15" name="Oval 14">
              <a:extLst>
                <a:ext uri="{FF2B5EF4-FFF2-40B4-BE49-F238E27FC236}">
                  <a16:creationId xmlns:a16="http://schemas.microsoft.com/office/drawing/2014/main" id="{83157833-A658-8FD4-AA13-4C32CD9408BF}"/>
                </a:ext>
                <a:ext uri="{C183D7F6-B498-43B3-948B-1728B52AA6E4}">
                  <adec:decorative xmlns:adec="http://schemas.microsoft.com/office/drawing/2017/decorative" val="1"/>
                </a:ext>
              </a:extLst>
            </p:cNvPr>
            <p:cNvSpPr/>
            <p:nvPr/>
          </p:nvSpPr>
          <p:spPr>
            <a:xfrm>
              <a:off x="885970" y="3166754"/>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0D3E3D38-F982-544E-010C-AD4BE7DA451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817" y="2953676"/>
              <a:ext cx="483221" cy="483221"/>
            </a:xfrm>
            <a:prstGeom prst="rect">
              <a:avLst/>
            </a:prstGeom>
          </p:spPr>
        </p:pic>
      </p:grpSp>
      <p:grpSp>
        <p:nvGrpSpPr>
          <p:cNvPr id="17" name="Group 16">
            <a:extLst>
              <a:ext uri="{FF2B5EF4-FFF2-40B4-BE49-F238E27FC236}">
                <a16:creationId xmlns:a16="http://schemas.microsoft.com/office/drawing/2014/main" id="{784518DE-AE65-39B6-C80C-3C48FBF9717C}"/>
              </a:ext>
              <a:ext uri="{C183D7F6-B498-43B3-948B-1728B52AA6E4}">
                <adec:decorative xmlns:adec="http://schemas.microsoft.com/office/drawing/2017/decorative" val="1"/>
              </a:ext>
            </a:extLst>
          </p:cNvPr>
          <p:cNvGrpSpPr/>
          <p:nvPr/>
        </p:nvGrpSpPr>
        <p:grpSpPr>
          <a:xfrm>
            <a:off x="816910" y="4612538"/>
            <a:ext cx="706397" cy="706397"/>
            <a:chOff x="844817" y="2953676"/>
            <a:chExt cx="483221" cy="483221"/>
          </a:xfrm>
        </p:grpSpPr>
        <p:sp>
          <p:nvSpPr>
            <p:cNvPr id="18" name="Oval 17">
              <a:extLst>
                <a:ext uri="{FF2B5EF4-FFF2-40B4-BE49-F238E27FC236}">
                  <a16:creationId xmlns:a16="http://schemas.microsoft.com/office/drawing/2014/main" id="{178A31B0-A17C-AD0F-3925-95CB6D86C232}"/>
                </a:ext>
                <a:ext uri="{C183D7F6-B498-43B3-948B-1728B52AA6E4}">
                  <adec:decorative xmlns:adec="http://schemas.microsoft.com/office/drawing/2017/decorative" val="1"/>
                </a:ext>
              </a:extLst>
            </p:cNvPr>
            <p:cNvSpPr/>
            <p:nvPr/>
          </p:nvSpPr>
          <p:spPr>
            <a:xfrm>
              <a:off x="885970" y="3166754"/>
              <a:ext cx="256746" cy="256746"/>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08E2539C-ACC8-83E9-E687-E7EF648D7C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817" y="2953676"/>
              <a:ext cx="483221" cy="483221"/>
            </a:xfrm>
            <a:prstGeom prst="rect">
              <a:avLst/>
            </a:prstGeom>
          </p:spPr>
        </p:pic>
      </p:grpSp>
    </p:spTree>
    <p:custDataLst>
      <p:tags r:id="rId1"/>
    </p:custDataLst>
    <p:extLst>
      <p:ext uri="{BB962C8B-B14F-4D97-AF65-F5344CB8AC3E}">
        <p14:creationId xmlns:p14="http://schemas.microsoft.com/office/powerpoint/2010/main" val="29929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750"/>
                                        <p:tgtEl>
                                          <p:spTgt spid="9">
                                            <p:txEl>
                                              <p:pRg st="0" end="0"/>
                                            </p:txEl>
                                          </p:spTgt>
                                        </p:tgtEl>
                                      </p:cBhvr>
                                    </p:animEffect>
                                    <p:anim calcmode="lin" valueType="num">
                                      <p:cBhvr>
                                        <p:cTn id="20"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750"/>
                                        <p:tgtEl>
                                          <p:spTgt spid="9">
                                            <p:txEl>
                                              <p:pRg st="1" end="1"/>
                                            </p:txEl>
                                          </p:spTgt>
                                        </p:tgtEl>
                                      </p:cBhvr>
                                    </p:animEffect>
                                    <p:anim calcmode="lin" valueType="num">
                                      <p:cBhvr>
                                        <p:cTn id="26"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7"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57DD1C-A351-B53B-6A64-C3454401DE0F}"/>
              </a:ext>
              <a:ext uri="{C183D7F6-B498-43B3-948B-1728B52AA6E4}">
                <adec:decorative xmlns:adec="http://schemas.microsoft.com/office/drawing/2017/decorative" val="1"/>
              </a:ext>
            </a:extLst>
          </p:cNvPr>
          <p:cNvGrpSpPr/>
          <p:nvPr/>
        </p:nvGrpSpPr>
        <p:grpSpPr>
          <a:xfrm>
            <a:off x="4105183" y="2690552"/>
            <a:ext cx="3981635" cy="3186140"/>
            <a:chOff x="4292691" y="2690552"/>
            <a:chExt cx="3981635" cy="3186140"/>
          </a:xfrm>
        </p:grpSpPr>
        <p:pic>
          <p:nvPicPr>
            <p:cNvPr id="64" name="Picture 63">
              <a:extLst>
                <a:ext uri="{FF2B5EF4-FFF2-40B4-BE49-F238E27FC236}">
                  <a16:creationId xmlns:a16="http://schemas.microsoft.com/office/drawing/2014/main" id="{5C39BBF4-7888-5EC0-46C0-4A699CC194FC}"/>
                </a:ext>
                <a:ext uri="{C183D7F6-B498-43B3-948B-1728B52AA6E4}">
                  <adec:decorative xmlns:adec="http://schemas.microsoft.com/office/drawing/2017/decorative" val="1"/>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4292691" y="2690552"/>
              <a:ext cx="1802556" cy="3186140"/>
            </a:xfrm>
            <a:prstGeom prst="rect">
              <a:avLst/>
            </a:prstGeom>
          </p:spPr>
        </p:pic>
        <p:pic>
          <p:nvPicPr>
            <p:cNvPr id="62" name="Picture 61">
              <a:extLst>
                <a:ext uri="{FF2B5EF4-FFF2-40B4-BE49-F238E27FC236}">
                  <a16:creationId xmlns:a16="http://schemas.microsoft.com/office/drawing/2014/main" id="{61084311-F653-7F54-9E4F-E4B7D65A7F04}"/>
                </a:ext>
                <a:ext uri="{C183D7F6-B498-43B3-948B-1728B52AA6E4}">
                  <adec:decorative xmlns:adec="http://schemas.microsoft.com/office/drawing/2017/decorative" val="1"/>
                </a:ext>
              </a:extLst>
            </p:cNvPr>
            <p:cNvPicPr>
              <a:picLocks noChangeAspect="1"/>
            </p:cNvPicPr>
            <p:nvPr/>
          </p:nvPicPr>
          <p:blipFill>
            <a:blip r:embed="rId5">
              <a:alphaModFix amt="40000"/>
              <a:extLst>
                <a:ext uri="{28A0092B-C50C-407E-A947-70E740481C1C}">
                  <a14:useLocalDpi xmlns:a14="http://schemas.microsoft.com/office/drawing/2010/main" val="0"/>
                </a:ext>
              </a:extLst>
            </a:blip>
            <a:srcRect/>
            <a:stretch/>
          </p:blipFill>
          <p:spPr>
            <a:xfrm>
              <a:off x="6466157" y="2690552"/>
              <a:ext cx="1808169" cy="3186139"/>
            </a:xfrm>
            <a:prstGeom prst="rect">
              <a:avLst/>
            </a:prstGeom>
          </p:spPr>
        </p:pic>
      </p:grpSp>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p:txBody>
          <a:bodyPr/>
          <a:lstStyle/>
          <a:p>
            <a:r>
              <a:rPr lang="en-US" b="1" dirty="0">
                <a:latin typeface="+mn-lt"/>
              </a:rPr>
              <a:t>Poverty and Disability Go Hand in Hand</a:t>
            </a:r>
          </a:p>
        </p:txBody>
      </p:sp>
      <p:sp>
        <p:nvSpPr>
          <p:cNvPr id="40" name="TextBox 39">
            <a:extLst>
              <a:ext uri="{FF2B5EF4-FFF2-40B4-BE49-F238E27FC236}">
                <a16:creationId xmlns:a16="http://schemas.microsoft.com/office/drawing/2014/main" id="{43ED2C70-7E3B-4473-B97C-041AC4ADE920}"/>
              </a:ext>
            </a:extLst>
          </p:cNvPr>
          <p:cNvSpPr txBox="1"/>
          <p:nvPr/>
        </p:nvSpPr>
        <p:spPr>
          <a:xfrm>
            <a:off x="666688" y="2266228"/>
            <a:ext cx="3200400" cy="855940"/>
          </a:xfrm>
          <a:prstGeom prst="rect">
            <a:avLst/>
          </a:prstGeom>
          <a:noFill/>
        </p:spPr>
        <p:txBody>
          <a:bodyPr wrap="square" lIns="91440" tIns="91440" rIns="91440" bIns="91440" rtlCol="0" anchor="b" anchorCtr="0">
            <a:noAutofit/>
          </a:bodyPr>
          <a:lstStyle/>
          <a:p>
            <a:pPr>
              <a:lnSpc>
                <a:spcPct val="108000"/>
              </a:lnSpc>
            </a:pPr>
            <a:r>
              <a:rPr lang="en-US" sz="2400" b="1" dirty="0">
                <a:solidFill>
                  <a:schemeClr val="accent1">
                    <a:lumMod val="75000"/>
                  </a:schemeClr>
                </a:solidFill>
              </a:rPr>
              <a:t>Disability or illness can lead to</a:t>
            </a:r>
          </a:p>
        </p:txBody>
      </p:sp>
      <p:sp>
        <p:nvSpPr>
          <p:cNvPr id="41" name="TextBox 40">
            <a:extLst>
              <a:ext uri="{FF2B5EF4-FFF2-40B4-BE49-F238E27FC236}">
                <a16:creationId xmlns:a16="http://schemas.microsoft.com/office/drawing/2014/main" id="{E4A3D5C1-034B-441A-ADFF-E340CD4423D2}"/>
              </a:ext>
            </a:extLst>
          </p:cNvPr>
          <p:cNvSpPr txBox="1"/>
          <p:nvPr/>
        </p:nvSpPr>
        <p:spPr>
          <a:xfrm>
            <a:off x="629818" y="3083747"/>
            <a:ext cx="3200400" cy="2620333"/>
          </a:xfrm>
          <a:prstGeom prst="rect">
            <a:avLst/>
          </a:prstGeom>
          <a:noFill/>
        </p:spPr>
        <p:txBody>
          <a:bodyPr wrap="square" tIns="91440" bIns="91440" rtlCol="0" anchor="t" anchorCtr="0">
            <a:noAutofit/>
          </a:bodyPr>
          <a:lstStyle/>
          <a:p>
            <a:pPr>
              <a:lnSpc>
                <a:spcPct val="108000"/>
              </a:lnSpc>
            </a:pPr>
            <a:r>
              <a:rPr lang="en-US" sz="2000" dirty="0">
                <a:solidFill>
                  <a:srgbClr val="000000"/>
                </a:solidFill>
              </a:rPr>
              <a:t>job loss and reduced earnings, barriers to education and skills development, significant additional expenses, and other challenges leading to economic hardship.</a:t>
            </a:r>
          </a:p>
        </p:txBody>
      </p:sp>
      <p:sp>
        <p:nvSpPr>
          <p:cNvPr id="28" name="TextBox 27">
            <a:extLst>
              <a:ext uri="{FF2B5EF4-FFF2-40B4-BE49-F238E27FC236}">
                <a16:creationId xmlns:a16="http://schemas.microsoft.com/office/drawing/2014/main" id="{F2C92F82-BC26-4DD6-A030-4FBFD9AE02F9}"/>
              </a:ext>
            </a:extLst>
          </p:cNvPr>
          <p:cNvSpPr txBox="1"/>
          <p:nvPr/>
        </p:nvSpPr>
        <p:spPr>
          <a:xfrm>
            <a:off x="8372916" y="2105455"/>
            <a:ext cx="2951576" cy="1254831"/>
          </a:xfrm>
          <a:prstGeom prst="rect">
            <a:avLst/>
          </a:prstGeom>
          <a:noFill/>
        </p:spPr>
        <p:txBody>
          <a:bodyPr wrap="square" tIns="91440" bIns="91440" rtlCol="0" anchor="b" anchorCtr="0">
            <a:noAutofit/>
          </a:bodyPr>
          <a:lstStyle/>
          <a:p>
            <a:pPr>
              <a:lnSpc>
                <a:spcPct val="108000"/>
              </a:lnSpc>
            </a:pPr>
            <a:r>
              <a:rPr lang="en-US" sz="2400" b="1" dirty="0">
                <a:solidFill>
                  <a:schemeClr val="accent1">
                    <a:lumMod val="75000"/>
                  </a:schemeClr>
                </a:solidFill>
              </a:rPr>
              <a:t>Poverty and economic insecurity can limit access to</a:t>
            </a:r>
          </a:p>
        </p:txBody>
      </p:sp>
      <p:sp>
        <p:nvSpPr>
          <p:cNvPr id="29" name="TextBox 28">
            <a:extLst>
              <a:ext uri="{FF2B5EF4-FFF2-40B4-BE49-F238E27FC236}">
                <a16:creationId xmlns:a16="http://schemas.microsoft.com/office/drawing/2014/main" id="{144832F2-59B3-498A-824E-68EE02337C34}"/>
              </a:ext>
            </a:extLst>
          </p:cNvPr>
          <p:cNvSpPr txBox="1"/>
          <p:nvPr/>
        </p:nvSpPr>
        <p:spPr>
          <a:xfrm>
            <a:off x="8372916" y="3329499"/>
            <a:ext cx="2951576" cy="2254720"/>
          </a:xfrm>
          <a:prstGeom prst="rect">
            <a:avLst/>
          </a:prstGeom>
          <a:noFill/>
        </p:spPr>
        <p:txBody>
          <a:bodyPr wrap="square" tIns="91440" bIns="91440" rtlCol="0" anchor="t" anchorCtr="0">
            <a:noAutofit/>
          </a:bodyPr>
          <a:lstStyle/>
          <a:p>
            <a:pPr>
              <a:lnSpc>
                <a:spcPct val="108000"/>
              </a:lnSpc>
            </a:pPr>
            <a:r>
              <a:rPr lang="en-US" sz="2000" dirty="0">
                <a:solidFill>
                  <a:srgbClr val="000000"/>
                </a:solidFill>
              </a:rPr>
              <a:t>health care and preventative services increasing the likelihood of living and working in an environment which adversely affects health.</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Placeholder 20">
            <a:extLst>
              <a:ext uri="{FF2B5EF4-FFF2-40B4-BE49-F238E27FC236}">
                <a16:creationId xmlns:a16="http://schemas.microsoft.com/office/drawing/2014/main" id="{DB4073FD-7A23-DA94-8BE4-3407AAC87A61}"/>
              </a:ext>
              <a:ext uri="{C183D7F6-B498-43B3-948B-1728B52AA6E4}">
                <adec:decorative xmlns:adec="http://schemas.microsoft.com/office/drawing/2017/decorative" val="1"/>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a:stretch/>
        </p:blipFill>
        <p:spPr>
          <a:xfrm>
            <a:off x="4767926" y="1793187"/>
            <a:ext cx="2656148" cy="2656148"/>
          </a:xfrm>
        </p:spPr>
      </p:pic>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10715621" y="538162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930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anim calcmode="lin" valueType="num">
                                      <p:cBhvr>
                                        <p:cTn id="11" dur="1000" fill="hold"/>
                                        <p:tgtEl>
                                          <p:spTgt spid="40"/>
                                        </p:tgtEl>
                                        <p:attrNameLst>
                                          <p:attrName>ppt_x</p:attrName>
                                        </p:attrNameLst>
                                      </p:cBhvr>
                                      <p:tavLst>
                                        <p:tav tm="0">
                                          <p:val>
                                            <p:strVal val="#ppt_x"/>
                                          </p:val>
                                        </p:tav>
                                        <p:tav tm="100000">
                                          <p:val>
                                            <p:strVal val="#ppt_x"/>
                                          </p:val>
                                        </p:tav>
                                      </p:tavLst>
                                    </p:anim>
                                    <p:anim calcmode="lin" valueType="num">
                                      <p:cBhvr>
                                        <p:cTn id="12" dur="1000" fill="hold"/>
                                        <p:tgtEl>
                                          <p:spTgt spid="4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P spid="41"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79644C-CE4C-B8DC-D5F4-563842F4B54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6082" r="7722" b="13843"/>
          <a:stretch/>
        </p:blipFill>
        <p:spPr>
          <a:xfrm>
            <a:off x="-1" y="0"/>
            <a:ext cx="12192000" cy="6885213"/>
          </a:xfrm>
          <a:solidFill>
            <a:schemeClr val="bg2">
              <a:lumMod val="95000"/>
            </a:schemeClr>
          </a:solidFill>
        </p:spPr>
      </p:pic>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449659" y="660401"/>
            <a:ext cx="7046641" cy="4495799"/>
          </a:xfrm>
        </p:spPr>
        <p:txBody>
          <a:bodyPr anchor="b" anchorCtr="0">
            <a:noAutofit/>
          </a:bodyPr>
          <a:lstStyle/>
          <a:p>
            <a:r>
              <a:rPr lang="en-US" sz="4000" b="1" dirty="0">
                <a:solidFill>
                  <a:srgbClr val="000000"/>
                </a:solidFill>
              </a:rPr>
              <a:t>Providing Effective Supports </a:t>
            </a:r>
            <a:r>
              <a:rPr lang="en-US" sz="4000" dirty="0">
                <a:solidFill>
                  <a:srgbClr val="000000"/>
                </a:solidFill>
              </a:rPr>
              <a:t>for People with Disabilities to </a:t>
            </a:r>
            <a:r>
              <a:rPr lang="en-US" sz="4000" b="1" dirty="0">
                <a:solidFill>
                  <a:srgbClr val="000000"/>
                </a:solidFill>
              </a:rPr>
              <a:t>Obtain and Maintain Employment</a:t>
            </a:r>
            <a:r>
              <a:rPr lang="en-US" sz="4000" dirty="0">
                <a:solidFill>
                  <a:srgbClr val="000000"/>
                </a:solidFill>
              </a:rPr>
              <a:t> Leads to </a:t>
            </a:r>
            <a:r>
              <a:rPr lang="en-US" sz="4000" b="1" dirty="0">
                <a:solidFill>
                  <a:srgbClr val="000000"/>
                </a:solidFill>
              </a:rPr>
              <a:t>Better Economic </a:t>
            </a:r>
            <a:r>
              <a:rPr lang="en-US" sz="4000" dirty="0">
                <a:solidFill>
                  <a:srgbClr val="000000"/>
                </a:solidFill>
              </a:rPr>
              <a:t>and </a:t>
            </a:r>
            <a:r>
              <a:rPr lang="en-US" sz="4000" b="1" dirty="0">
                <a:solidFill>
                  <a:srgbClr val="000000"/>
                </a:solidFill>
              </a:rPr>
              <a:t>Health Outcomes</a:t>
            </a:r>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a:off x="0" y="1"/>
            <a:ext cx="12191999" cy="6857999"/>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484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7"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5211AC5-3D82-DAEC-AAE9-2F6BD9DF1D0E}"/>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3">
            <a:extLst>
              <a:ext uri="{FF2B5EF4-FFF2-40B4-BE49-F238E27FC236}">
                <a16:creationId xmlns:a16="http://schemas.microsoft.com/office/drawing/2014/main" id="{5F94B039-1A06-81A1-69B9-4D9B1D2CA07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738313" y="1291590"/>
            <a:ext cx="8715375" cy="4400550"/>
          </a:xfrm>
        </p:spPr>
        <p:txBody>
          <a:bodyPr>
            <a:noAutofit/>
          </a:bodyPr>
          <a:lstStyle/>
          <a:p>
            <a:r>
              <a:rPr lang="en-US" sz="6000" dirty="0">
                <a:solidFill>
                  <a:schemeClr val="bg1"/>
                </a:solidFill>
              </a:rPr>
              <a:t>Common Employment Barriers Experienced by People with Physical Disabilities</a:t>
            </a:r>
          </a:p>
        </p:txBody>
      </p:sp>
      <p:pic>
        <p:nvPicPr>
          <p:cNvPr id="11" name="Graphic 10">
            <a:extLst>
              <a:ext uri="{FF2B5EF4-FFF2-40B4-BE49-F238E27FC236}">
                <a16:creationId xmlns:a16="http://schemas.microsoft.com/office/drawing/2014/main" id="{AAE3A81E-229F-2037-BB14-2A7F7E80F14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410" y="3700892"/>
            <a:ext cx="1775460" cy="1775460"/>
          </a:xfrm>
          <a:prstGeom prst="rect">
            <a:avLst/>
          </a:prstGeom>
          <a:effectLst>
            <a:outerShdw blurRad="76200" dir="13500000" sy="23000" kx="1200000" algn="br" rotWithShape="0">
              <a:prstClr val="black">
                <a:alpha val="20000"/>
              </a:prstClr>
            </a:outerShdw>
          </a:effectLst>
        </p:spPr>
      </p:pic>
      <p:pic>
        <p:nvPicPr>
          <p:cNvPr id="7" name="Picture 6">
            <a:extLst>
              <a:ext uri="{FF2B5EF4-FFF2-40B4-BE49-F238E27FC236}">
                <a16:creationId xmlns:a16="http://schemas.microsoft.com/office/drawing/2014/main" id="{4AE6ACC7-6584-936F-01C8-0884392F178F}"/>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6000"/>
                    </a14:imgEffect>
                  </a14:imgLayer>
                </a14:imgProps>
              </a:ext>
              <a:ext uri="{28A0092B-C50C-407E-A947-70E740481C1C}">
                <a14:useLocalDpi xmlns:a14="http://schemas.microsoft.com/office/drawing/2010/main" val="0"/>
              </a:ext>
            </a:extLst>
          </a:blip>
          <a:stretch>
            <a:fillRect/>
          </a:stretch>
        </p:blipFill>
        <p:spPr>
          <a:xfrm>
            <a:off x="10197839" y="2649879"/>
            <a:ext cx="1184336" cy="3902276"/>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18381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9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428162" y="367410"/>
            <a:ext cx="10139724" cy="667376"/>
          </a:xfrm>
        </p:spPr>
        <p:txBody>
          <a:bodyPr anchor="b" anchorCtr="0">
            <a:noAutofit/>
          </a:bodyPr>
          <a:lstStyle/>
          <a:p>
            <a:pPr algn="l"/>
            <a:r>
              <a:rPr lang="en-US" b="1" dirty="0">
                <a:solidFill>
                  <a:schemeClr val="bg1"/>
                </a:solidFill>
              </a:rPr>
              <a:t>Exploring Barriers</a:t>
            </a:r>
          </a:p>
        </p:txBody>
      </p:sp>
      <p:sp>
        <p:nvSpPr>
          <p:cNvPr id="21" name="TextBox 20">
            <a:extLst>
              <a:ext uri="{FF2B5EF4-FFF2-40B4-BE49-F238E27FC236}">
                <a16:creationId xmlns:a16="http://schemas.microsoft.com/office/drawing/2014/main" id="{F119C0C2-7414-376F-DBFA-6C77558C1AD6}"/>
              </a:ext>
            </a:extLst>
          </p:cNvPr>
          <p:cNvSpPr txBox="1"/>
          <p:nvPr/>
        </p:nvSpPr>
        <p:spPr>
          <a:xfrm>
            <a:off x="5868237" y="516432"/>
            <a:ext cx="53326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spc="40" dirty="0">
                <a:solidFill>
                  <a:schemeClr val="bg1"/>
                </a:solidFill>
                <a:effectLst/>
                <a:ea typeface="Calibri" panose="020F0502020204030204" pitchFamily="34" charset="0"/>
                <a:cs typeface="Times New Roman" panose="02020603050405020304" pitchFamily="18" charset="0"/>
              </a:rPr>
              <a:t>Choose a barrier to learn more about it.</a:t>
            </a:r>
          </a:p>
        </p:txBody>
      </p:sp>
      <p:sp>
        <p:nvSpPr>
          <p:cNvPr id="6" name="Oval 5">
            <a:extLst>
              <a:ext uri="{FF2B5EF4-FFF2-40B4-BE49-F238E27FC236}">
                <a16:creationId xmlns:a16="http://schemas.microsoft.com/office/drawing/2014/main" id="{F4D78348-00E1-483B-8F2D-6BDFA55F5577}"/>
              </a:ext>
              <a:ext uri="{C183D7F6-B498-43B3-948B-1728B52AA6E4}">
                <adec:decorative xmlns:adec="http://schemas.microsoft.com/office/drawing/2017/decorative" val="1"/>
              </a:ext>
            </a:extLst>
          </p:cNvPr>
          <p:cNvSpPr/>
          <p:nvPr/>
        </p:nvSpPr>
        <p:spPr>
          <a:xfrm>
            <a:off x="4084154" y="1747058"/>
            <a:ext cx="4018970" cy="401897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337">
            <a:extLst>
              <a:ext uri="{FF2B5EF4-FFF2-40B4-BE49-F238E27FC236}">
                <a16:creationId xmlns:a16="http://schemas.microsoft.com/office/drawing/2014/main" id="{4BB22B6C-6090-4207-A212-412992B708ED}"/>
              </a:ext>
              <a:ext uri="{C183D7F6-B498-43B3-948B-1728B52AA6E4}">
                <adec:decorative xmlns:adec="http://schemas.microsoft.com/office/drawing/2017/decorative" val="1"/>
              </a:ext>
            </a:extLst>
          </p:cNvPr>
          <p:cNvSpPr>
            <a:spLocks/>
          </p:cNvSpPr>
          <p:nvPr/>
        </p:nvSpPr>
        <p:spPr bwMode="auto">
          <a:xfrm>
            <a:off x="4858919" y="2117154"/>
            <a:ext cx="1351626" cy="1095809"/>
          </a:xfrm>
          <a:custGeom>
            <a:avLst/>
            <a:gdLst>
              <a:gd name="T0" fmla="*/ 354 w 354"/>
              <a:gd name="T1" fmla="*/ 213 h 287"/>
              <a:gd name="T2" fmla="*/ 324 w 354"/>
              <a:gd name="T3" fmla="*/ 211 h 287"/>
              <a:gd name="T4" fmla="*/ 153 w 354"/>
              <a:gd name="T5" fmla="*/ 287 h 287"/>
              <a:gd name="T6" fmla="*/ 58 w 354"/>
              <a:gd name="T7" fmla="*/ 264 h 287"/>
              <a:gd name="T8" fmla="*/ 40 w 354"/>
              <a:gd name="T9" fmla="*/ 265 h 287"/>
              <a:gd name="T10" fmla="*/ 69 w 354"/>
              <a:gd name="T11" fmla="*/ 0 h 287"/>
              <a:gd name="T12" fmla="*/ 329 w 354"/>
              <a:gd name="T13" fmla="*/ 131 h 287"/>
              <a:gd name="T14" fmla="*/ 354 w 354"/>
              <a:gd name="T15" fmla="*/ 21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87">
                <a:moveTo>
                  <a:pt x="354" y="213"/>
                </a:moveTo>
                <a:cubicBezTo>
                  <a:pt x="344" y="211"/>
                  <a:pt x="334" y="211"/>
                  <a:pt x="324" y="211"/>
                </a:cubicBezTo>
                <a:cubicBezTo>
                  <a:pt x="256" y="211"/>
                  <a:pt x="195" y="240"/>
                  <a:pt x="153" y="287"/>
                </a:cubicBezTo>
                <a:cubicBezTo>
                  <a:pt x="124" y="273"/>
                  <a:pt x="92" y="264"/>
                  <a:pt x="58" y="264"/>
                </a:cubicBezTo>
                <a:cubicBezTo>
                  <a:pt x="52" y="264"/>
                  <a:pt x="46" y="264"/>
                  <a:pt x="40" y="265"/>
                </a:cubicBezTo>
                <a:cubicBezTo>
                  <a:pt x="0" y="160"/>
                  <a:pt x="57" y="28"/>
                  <a:pt x="69" y="0"/>
                </a:cubicBezTo>
                <a:cubicBezTo>
                  <a:pt x="102" y="3"/>
                  <a:pt x="267" y="23"/>
                  <a:pt x="329" y="131"/>
                </a:cubicBezTo>
                <a:cubicBezTo>
                  <a:pt x="344" y="156"/>
                  <a:pt x="352" y="184"/>
                  <a:pt x="354" y="2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8" name="Oval 343">
            <a:hlinkClick r:id="rId4" action="ppaction://hlinksldjump"/>
            <a:extLst>
              <a:ext uri="{FF2B5EF4-FFF2-40B4-BE49-F238E27FC236}">
                <a16:creationId xmlns:a16="http://schemas.microsoft.com/office/drawing/2014/main" id="{81D89DE4-1F83-42F5-ABFF-A522240A5837}"/>
              </a:ext>
              <a:ext uri="{C183D7F6-B498-43B3-948B-1728B52AA6E4}">
                <adec:decorative xmlns:adec="http://schemas.microsoft.com/office/drawing/2017/decorative" val="1"/>
              </a:ext>
            </a:extLst>
          </p:cNvPr>
          <p:cNvSpPr>
            <a:spLocks noChangeArrowheads="1"/>
          </p:cNvSpPr>
          <p:nvPr/>
        </p:nvSpPr>
        <p:spPr bwMode="auto">
          <a:xfrm>
            <a:off x="4668990" y="1663772"/>
            <a:ext cx="910582" cy="91058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1"/>
              </a:solidFill>
            </a:endParaRPr>
          </a:p>
        </p:txBody>
      </p:sp>
      <p:sp>
        <p:nvSpPr>
          <p:cNvPr id="9" name="Freeform 338">
            <a:extLst>
              <a:ext uri="{FF2B5EF4-FFF2-40B4-BE49-F238E27FC236}">
                <a16:creationId xmlns:a16="http://schemas.microsoft.com/office/drawing/2014/main" id="{51CBE40D-275F-49DE-815D-38314DFE6A65}"/>
              </a:ext>
              <a:ext uri="{C183D7F6-B498-43B3-948B-1728B52AA6E4}">
                <adec:decorative xmlns:adec="http://schemas.microsoft.com/office/drawing/2017/decorative" val="1"/>
              </a:ext>
            </a:extLst>
          </p:cNvPr>
          <p:cNvSpPr>
            <a:spLocks/>
          </p:cNvSpPr>
          <p:nvPr/>
        </p:nvSpPr>
        <p:spPr bwMode="auto">
          <a:xfrm>
            <a:off x="4152561" y="3190054"/>
            <a:ext cx="1244717" cy="1214172"/>
          </a:xfrm>
          <a:custGeom>
            <a:avLst/>
            <a:gdLst>
              <a:gd name="T0" fmla="*/ 279 w 326"/>
              <a:gd name="T1" fmla="*/ 160 h 318"/>
              <a:gd name="T2" fmla="*/ 290 w 326"/>
              <a:gd name="T3" fmla="*/ 231 h 318"/>
              <a:gd name="T4" fmla="*/ 223 w 326"/>
              <a:gd name="T5" fmla="*/ 302 h 318"/>
              <a:gd name="T6" fmla="*/ 214 w 326"/>
              <a:gd name="T7" fmla="*/ 318 h 318"/>
              <a:gd name="T8" fmla="*/ 0 w 326"/>
              <a:gd name="T9" fmla="*/ 160 h 318"/>
              <a:gd name="T10" fmla="*/ 243 w 326"/>
              <a:gd name="T11" fmla="*/ 0 h 318"/>
              <a:gd name="T12" fmla="*/ 326 w 326"/>
              <a:gd name="T13" fmla="*/ 20 h 318"/>
              <a:gd name="T14" fmla="*/ 279 w 326"/>
              <a:gd name="T15" fmla="*/ 16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8">
                <a:moveTo>
                  <a:pt x="279" y="160"/>
                </a:moveTo>
                <a:cubicBezTo>
                  <a:pt x="279" y="185"/>
                  <a:pt x="282" y="209"/>
                  <a:pt x="290" y="231"/>
                </a:cubicBezTo>
                <a:cubicBezTo>
                  <a:pt x="263" y="249"/>
                  <a:pt x="240" y="273"/>
                  <a:pt x="223" y="302"/>
                </a:cubicBezTo>
                <a:cubicBezTo>
                  <a:pt x="220" y="307"/>
                  <a:pt x="217" y="312"/>
                  <a:pt x="214" y="318"/>
                </a:cubicBezTo>
                <a:cubicBezTo>
                  <a:pt x="103" y="300"/>
                  <a:pt x="17" y="185"/>
                  <a:pt x="0" y="160"/>
                </a:cubicBezTo>
                <a:cubicBezTo>
                  <a:pt x="19" y="133"/>
                  <a:pt x="118" y="0"/>
                  <a:pt x="243" y="0"/>
                </a:cubicBezTo>
                <a:cubicBezTo>
                  <a:pt x="272" y="0"/>
                  <a:pt x="300" y="8"/>
                  <a:pt x="326" y="20"/>
                </a:cubicBezTo>
                <a:cubicBezTo>
                  <a:pt x="296" y="58"/>
                  <a:pt x="279" y="107"/>
                  <a:pt x="279"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0" name="Oval 346">
            <a:hlinkClick r:id="rId5" action="ppaction://hlinksldjump"/>
            <a:extLst>
              <a:ext uri="{FF2B5EF4-FFF2-40B4-BE49-F238E27FC236}">
                <a16:creationId xmlns:a16="http://schemas.microsoft.com/office/drawing/2014/main" id="{C11A3145-F54E-40C9-8442-257A180F22DB}"/>
              </a:ext>
              <a:ext uri="{C183D7F6-B498-43B3-948B-1728B52AA6E4}">
                <adec:decorative xmlns:adec="http://schemas.microsoft.com/office/drawing/2017/decorative" val="1"/>
              </a:ext>
            </a:extLst>
          </p:cNvPr>
          <p:cNvSpPr>
            <a:spLocks noChangeArrowheads="1"/>
          </p:cNvSpPr>
          <p:nvPr/>
        </p:nvSpPr>
        <p:spPr bwMode="auto">
          <a:xfrm>
            <a:off x="3699470" y="3347867"/>
            <a:ext cx="906184" cy="90618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Questrial" pitchFamily="2" charset="0"/>
            </a:endParaRPr>
          </a:p>
        </p:txBody>
      </p:sp>
      <p:sp>
        <p:nvSpPr>
          <p:cNvPr id="11" name="Freeform 341">
            <a:extLst>
              <a:ext uri="{FF2B5EF4-FFF2-40B4-BE49-F238E27FC236}">
                <a16:creationId xmlns:a16="http://schemas.microsoft.com/office/drawing/2014/main" id="{A2FE0F3E-5A71-4A92-A4F0-256E17FA264D}"/>
              </a:ext>
              <a:ext uri="{C183D7F6-B498-43B3-948B-1728B52AA6E4}">
                <adec:decorative xmlns:adec="http://schemas.microsoft.com/office/drawing/2017/decorative" val="1"/>
              </a:ext>
            </a:extLst>
          </p:cNvPr>
          <p:cNvSpPr>
            <a:spLocks/>
          </p:cNvSpPr>
          <p:nvPr/>
        </p:nvSpPr>
        <p:spPr bwMode="auto">
          <a:xfrm>
            <a:off x="6794722" y="3201508"/>
            <a:ext cx="1244717" cy="1210354"/>
          </a:xfrm>
          <a:custGeom>
            <a:avLst/>
            <a:gdLst>
              <a:gd name="T0" fmla="*/ 326 w 326"/>
              <a:gd name="T1" fmla="*/ 157 h 317"/>
              <a:gd name="T2" fmla="*/ 83 w 326"/>
              <a:gd name="T3" fmla="*/ 317 h 317"/>
              <a:gd name="T4" fmla="*/ 0 w 326"/>
              <a:gd name="T5" fmla="*/ 298 h 317"/>
              <a:gd name="T6" fmla="*/ 47 w 326"/>
              <a:gd name="T7" fmla="*/ 157 h 317"/>
              <a:gd name="T8" fmla="*/ 36 w 326"/>
              <a:gd name="T9" fmla="*/ 86 h 317"/>
              <a:gd name="T10" fmla="*/ 103 w 326"/>
              <a:gd name="T11" fmla="*/ 15 h 317"/>
              <a:gd name="T12" fmla="*/ 111 w 326"/>
              <a:gd name="T13" fmla="*/ 0 h 317"/>
              <a:gd name="T14" fmla="*/ 326 w 326"/>
              <a:gd name="T15" fmla="*/ 15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7">
                <a:moveTo>
                  <a:pt x="326" y="157"/>
                </a:moveTo>
                <a:cubicBezTo>
                  <a:pt x="307" y="184"/>
                  <a:pt x="208" y="317"/>
                  <a:pt x="83" y="317"/>
                </a:cubicBezTo>
                <a:cubicBezTo>
                  <a:pt x="54" y="317"/>
                  <a:pt x="26" y="310"/>
                  <a:pt x="0" y="298"/>
                </a:cubicBezTo>
                <a:cubicBezTo>
                  <a:pt x="30" y="259"/>
                  <a:pt x="47" y="210"/>
                  <a:pt x="47" y="157"/>
                </a:cubicBezTo>
                <a:cubicBezTo>
                  <a:pt x="47" y="133"/>
                  <a:pt x="44" y="109"/>
                  <a:pt x="36" y="86"/>
                </a:cubicBezTo>
                <a:cubicBezTo>
                  <a:pt x="63" y="68"/>
                  <a:pt x="86" y="45"/>
                  <a:pt x="103" y="15"/>
                </a:cubicBezTo>
                <a:cubicBezTo>
                  <a:pt x="106" y="10"/>
                  <a:pt x="109" y="5"/>
                  <a:pt x="111" y="0"/>
                </a:cubicBezTo>
                <a:cubicBezTo>
                  <a:pt x="223" y="17"/>
                  <a:pt x="309" y="132"/>
                  <a:pt x="326" y="15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2" name="Oval 349">
            <a:hlinkClick r:id="rId6" action="ppaction://hlinksldjump"/>
            <a:extLst>
              <a:ext uri="{FF2B5EF4-FFF2-40B4-BE49-F238E27FC236}">
                <a16:creationId xmlns:a16="http://schemas.microsoft.com/office/drawing/2014/main" id="{A03C54D0-31D8-4498-83AF-C3904A49CF3D}"/>
              </a:ext>
              <a:ext uri="{C183D7F6-B498-43B3-948B-1728B52AA6E4}">
                <adec:decorative xmlns:adec="http://schemas.microsoft.com/office/drawing/2017/decorative" val="1"/>
              </a:ext>
            </a:extLst>
          </p:cNvPr>
          <p:cNvSpPr>
            <a:spLocks noChangeArrowheads="1"/>
          </p:cNvSpPr>
          <p:nvPr/>
        </p:nvSpPr>
        <p:spPr bwMode="auto">
          <a:xfrm>
            <a:off x="7586348" y="3347867"/>
            <a:ext cx="906184" cy="906182"/>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Freeform 342">
            <a:extLst>
              <a:ext uri="{FF2B5EF4-FFF2-40B4-BE49-F238E27FC236}">
                <a16:creationId xmlns:a16="http://schemas.microsoft.com/office/drawing/2014/main" id="{6A59FB57-1EF3-4663-87CB-BEE76609F1CA}"/>
              </a:ext>
              <a:ext uri="{C183D7F6-B498-43B3-948B-1728B52AA6E4}">
                <adec:decorative xmlns:adec="http://schemas.microsoft.com/office/drawing/2017/decorative" val="1"/>
              </a:ext>
            </a:extLst>
          </p:cNvPr>
          <p:cNvSpPr>
            <a:spLocks/>
          </p:cNvSpPr>
          <p:nvPr/>
        </p:nvSpPr>
        <p:spPr bwMode="auto">
          <a:xfrm>
            <a:off x="6138000" y="2117154"/>
            <a:ext cx="1233263" cy="1347807"/>
          </a:xfrm>
          <a:custGeom>
            <a:avLst/>
            <a:gdLst>
              <a:gd name="T0" fmla="*/ 260 w 323"/>
              <a:gd name="T1" fmla="*/ 291 h 353"/>
              <a:gd name="T2" fmla="*/ 202 w 323"/>
              <a:gd name="T3" fmla="*/ 353 h 353"/>
              <a:gd name="T4" fmla="*/ 37 w 323"/>
              <a:gd name="T5" fmla="*/ 216 h 353"/>
              <a:gd name="T6" fmla="*/ 9 w 323"/>
              <a:gd name="T7" fmla="*/ 122 h 353"/>
              <a:gd name="T8" fmla="*/ 0 w 323"/>
              <a:gd name="T9" fmla="*/ 107 h 353"/>
              <a:gd name="T10" fmla="*/ 243 w 323"/>
              <a:gd name="T11" fmla="*/ 0 h 353"/>
              <a:gd name="T12" fmla="*/ 260 w 323"/>
              <a:gd name="T13" fmla="*/ 291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260" y="291"/>
                </a:moveTo>
                <a:cubicBezTo>
                  <a:pt x="246" y="316"/>
                  <a:pt x="225" y="337"/>
                  <a:pt x="202" y="353"/>
                </a:cubicBezTo>
                <a:cubicBezTo>
                  <a:pt x="174" y="284"/>
                  <a:pt x="112" y="232"/>
                  <a:pt x="37" y="216"/>
                </a:cubicBezTo>
                <a:cubicBezTo>
                  <a:pt x="35" y="184"/>
                  <a:pt x="26" y="152"/>
                  <a:pt x="9" y="122"/>
                </a:cubicBezTo>
                <a:cubicBezTo>
                  <a:pt x="6" y="117"/>
                  <a:pt x="3" y="112"/>
                  <a:pt x="0" y="107"/>
                </a:cubicBezTo>
                <a:cubicBezTo>
                  <a:pt x="71" y="20"/>
                  <a:pt x="213" y="3"/>
                  <a:pt x="243" y="0"/>
                </a:cubicBezTo>
                <a:cubicBezTo>
                  <a:pt x="257" y="30"/>
                  <a:pt x="323" y="183"/>
                  <a:pt x="260" y="291"/>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4" name="Oval 352">
            <a:hlinkClick r:id="rId7" action="ppaction://hlinksldjump"/>
            <a:extLst>
              <a:ext uri="{FF2B5EF4-FFF2-40B4-BE49-F238E27FC236}">
                <a16:creationId xmlns:a16="http://schemas.microsoft.com/office/drawing/2014/main" id="{010698F8-6DAC-4F70-866B-483C99FE9E25}"/>
              </a:ext>
              <a:ext uri="{C183D7F6-B498-43B3-948B-1728B52AA6E4}">
                <adec:decorative xmlns:adec="http://schemas.microsoft.com/office/drawing/2017/decorative" val="1"/>
              </a:ext>
            </a:extLst>
          </p:cNvPr>
          <p:cNvSpPr>
            <a:spLocks noChangeArrowheads="1"/>
          </p:cNvSpPr>
          <p:nvPr/>
        </p:nvSpPr>
        <p:spPr bwMode="auto">
          <a:xfrm>
            <a:off x="6612429" y="1663772"/>
            <a:ext cx="910582" cy="910582"/>
          </a:xfrm>
          <a:prstGeom prst="ellipse">
            <a:avLst/>
          </a:prstGeom>
          <a:solidFill>
            <a:schemeClr val="bg1"/>
          </a:solid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Freeform 339">
            <a:extLst>
              <a:ext uri="{FF2B5EF4-FFF2-40B4-BE49-F238E27FC236}">
                <a16:creationId xmlns:a16="http://schemas.microsoft.com/office/drawing/2014/main" id="{EDB2A5B4-5D3B-4A83-B60B-79C32D8DF67E}"/>
              </a:ext>
              <a:ext uri="{C183D7F6-B498-43B3-948B-1728B52AA6E4}">
                <adec:decorative xmlns:adec="http://schemas.microsoft.com/office/drawing/2017/decorative" val="1"/>
              </a:ext>
            </a:extLst>
          </p:cNvPr>
          <p:cNvSpPr>
            <a:spLocks/>
          </p:cNvSpPr>
          <p:nvPr/>
        </p:nvSpPr>
        <p:spPr bwMode="auto">
          <a:xfrm>
            <a:off x="4820738" y="4136955"/>
            <a:ext cx="1233263" cy="1347807"/>
          </a:xfrm>
          <a:custGeom>
            <a:avLst/>
            <a:gdLst>
              <a:gd name="T0" fmla="*/ 323 w 323"/>
              <a:gd name="T1" fmla="*/ 246 h 353"/>
              <a:gd name="T2" fmla="*/ 79 w 323"/>
              <a:gd name="T3" fmla="*/ 353 h 353"/>
              <a:gd name="T4" fmla="*/ 63 w 323"/>
              <a:gd name="T5" fmla="*/ 63 h 353"/>
              <a:gd name="T6" fmla="*/ 121 w 323"/>
              <a:gd name="T7" fmla="*/ 0 h 353"/>
              <a:gd name="T8" fmla="*/ 286 w 323"/>
              <a:gd name="T9" fmla="*/ 138 h 353"/>
              <a:gd name="T10" fmla="*/ 314 w 323"/>
              <a:gd name="T11" fmla="*/ 231 h 353"/>
              <a:gd name="T12" fmla="*/ 323 w 323"/>
              <a:gd name="T13" fmla="*/ 246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323" y="246"/>
                </a:moveTo>
                <a:cubicBezTo>
                  <a:pt x="252" y="334"/>
                  <a:pt x="110" y="350"/>
                  <a:pt x="79" y="353"/>
                </a:cubicBezTo>
                <a:cubicBezTo>
                  <a:pt x="66" y="323"/>
                  <a:pt x="0" y="171"/>
                  <a:pt x="63" y="63"/>
                </a:cubicBezTo>
                <a:cubicBezTo>
                  <a:pt x="77" y="37"/>
                  <a:pt x="98" y="17"/>
                  <a:pt x="121" y="0"/>
                </a:cubicBezTo>
                <a:cubicBezTo>
                  <a:pt x="149" y="69"/>
                  <a:pt x="211" y="122"/>
                  <a:pt x="286" y="138"/>
                </a:cubicBezTo>
                <a:cubicBezTo>
                  <a:pt x="288" y="170"/>
                  <a:pt x="297" y="202"/>
                  <a:pt x="314" y="231"/>
                </a:cubicBezTo>
                <a:cubicBezTo>
                  <a:pt x="317" y="236"/>
                  <a:pt x="320" y="241"/>
                  <a:pt x="323" y="2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6" name="Oval 355">
            <a:hlinkClick r:id="rId8" action="ppaction://hlinksldjump"/>
            <a:extLst>
              <a:ext uri="{FF2B5EF4-FFF2-40B4-BE49-F238E27FC236}">
                <a16:creationId xmlns:a16="http://schemas.microsoft.com/office/drawing/2014/main" id="{5996ED13-39EC-442C-B1F3-70C96B42972E}"/>
              </a:ext>
              <a:ext uri="{C183D7F6-B498-43B3-948B-1728B52AA6E4}">
                <adec:decorative xmlns:adec="http://schemas.microsoft.com/office/drawing/2017/decorative" val="1"/>
              </a:ext>
            </a:extLst>
          </p:cNvPr>
          <p:cNvSpPr>
            <a:spLocks noChangeArrowheads="1"/>
          </p:cNvSpPr>
          <p:nvPr/>
        </p:nvSpPr>
        <p:spPr bwMode="auto">
          <a:xfrm>
            <a:off x="4668990" y="5031672"/>
            <a:ext cx="910582" cy="906182"/>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Freeform 340">
            <a:extLst>
              <a:ext uri="{FF2B5EF4-FFF2-40B4-BE49-F238E27FC236}">
                <a16:creationId xmlns:a16="http://schemas.microsoft.com/office/drawing/2014/main" id="{85A9B6E4-3DDC-4072-9A43-A162201F6F48}"/>
              </a:ext>
              <a:ext uri="{C183D7F6-B498-43B3-948B-1728B52AA6E4}">
                <adec:decorative xmlns:adec="http://schemas.microsoft.com/office/drawing/2017/decorative" val="1"/>
              </a:ext>
            </a:extLst>
          </p:cNvPr>
          <p:cNvSpPr>
            <a:spLocks/>
          </p:cNvSpPr>
          <p:nvPr/>
        </p:nvSpPr>
        <p:spPr bwMode="auto">
          <a:xfrm>
            <a:off x="5977639" y="4392772"/>
            <a:ext cx="1355443" cy="1091991"/>
          </a:xfrm>
          <a:custGeom>
            <a:avLst/>
            <a:gdLst>
              <a:gd name="T0" fmla="*/ 286 w 355"/>
              <a:gd name="T1" fmla="*/ 286 h 286"/>
              <a:gd name="T2" fmla="*/ 26 w 355"/>
              <a:gd name="T3" fmla="*/ 156 h 286"/>
              <a:gd name="T4" fmla="*/ 0 w 355"/>
              <a:gd name="T5" fmla="*/ 74 h 286"/>
              <a:gd name="T6" fmla="*/ 31 w 355"/>
              <a:gd name="T7" fmla="*/ 76 h 286"/>
              <a:gd name="T8" fmla="*/ 202 w 355"/>
              <a:gd name="T9" fmla="*/ 0 h 286"/>
              <a:gd name="T10" fmla="*/ 297 w 355"/>
              <a:gd name="T11" fmla="*/ 22 h 286"/>
              <a:gd name="T12" fmla="*/ 315 w 355"/>
              <a:gd name="T13" fmla="*/ 21 h 286"/>
              <a:gd name="T14" fmla="*/ 286 w 355"/>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86">
                <a:moveTo>
                  <a:pt x="286" y="286"/>
                </a:moveTo>
                <a:cubicBezTo>
                  <a:pt x="253" y="283"/>
                  <a:pt x="88" y="264"/>
                  <a:pt x="26" y="156"/>
                </a:cubicBezTo>
                <a:cubicBezTo>
                  <a:pt x="11" y="130"/>
                  <a:pt x="3" y="102"/>
                  <a:pt x="0" y="74"/>
                </a:cubicBezTo>
                <a:cubicBezTo>
                  <a:pt x="10" y="75"/>
                  <a:pt x="21" y="76"/>
                  <a:pt x="31" y="76"/>
                </a:cubicBezTo>
                <a:cubicBezTo>
                  <a:pt x="99" y="76"/>
                  <a:pt x="160" y="46"/>
                  <a:pt x="202" y="0"/>
                </a:cubicBezTo>
                <a:cubicBezTo>
                  <a:pt x="231" y="13"/>
                  <a:pt x="263" y="22"/>
                  <a:pt x="297" y="22"/>
                </a:cubicBezTo>
                <a:cubicBezTo>
                  <a:pt x="303" y="22"/>
                  <a:pt x="309" y="22"/>
                  <a:pt x="315" y="21"/>
                </a:cubicBezTo>
                <a:cubicBezTo>
                  <a:pt x="355" y="127"/>
                  <a:pt x="298" y="259"/>
                  <a:pt x="286" y="28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8" name="Freeform 358">
            <a:hlinkClick r:id="rId9" action="ppaction://hlinksldjump"/>
            <a:extLst>
              <a:ext uri="{FF2B5EF4-FFF2-40B4-BE49-F238E27FC236}">
                <a16:creationId xmlns:a16="http://schemas.microsoft.com/office/drawing/2014/main" id="{B2DBBCEA-7761-4B1A-B865-B05BB822E39E}"/>
              </a:ext>
              <a:ext uri="{C183D7F6-B498-43B3-948B-1728B52AA6E4}">
                <adec:decorative xmlns:adec="http://schemas.microsoft.com/office/drawing/2017/decorative" val="1"/>
              </a:ext>
            </a:extLst>
          </p:cNvPr>
          <p:cNvSpPr>
            <a:spLocks/>
          </p:cNvSpPr>
          <p:nvPr/>
        </p:nvSpPr>
        <p:spPr bwMode="auto">
          <a:xfrm>
            <a:off x="6550844" y="4965688"/>
            <a:ext cx="1033752" cy="1038150"/>
          </a:xfrm>
          <a:custGeom>
            <a:avLst/>
            <a:gdLst>
              <a:gd name="T0" fmla="*/ 66 w 235"/>
              <a:gd name="T1" fmla="*/ 29 h 236"/>
              <a:gd name="T2" fmla="*/ 28 w 235"/>
              <a:gd name="T3" fmla="*/ 170 h 236"/>
              <a:gd name="T4" fmla="*/ 169 w 235"/>
              <a:gd name="T5" fmla="*/ 207 h 236"/>
              <a:gd name="T6" fmla="*/ 207 w 235"/>
              <a:gd name="T7" fmla="*/ 66 h 236"/>
              <a:gd name="T8" fmla="*/ 66 w 235"/>
              <a:gd name="T9" fmla="*/ 29 h 236"/>
            </a:gdLst>
            <a:ahLst/>
            <a:cxnLst>
              <a:cxn ang="0">
                <a:pos x="T0" y="T1"/>
              </a:cxn>
              <a:cxn ang="0">
                <a:pos x="T2" y="T3"/>
              </a:cxn>
              <a:cxn ang="0">
                <a:pos x="T4" y="T5"/>
              </a:cxn>
              <a:cxn ang="0">
                <a:pos x="T6" y="T7"/>
              </a:cxn>
              <a:cxn ang="0">
                <a:pos x="T8" y="T9"/>
              </a:cxn>
            </a:cxnLst>
            <a:rect l="0" t="0" r="r" b="b"/>
            <a:pathLst>
              <a:path w="235" h="236">
                <a:moveTo>
                  <a:pt x="66" y="29"/>
                </a:moveTo>
                <a:cubicBezTo>
                  <a:pt x="17" y="57"/>
                  <a:pt x="0" y="120"/>
                  <a:pt x="28" y="170"/>
                </a:cubicBezTo>
                <a:cubicBezTo>
                  <a:pt x="57" y="219"/>
                  <a:pt x="120" y="236"/>
                  <a:pt x="169" y="207"/>
                </a:cubicBezTo>
                <a:cubicBezTo>
                  <a:pt x="219" y="179"/>
                  <a:pt x="235" y="116"/>
                  <a:pt x="207" y="66"/>
                </a:cubicBezTo>
                <a:cubicBezTo>
                  <a:pt x="178" y="17"/>
                  <a:pt x="115" y="0"/>
                  <a:pt x="66" y="29"/>
                </a:cubicBezTo>
                <a:close/>
              </a:path>
            </a:pathLst>
          </a:custGeom>
          <a:solidFill>
            <a:schemeClr val="bg1"/>
          </a:solid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8" name="TextBox 37">
            <a:extLst>
              <a:ext uri="{FF2B5EF4-FFF2-40B4-BE49-F238E27FC236}">
                <a16:creationId xmlns:a16="http://schemas.microsoft.com/office/drawing/2014/main" id="{5A1F6990-4E88-4C6B-8B77-F4236685C4CE}"/>
              </a:ext>
            </a:extLst>
          </p:cNvPr>
          <p:cNvSpPr txBox="1"/>
          <p:nvPr/>
        </p:nvSpPr>
        <p:spPr>
          <a:xfrm>
            <a:off x="1498498" y="1475874"/>
            <a:ext cx="2990332" cy="792268"/>
          </a:xfrm>
          <a:prstGeom prst="rect">
            <a:avLst/>
          </a:prstGeom>
          <a:noFill/>
        </p:spPr>
        <p:txBody>
          <a:bodyPr wrap="square" rtlCol="0" anchor="ctr">
            <a:spAutoFit/>
          </a:bodyPr>
          <a:lstStyle/>
          <a:p>
            <a:pPr algn="r">
              <a:lnSpc>
                <a:spcPct val="108000"/>
              </a:lnSpc>
            </a:pPr>
            <a:r>
              <a:rPr lang="en-US" sz="2200" b="1" dirty="0">
                <a:solidFill>
                  <a:schemeClr val="bg1"/>
                </a:solidFill>
                <a:hlinkClick r:id="rId4" action="ppaction://hlinksldjump">
                  <a:extLst>
                    <a:ext uri="{A12FA001-AC4F-418D-AE19-62706E023703}">
                      <ahyp:hlinkClr xmlns:ahyp="http://schemas.microsoft.com/office/drawing/2018/hyperlinkcolor" val="tx"/>
                    </a:ext>
                  </a:extLst>
                </a:hlinkClick>
              </a:rPr>
              <a:t>Managing Health and Service Needs</a:t>
            </a:r>
            <a:endParaRPr lang="en-US" sz="2200" b="1" dirty="0">
              <a:solidFill>
                <a:schemeClr val="bg1"/>
              </a:solidFill>
            </a:endParaRPr>
          </a:p>
        </p:txBody>
      </p:sp>
      <p:sp>
        <p:nvSpPr>
          <p:cNvPr id="2" name="TextBox 1">
            <a:extLst>
              <a:ext uri="{FF2B5EF4-FFF2-40B4-BE49-F238E27FC236}">
                <a16:creationId xmlns:a16="http://schemas.microsoft.com/office/drawing/2014/main" id="{CA45C4B5-A40B-4466-F60F-EBCF7D243F1C}"/>
              </a:ext>
            </a:extLst>
          </p:cNvPr>
          <p:cNvSpPr txBox="1"/>
          <p:nvPr/>
        </p:nvSpPr>
        <p:spPr>
          <a:xfrm>
            <a:off x="581868" y="3290071"/>
            <a:ext cx="2990332" cy="792268"/>
          </a:xfrm>
          <a:prstGeom prst="rect">
            <a:avLst/>
          </a:prstGeom>
          <a:noFill/>
        </p:spPr>
        <p:txBody>
          <a:bodyPr wrap="square" rtlCol="0" anchor="ctr">
            <a:spAutoFit/>
          </a:bodyPr>
          <a:lstStyle/>
          <a:p>
            <a:pPr algn="r">
              <a:lnSpc>
                <a:spcPct val="108000"/>
              </a:lnSpc>
            </a:pPr>
            <a:r>
              <a:rPr lang="en-US" sz="2200" b="1" dirty="0">
                <a:solidFill>
                  <a:schemeClr val="bg1"/>
                </a:solidFill>
                <a:hlinkClick r:id="rId5" action="ppaction://hlinksldjump">
                  <a:extLst>
                    <a:ext uri="{A12FA001-AC4F-418D-AE19-62706E023703}">
                      <ahyp:hlinkClr xmlns:ahyp="http://schemas.microsoft.com/office/drawing/2018/hyperlinkcolor" val="tx"/>
                    </a:ext>
                  </a:extLst>
                </a:hlinkClick>
              </a:rPr>
              <a:t>Identifying Career Opportunities </a:t>
            </a:r>
            <a:endParaRPr lang="en-US" sz="2200" b="1" dirty="0">
              <a:solidFill>
                <a:schemeClr val="bg1"/>
              </a:solidFill>
            </a:endParaRPr>
          </a:p>
        </p:txBody>
      </p:sp>
      <p:sp>
        <p:nvSpPr>
          <p:cNvPr id="3" name="TextBox 2">
            <a:extLst>
              <a:ext uri="{FF2B5EF4-FFF2-40B4-BE49-F238E27FC236}">
                <a16:creationId xmlns:a16="http://schemas.microsoft.com/office/drawing/2014/main" id="{B08F4C3A-3628-7F4E-4F57-909D172B9D00}"/>
              </a:ext>
            </a:extLst>
          </p:cNvPr>
          <p:cNvSpPr txBox="1"/>
          <p:nvPr/>
        </p:nvSpPr>
        <p:spPr>
          <a:xfrm>
            <a:off x="1442750" y="5125135"/>
            <a:ext cx="2990332" cy="792268"/>
          </a:xfrm>
          <a:prstGeom prst="rect">
            <a:avLst/>
          </a:prstGeom>
          <a:noFill/>
        </p:spPr>
        <p:txBody>
          <a:bodyPr wrap="square" rtlCol="0" anchor="ctr">
            <a:spAutoFit/>
          </a:bodyPr>
          <a:lstStyle/>
          <a:p>
            <a:pPr algn="r">
              <a:lnSpc>
                <a:spcPct val="108000"/>
              </a:lnSpc>
            </a:pPr>
            <a:r>
              <a:rPr lang="en-US" sz="2200" b="1" dirty="0">
                <a:solidFill>
                  <a:schemeClr val="bg1"/>
                </a:solidFill>
                <a:hlinkClick r:id="rId8" action="ppaction://hlinksldjump">
                  <a:extLst>
                    <a:ext uri="{A12FA001-AC4F-418D-AE19-62706E023703}">
                      <ahyp:hlinkClr xmlns:ahyp="http://schemas.microsoft.com/office/drawing/2018/hyperlinkcolor" val="tx"/>
                    </a:ext>
                  </a:extLst>
                </a:hlinkClick>
              </a:rPr>
              <a:t>Navigating Complex Benefit Programs</a:t>
            </a:r>
            <a:endParaRPr lang="en-US" sz="2200" b="1" dirty="0">
              <a:solidFill>
                <a:schemeClr val="bg1"/>
              </a:solidFill>
            </a:endParaRPr>
          </a:p>
        </p:txBody>
      </p:sp>
      <p:sp>
        <p:nvSpPr>
          <p:cNvPr id="26" name="TextBox 25">
            <a:hlinkClick r:id="rId7" action="ppaction://hlinksldjump"/>
            <a:extLst>
              <a:ext uri="{FF2B5EF4-FFF2-40B4-BE49-F238E27FC236}">
                <a16:creationId xmlns:a16="http://schemas.microsoft.com/office/drawing/2014/main" id="{A10B1B20-22CA-4B3D-B01A-6F022A29B189}"/>
              </a:ext>
            </a:extLst>
          </p:cNvPr>
          <p:cNvSpPr txBox="1"/>
          <p:nvPr/>
        </p:nvSpPr>
        <p:spPr>
          <a:xfrm>
            <a:off x="7735127" y="1475874"/>
            <a:ext cx="2990332" cy="792268"/>
          </a:xfrm>
          <a:prstGeom prst="rect">
            <a:avLst/>
          </a:prstGeom>
          <a:noFill/>
        </p:spPr>
        <p:txBody>
          <a:bodyPr wrap="square" rtlCol="0" anchor="ctr">
            <a:spAutoFit/>
          </a:bodyPr>
          <a:lstStyle/>
          <a:p>
            <a:pPr>
              <a:lnSpc>
                <a:spcPct val="108000"/>
              </a:lnSpc>
            </a:pPr>
            <a:r>
              <a:rPr lang="en-US" sz="2200" b="1" dirty="0">
                <a:solidFill>
                  <a:schemeClr val="bg1"/>
                </a:solidFill>
                <a:hlinkClick r:id="rId7" action="ppaction://hlinksldjump">
                  <a:extLst>
                    <a:ext uri="{A12FA001-AC4F-418D-AE19-62706E023703}">
                      <ahyp:hlinkClr xmlns:ahyp="http://schemas.microsoft.com/office/drawing/2018/hyperlinkcolor" val="tx"/>
                    </a:ext>
                  </a:extLst>
                </a:hlinkClick>
              </a:rPr>
              <a:t>Need for Personal Care Assistance </a:t>
            </a:r>
            <a:endParaRPr lang="en-US" sz="2200" b="1" dirty="0">
              <a:solidFill>
                <a:schemeClr val="bg1"/>
              </a:solidFill>
            </a:endParaRPr>
          </a:p>
        </p:txBody>
      </p:sp>
      <p:sp>
        <p:nvSpPr>
          <p:cNvPr id="28" name="TextBox 27">
            <a:extLst>
              <a:ext uri="{FF2B5EF4-FFF2-40B4-BE49-F238E27FC236}">
                <a16:creationId xmlns:a16="http://schemas.microsoft.com/office/drawing/2014/main" id="{F2C92F82-BC26-4DD6-A030-4FBFD9AE02F9}"/>
              </a:ext>
            </a:extLst>
          </p:cNvPr>
          <p:cNvSpPr txBox="1"/>
          <p:nvPr/>
        </p:nvSpPr>
        <p:spPr>
          <a:xfrm>
            <a:off x="8687301" y="2924458"/>
            <a:ext cx="2922832" cy="1523494"/>
          </a:xfrm>
          <a:prstGeom prst="rect">
            <a:avLst/>
          </a:prstGeom>
          <a:noFill/>
        </p:spPr>
        <p:txBody>
          <a:bodyPr wrap="square" rtlCol="0" anchor="ctr">
            <a:spAutoFit/>
          </a:bodyPr>
          <a:lstStyle/>
          <a:p>
            <a:pPr>
              <a:lnSpc>
                <a:spcPct val="108000"/>
              </a:lnSpc>
            </a:pPr>
            <a:r>
              <a:rPr lang="en-US" sz="2200" b="1" dirty="0">
                <a:solidFill>
                  <a:schemeClr val="bg1"/>
                </a:solidFill>
                <a:hlinkClick r:id="rId6" action="ppaction://hlinksldjump">
                  <a:extLst>
                    <a:ext uri="{A12FA001-AC4F-418D-AE19-62706E023703}">
                      <ahyp:hlinkClr xmlns:ahyp="http://schemas.microsoft.com/office/drawing/2018/hyperlinkcolor" val="tx"/>
                    </a:ext>
                  </a:extLst>
                </a:hlinkClick>
              </a:rPr>
              <a:t>Access to Transportation, Especially Accessible Transportation</a:t>
            </a:r>
            <a:endParaRPr lang="en-US" sz="2200" b="1" dirty="0">
              <a:solidFill>
                <a:schemeClr val="bg1"/>
              </a:solidFill>
            </a:endParaRPr>
          </a:p>
        </p:txBody>
      </p:sp>
      <p:sp>
        <p:nvSpPr>
          <p:cNvPr id="4" name="TextBox 3">
            <a:extLst>
              <a:ext uri="{FF2B5EF4-FFF2-40B4-BE49-F238E27FC236}">
                <a16:creationId xmlns:a16="http://schemas.microsoft.com/office/drawing/2014/main" id="{321BED2C-7AB8-22A7-B23E-92457A3B0971}"/>
              </a:ext>
            </a:extLst>
          </p:cNvPr>
          <p:cNvSpPr txBox="1"/>
          <p:nvPr/>
        </p:nvSpPr>
        <p:spPr>
          <a:xfrm>
            <a:off x="7750293" y="5125135"/>
            <a:ext cx="4017083" cy="792268"/>
          </a:xfrm>
          <a:prstGeom prst="rect">
            <a:avLst/>
          </a:prstGeom>
          <a:noFill/>
        </p:spPr>
        <p:txBody>
          <a:bodyPr wrap="square" rtlCol="0" anchor="ctr">
            <a:spAutoFit/>
          </a:bodyPr>
          <a:lstStyle/>
          <a:p>
            <a:pPr>
              <a:lnSpc>
                <a:spcPct val="108000"/>
              </a:lnSpc>
            </a:pPr>
            <a:r>
              <a:rPr lang="en-US" sz="2200" b="1" dirty="0">
                <a:solidFill>
                  <a:schemeClr val="bg1"/>
                </a:solidFill>
                <a:hlinkClick r:id="rId9" action="ppaction://hlinksldjump">
                  <a:extLst>
                    <a:ext uri="{A12FA001-AC4F-418D-AE19-62706E023703}">
                      <ahyp:hlinkClr xmlns:ahyp="http://schemas.microsoft.com/office/drawing/2018/hyperlinkcolor" val="tx"/>
                    </a:ext>
                  </a:extLst>
                </a:hlinkClick>
              </a:rPr>
              <a:t>Employer Attitudes and Negotiating Accommodations </a:t>
            </a:r>
            <a:endParaRPr lang="en-US" sz="2200" b="1" dirty="0">
              <a:solidFill>
                <a:schemeClr val="bg1"/>
              </a:solidFill>
            </a:endParaRPr>
          </a:p>
        </p:txBody>
      </p:sp>
      <p:pic>
        <p:nvPicPr>
          <p:cNvPr id="30" name="Graphic 29">
            <a:extLst>
              <a:ext uri="{FF2B5EF4-FFF2-40B4-BE49-F238E27FC236}">
                <a16:creationId xmlns:a16="http://schemas.microsoft.com/office/drawing/2014/main" id="{B5EA5A20-D674-AAE7-CC03-125FA8A0CA0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79962" y="3521914"/>
            <a:ext cx="548640" cy="548640"/>
          </a:xfrm>
          <a:prstGeom prst="rect">
            <a:avLst/>
          </a:prstGeom>
        </p:spPr>
      </p:pic>
      <p:pic>
        <p:nvPicPr>
          <p:cNvPr id="24" name="Graphic 23">
            <a:extLst>
              <a:ext uri="{FF2B5EF4-FFF2-40B4-BE49-F238E27FC236}">
                <a16:creationId xmlns:a16="http://schemas.microsoft.com/office/drawing/2014/main" id="{D4E091EB-ACB6-6FF5-D4F7-5577542B399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96962" y="3517051"/>
            <a:ext cx="548640" cy="548640"/>
          </a:xfrm>
          <a:prstGeom prst="rect">
            <a:avLst/>
          </a:prstGeom>
        </p:spPr>
      </p:pic>
      <p:pic>
        <p:nvPicPr>
          <p:cNvPr id="27" name="Graphic 26">
            <a:extLst>
              <a:ext uri="{FF2B5EF4-FFF2-40B4-BE49-F238E27FC236}">
                <a16:creationId xmlns:a16="http://schemas.microsoft.com/office/drawing/2014/main" id="{02C12487-36B6-EF44-8F10-2591DEBAB35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98193" y="5244899"/>
            <a:ext cx="548640" cy="548640"/>
          </a:xfrm>
          <a:prstGeom prst="rect">
            <a:avLst/>
          </a:prstGeom>
        </p:spPr>
      </p:pic>
      <p:pic>
        <p:nvPicPr>
          <p:cNvPr id="34" name="Graphic 33">
            <a:extLst>
              <a:ext uri="{FF2B5EF4-FFF2-40B4-BE49-F238E27FC236}">
                <a16:creationId xmlns:a16="http://schemas.microsoft.com/office/drawing/2014/main" id="{951974F5-B651-425B-26EF-B0F7582DAD31}"/>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49961" y="1844743"/>
            <a:ext cx="548640" cy="548640"/>
          </a:xfrm>
          <a:prstGeom prst="rect">
            <a:avLst/>
          </a:prstGeom>
        </p:spPr>
      </p:pic>
      <p:pic>
        <p:nvPicPr>
          <p:cNvPr id="36" name="Graphic 35">
            <a:extLst>
              <a:ext uri="{FF2B5EF4-FFF2-40B4-BE49-F238E27FC236}">
                <a16:creationId xmlns:a16="http://schemas.microsoft.com/office/drawing/2014/main" id="{7CEAC99A-626C-0EA2-83DD-0A82020C1516}"/>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49961" y="5210443"/>
            <a:ext cx="548640" cy="548640"/>
          </a:xfrm>
          <a:prstGeom prst="rect">
            <a:avLst/>
          </a:prstGeom>
        </p:spPr>
      </p:pic>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100000">
                <a:schemeClr val="accent5">
                  <a:lumMod val="20000"/>
                  <a:lumOff val="80000"/>
                  <a:alpha val="90000"/>
                </a:schemeClr>
              </a:gs>
              <a:gs pos="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D38C26FF-31B9-1B88-71B0-0C5C4348205E}"/>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794511" y="1823289"/>
            <a:ext cx="548640" cy="548640"/>
          </a:xfrm>
          <a:prstGeom prst="rect">
            <a:avLst/>
          </a:prstGeom>
        </p:spPr>
      </p:pic>
      <p:sp>
        <p:nvSpPr>
          <p:cNvPr id="19" name="Title 1">
            <a:hlinkClick r:id="rId22" action="ppaction://hlinksldjump" highlightClick="1"/>
            <a:extLst>
              <a:ext uri="{FF2B5EF4-FFF2-40B4-BE49-F238E27FC236}">
                <a16:creationId xmlns:a16="http://schemas.microsoft.com/office/drawing/2014/main" id="{F61C0106-2C3B-2807-E6B7-2461252F8CAE}"/>
              </a:ext>
            </a:extLst>
          </p:cNvPr>
          <p:cNvSpPr txBox="1">
            <a:spLocks/>
          </p:cNvSpPr>
          <p:nvPr/>
        </p:nvSpPr>
        <p:spPr>
          <a:xfrm>
            <a:off x="9354813" y="6272082"/>
            <a:ext cx="2741291" cy="457200"/>
          </a:xfrm>
          <a:prstGeom prst="roundRect">
            <a:avLst/>
          </a:prstGeom>
          <a:solidFill>
            <a:schemeClr val="accent5">
              <a:lumMod val="20000"/>
              <a:lumOff val="80000"/>
            </a:schemeClr>
          </a:solidFill>
          <a:ln>
            <a:solidFill>
              <a:schemeClr val="accent5">
                <a:lumMod val="40000"/>
                <a:lumOff val="60000"/>
              </a:schemeClr>
            </a:solidFill>
          </a:ln>
          <a:effectLst>
            <a:outerShdw blurRad="12700" dist="12700" dir="2700000" algn="tl" rotWithShape="0">
              <a:prstClr val="black">
                <a:alpha val="40000"/>
              </a:prstClr>
            </a:outerShdw>
          </a:effectLst>
        </p:spPr>
        <p:txBody>
          <a:bodyPr vert="horz" wrap="square"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solidFill>
                  <a:srgbClr val="000000"/>
                </a:solidFill>
                <a:latin typeface="+mn-lt"/>
                <a:cs typeface="Times New Roman" panose="02020603050405020304" pitchFamily="18" charset="0"/>
              </a:rPr>
              <a:t>Next Section</a:t>
            </a:r>
            <a:endParaRPr lang="en-US" sz="1800" dirty="0">
              <a:solidFill>
                <a:srgbClr val="000000"/>
              </a:solidFill>
              <a:latin typeface="+mn-lt"/>
            </a:endParaRPr>
          </a:p>
        </p:txBody>
      </p:sp>
    </p:spTree>
    <p:custDataLst>
      <p:tags r:id="rId1"/>
    </p:custDataLst>
    <p:extLst>
      <p:ext uri="{BB962C8B-B14F-4D97-AF65-F5344CB8AC3E}">
        <p14:creationId xmlns:p14="http://schemas.microsoft.com/office/powerpoint/2010/main" val="5068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25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42" presetClass="entr" presetSubtype="0" fill="hold" grpId="0" nodeType="withEffect">
                                  <p:stCondLst>
                                    <p:cond delay="25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750"/>
                                        <p:tgtEl>
                                          <p:spTgt spid="4"/>
                                        </p:tgtEl>
                                      </p:cBhvr>
                                    </p:animEffect>
                                    <p:anim calcmode="lin" valueType="num">
                                      <p:cBhvr>
                                        <p:cTn id="59" dur="750" fill="hold"/>
                                        <p:tgtEl>
                                          <p:spTgt spid="4"/>
                                        </p:tgtEl>
                                        <p:attrNameLst>
                                          <p:attrName>ppt_x</p:attrName>
                                        </p:attrNameLst>
                                      </p:cBhvr>
                                      <p:tavLst>
                                        <p:tav tm="0">
                                          <p:val>
                                            <p:strVal val="#ppt_x"/>
                                          </p:val>
                                        </p:tav>
                                        <p:tav tm="100000">
                                          <p:val>
                                            <p:strVal val="#ppt_x"/>
                                          </p:val>
                                        </p:tav>
                                      </p:tavLst>
                                    </p:anim>
                                    <p:anim calcmode="lin" valueType="num">
                                      <p:cBhvr>
                                        <p:cTn id="60" dur="750" fill="hold"/>
                                        <p:tgtEl>
                                          <p:spTgt spid="4"/>
                                        </p:tgtEl>
                                        <p:attrNameLst>
                                          <p:attrName>ppt_y</p:attrName>
                                        </p:attrNameLst>
                                      </p:cBhvr>
                                      <p:tavLst>
                                        <p:tav tm="0">
                                          <p:val>
                                            <p:strVal val="#ppt_y+.1"/>
                                          </p:val>
                                        </p:tav>
                                        <p:tav tm="100000">
                                          <p:val>
                                            <p:strVal val="#ppt_y"/>
                                          </p:val>
                                        </p:tav>
                                      </p:tavLst>
                                    </p:anim>
                                  </p:childTnLst>
                                </p:cTn>
                              </p:par>
                              <p:par>
                                <p:cTn id="61" presetID="10" presetClass="entr" presetSubtype="0" fill="hold" nodeType="withEffect">
                                  <p:stCondLst>
                                    <p:cond delay="25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42" presetClass="entr" presetSubtype="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750"/>
                                        <p:tgtEl>
                                          <p:spTgt spid="28"/>
                                        </p:tgtEl>
                                      </p:cBhvr>
                                    </p:animEffect>
                                    <p:anim calcmode="lin" valueType="num">
                                      <p:cBhvr>
                                        <p:cTn id="67" dur="750" fill="hold"/>
                                        <p:tgtEl>
                                          <p:spTgt spid="28"/>
                                        </p:tgtEl>
                                        <p:attrNameLst>
                                          <p:attrName>ppt_x</p:attrName>
                                        </p:attrNameLst>
                                      </p:cBhvr>
                                      <p:tavLst>
                                        <p:tav tm="0">
                                          <p:val>
                                            <p:strVal val="#ppt_x"/>
                                          </p:val>
                                        </p:tav>
                                        <p:tav tm="100000">
                                          <p:val>
                                            <p:strVal val="#ppt_x"/>
                                          </p:val>
                                        </p:tav>
                                      </p:tavLst>
                                    </p:anim>
                                    <p:anim calcmode="lin" valueType="num">
                                      <p:cBhvr>
                                        <p:cTn id="68" dur="750" fill="hold"/>
                                        <p:tgtEl>
                                          <p:spTgt spid="28"/>
                                        </p:tgtEl>
                                        <p:attrNameLst>
                                          <p:attrName>ppt_y</p:attrName>
                                        </p:attrNameLst>
                                      </p:cBhvr>
                                      <p:tavLst>
                                        <p:tav tm="0">
                                          <p:val>
                                            <p:strVal val="#ppt_y+.1"/>
                                          </p:val>
                                        </p:tav>
                                        <p:tav tm="100000">
                                          <p:val>
                                            <p:strVal val="#ppt_y"/>
                                          </p:val>
                                        </p:tav>
                                      </p:tavLst>
                                    </p:anim>
                                  </p:childTnLst>
                                </p:cTn>
                              </p:par>
                              <p:par>
                                <p:cTn id="69" presetID="10" presetClass="entr" presetSubtype="0" fill="hold" nodeType="withEffect">
                                  <p:stCondLst>
                                    <p:cond delay="25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nodeType="withEffect">
                                  <p:stCondLst>
                                    <p:cond delay="25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42" presetClass="entr" presetSubtype="0" fill="hold" grpId="0" nodeType="withEffect">
                                  <p:stCondLst>
                                    <p:cond delay="25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750"/>
                                        <p:tgtEl>
                                          <p:spTgt spid="38"/>
                                        </p:tgtEl>
                                      </p:cBhvr>
                                    </p:animEffect>
                                    <p:anim calcmode="lin" valueType="num">
                                      <p:cBhvr>
                                        <p:cTn id="78" dur="750" fill="hold"/>
                                        <p:tgtEl>
                                          <p:spTgt spid="38"/>
                                        </p:tgtEl>
                                        <p:attrNameLst>
                                          <p:attrName>ppt_x</p:attrName>
                                        </p:attrNameLst>
                                      </p:cBhvr>
                                      <p:tavLst>
                                        <p:tav tm="0">
                                          <p:val>
                                            <p:strVal val="#ppt_x"/>
                                          </p:val>
                                        </p:tav>
                                        <p:tav tm="100000">
                                          <p:val>
                                            <p:strVal val="#ppt_x"/>
                                          </p:val>
                                        </p:tav>
                                      </p:tavLst>
                                    </p:anim>
                                    <p:anim calcmode="lin" valueType="num">
                                      <p:cBhvr>
                                        <p:cTn id="79" dur="75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5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750"/>
                                        <p:tgtEl>
                                          <p:spTgt spid="2"/>
                                        </p:tgtEl>
                                      </p:cBhvr>
                                    </p:animEffect>
                                    <p:anim calcmode="lin" valueType="num">
                                      <p:cBhvr>
                                        <p:cTn id="83" dur="750" fill="hold"/>
                                        <p:tgtEl>
                                          <p:spTgt spid="2"/>
                                        </p:tgtEl>
                                        <p:attrNameLst>
                                          <p:attrName>ppt_x</p:attrName>
                                        </p:attrNameLst>
                                      </p:cBhvr>
                                      <p:tavLst>
                                        <p:tav tm="0">
                                          <p:val>
                                            <p:strVal val="#ppt_x"/>
                                          </p:val>
                                        </p:tav>
                                        <p:tav tm="100000">
                                          <p:val>
                                            <p:strVal val="#ppt_x"/>
                                          </p:val>
                                        </p:tav>
                                      </p:tavLst>
                                    </p:anim>
                                    <p:anim calcmode="lin" valueType="num">
                                      <p:cBhvr>
                                        <p:cTn id="84" dur="750" fill="hold"/>
                                        <p:tgtEl>
                                          <p:spTgt spid="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5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750"/>
                                        <p:tgtEl>
                                          <p:spTgt spid="3"/>
                                        </p:tgtEl>
                                      </p:cBhvr>
                                    </p:animEffect>
                                    <p:anim calcmode="lin" valueType="num">
                                      <p:cBhvr>
                                        <p:cTn id="88" dur="750" fill="hold"/>
                                        <p:tgtEl>
                                          <p:spTgt spid="3"/>
                                        </p:tgtEl>
                                        <p:attrNameLst>
                                          <p:attrName>ppt_x</p:attrName>
                                        </p:attrNameLst>
                                      </p:cBhvr>
                                      <p:tavLst>
                                        <p:tav tm="0">
                                          <p:val>
                                            <p:strVal val="#ppt_x"/>
                                          </p:val>
                                        </p:tav>
                                        <p:tav tm="100000">
                                          <p:val>
                                            <p:strVal val="#ppt_x"/>
                                          </p:val>
                                        </p:tav>
                                      </p:tavLst>
                                    </p:anim>
                                    <p:anim calcmode="lin" valueType="num">
                                      <p:cBhvr>
                                        <p:cTn id="89" dur="750" fill="hold"/>
                                        <p:tgtEl>
                                          <p:spTgt spid="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25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750"/>
                                        <p:tgtEl>
                                          <p:spTgt spid="26"/>
                                        </p:tgtEl>
                                      </p:cBhvr>
                                    </p:animEffect>
                                    <p:anim calcmode="lin" valueType="num">
                                      <p:cBhvr>
                                        <p:cTn id="93" dur="750" fill="hold"/>
                                        <p:tgtEl>
                                          <p:spTgt spid="26"/>
                                        </p:tgtEl>
                                        <p:attrNameLst>
                                          <p:attrName>ppt_x</p:attrName>
                                        </p:attrNameLst>
                                      </p:cBhvr>
                                      <p:tavLst>
                                        <p:tav tm="0">
                                          <p:val>
                                            <p:strVal val="#ppt_x"/>
                                          </p:val>
                                        </p:tav>
                                        <p:tav tm="100000">
                                          <p:val>
                                            <p:strVal val="#ppt_x"/>
                                          </p:val>
                                        </p:tav>
                                      </p:tavLst>
                                    </p:anim>
                                    <p:anim calcmode="lin" valueType="num">
                                      <p:cBhvr>
                                        <p:cTn id="94" dur="750" fill="hold"/>
                                        <p:tgtEl>
                                          <p:spTgt spid="26"/>
                                        </p:tgtEl>
                                        <p:attrNameLst>
                                          <p:attrName>ppt_y</p:attrName>
                                        </p:attrNameLst>
                                      </p:cBhvr>
                                      <p:tavLst>
                                        <p:tav tm="0">
                                          <p:val>
                                            <p:strVal val="#ppt_y+.1"/>
                                          </p:val>
                                        </p:tav>
                                        <p:tav tm="100000">
                                          <p:val>
                                            <p:strVal val="#ppt_y"/>
                                          </p:val>
                                        </p:tav>
                                      </p:tavLst>
                                    </p:anim>
                                  </p:childTnLst>
                                </p:cTn>
                              </p:par>
                              <p:par>
                                <p:cTn id="95" presetID="10" presetClass="entr" presetSubtype="0" fill="hold" nodeType="withEffect">
                                  <p:stCondLst>
                                    <p:cond delay="25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8" grpId="0"/>
      <p:bldP spid="2" grpId="0"/>
      <p:bldP spid="3" grpId="0"/>
      <p:bldP spid="26" grpId="0"/>
      <p:bldP spid="28"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EAD-804B-4890-80DD-6E1DB57E9BE9}"/>
              </a:ext>
            </a:extLst>
          </p:cNvPr>
          <p:cNvSpPr>
            <a:spLocks noGrp="1"/>
          </p:cNvSpPr>
          <p:nvPr>
            <p:ph type="ctrTitle"/>
          </p:nvPr>
        </p:nvSpPr>
        <p:spPr>
          <a:xfrm>
            <a:off x="3476625" y="4297680"/>
            <a:ext cx="5238750" cy="1514555"/>
          </a:xfrm>
        </p:spPr>
        <p:txBody>
          <a:bodyPr anchor="t">
            <a:noAutofit/>
          </a:bodyPr>
          <a:lstStyle/>
          <a:p>
            <a:r>
              <a:rPr lang="en-US" b="1" dirty="0">
                <a:solidFill>
                  <a:schemeClr val="bg1"/>
                </a:solidFill>
                <a:effectLst/>
                <a:cs typeface="Times New Roman" panose="02020603050405020304" pitchFamily="18" charset="0"/>
              </a:rPr>
              <a:t>Managing Health and Service Needs</a:t>
            </a:r>
            <a:endParaRPr lang="en-US" b="1" dirty="0">
              <a:solidFill>
                <a:schemeClr val="bg1"/>
              </a:solidFill>
            </a:endParaRPr>
          </a:p>
        </p:txBody>
      </p:sp>
      <p:pic>
        <p:nvPicPr>
          <p:cNvPr id="10" name="Picture Placeholder 9">
            <a:extLst>
              <a:ext uri="{FF2B5EF4-FFF2-40B4-BE49-F238E27FC236}">
                <a16:creationId xmlns:a16="http://schemas.microsoft.com/office/drawing/2014/main" id="{536FFAEC-F7AC-FBFA-44C6-524341A691E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1323" b="4755"/>
          <a:stretch/>
        </p:blipFill>
        <p:spPr>
          <a:xfrm>
            <a:off x="0" y="0"/>
            <a:ext cx="12192000" cy="6006168"/>
          </a:xfrm>
        </p:spPr>
      </p:pic>
      <p:sp>
        <p:nvSpPr>
          <p:cNvPr id="11" name="Oval 343">
            <a:hlinkClick r:id="rId5" action="ppaction://hlinksldjump"/>
            <a:extLst>
              <a:ext uri="{FF2B5EF4-FFF2-40B4-BE49-F238E27FC236}">
                <a16:creationId xmlns:a16="http://schemas.microsoft.com/office/drawing/2014/main" id="{E964D26E-D599-BC30-7F39-40D2899F1805}"/>
              </a:ext>
              <a:ext uri="{C183D7F6-B498-43B3-948B-1728B52AA6E4}">
                <adec:decorative xmlns:adec="http://schemas.microsoft.com/office/drawing/2017/decorative" val="1"/>
              </a:ext>
            </a:extLst>
          </p:cNvPr>
          <p:cNvSpPr>
            <a:spLocks noChangeArrowheads="1"/>
          </p:cNvSpPr>
          <p:nvPr/>
        </p:nvSpPr>
        <p:spPr bwMode="auto">
          <a:xfrm>
            <a:off x="5640709" y="3023516"/>
            <a:ext cx="910582" cy="91058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1"/>
              </a:solidFill>
            </a:endParaRPr>
          </a:p>
        </p:txBody>
      </p:sp>
      <p:pic>
        <p:nvPicPr>
          <p:cNvPr id="12" name="Graphic 11">
            <a:extLst>
              <a:ext uri="{FF2B5EF4-FFF2-40B4-BE49-F238E27FC236}">
                <a16:creationId xmlns:a16="http://schemas.microsoft.com/office/drawing/2014/main" id="{56C251C6-7C72-569E-48DC-CFF9A40C4B8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1680" y="3204487"/>
            <a:ext cx="548640" cy="548640"/>
          </a:xfrm>
          <a:prstGeom prst="rect">
            <a:avLst/>
          </a:prstGeom>
        </p:spPr>
      </p:pic>
      <p:sp>
        <p:nvSpPr>
          <p:cNvPr id="3" name="Title 1">
            <a:hlinkClick r:id="rId8" action="ppaction://hlinksldjump" highlightClick="1"/>
            <a:extLst>
              <a:ext uri="{FF2B5EF4-FFF2-40B4-BE49-F238E27FC236}">
                <a16:creationId xmlns:a16="http://schemas.microsoft.com/office/drawing/2014/main" id="{DBC3703D-32D7-C4C9-5F9B-7E659078DE79}"/>
              </a:ext>
            </a:extLst>
          </p:cNvPr>
          <p:cNvSpPr txBox="1">
            <a:spLocks/>
          </p:cNvSpPr>
          <p:nvPr/>
        </p:nvSpPr>
        <p:spPr>
          <a:xfrm>
            <a:off x="9343644" y="6281420"/>
            <a:ext cx="2741291" cy="457200"/>
          </a:xfrm>
          <a:prstGeom prst="roundRect">
            <a:avLst/>
          </a:prstGeom>
          <a:solidFill>
            <a:schemeClr val="bg2">
              <a:lumMod val="40000"/>
              <a:lumOff val="60000"/>
            </a:schemeClr>
          </a:solidFill>
          <a:ln>
            <a:solidFill>
              <a:schemeClr val="bg2">
                <a:lumMod val="60000"/>
                <a:lumOff val="40000"/>
              </a:schemeClr>
            </a:solidFill>
          </a:ln>
          <a:effectLst>
            <a:outerShdw blurRad="12700" dist="12700" dir="2700000" algn="tl" rotWithShape="0">
              <a:prstClr val="black">
                <a:alpha val="40000"/>
              </a:prstClr>
            </a:outerShdw>
          </a:effectLst>
        </p:spPr>
        <p:txBody>
          <a:bodyPr vert="horz" wrap="square"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solidFill>
                  <a:srgbClr val="000000"/>
                </a:solidFill>
                <a:latin typeface="+mn-lt"/>
                <a:cs typeface="Times New Roman" panose="02020603050405020304" pitchFamily="18" charset="0"/>
              </a:rPr>
              <a:t>Explore More Barriers</a:t>
            </a:r>
            <a:endParaRPr lang="en-US" sz="1800" dirty="0">
              <a:solidFill>
                <a:srgbClr val="000000"/>
              </a:solidFill>
              <a:latin typeface="+mn-lt"/>
            </a:endParaRPr>
          </a:p>
        </p:txBody>
      </p:sp>
    </p:spTree>
    <p:custDataLst>
      <p:tags r:id="rId1"/>
    </p:custDataLst>
    <p:extLst>
      <p:ext uri="{BB962C8B-B14F-4D97-AF65-F5344CB8AC3E}">
        <p14:creationId xmlns:p14="http://schemas.microsoft.com/office/powerpoint/2010/main" val="1988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DDB15F8-BBC6-D8C4-1571-56C84942130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7488" b="18670"/>
          <a:stretch/>
        </p:blipFill>
        <p:spPr>
          <a:xfrm>
            <a:off x="0" y="0"/>
            <a:ext cx="12192000" cy="6006168"/>
          </a:xfrm>
        </p:spPr>
      </p:pic>
      <p:sp>
        <p:nvSpPr>
          <p:cNvPr id="2" name="Title 1">
            <a:extLst>
              <a:ext uri="{FF2B5EF4-FFF2-40B4-BE49-F238E27FC236}">
                <a16:creationId xmlns:a16="http://schemas.microsoft.com/office/drawing/2014/main" id="{43C5BEAD-804B-4890-80DD-6E1DB57E9BE9}"/>
              </a:ext>
            </a:extLst>
          </p:cNvPr>
          <p:cNvSpPr>
            <a:spLocks noGrp="1"/>
          </p:cNvSpPr>
          <p:nvPr>
            <p:ph type="ctrTitle"/>
          </p:nvPr>
        </p:nvSpPr>
        <p:spPr/>
        <p:txBody>
          <a:bodyPr anchor="t">
            <a:normAutofit/>
          </a:bodyPr>
          <a:lstStyle/>
          <a:p>
            <a:r>
              <a:rPr lang="en-US" b="1" dirty="0">
                <a:solidFill>
                  <a:schemeClr val="bg1"/>
                </a:solidFill>
                <a:effectLst/>
                <a:cs typeface="Times New Roman" panose="02020603050405020304" pitchFamily="18" charset="0"/>
              </a:rPr>
              <a:t>Identifying Career Opportunities </a:t>
            </a:r>
            <a:endParaRPr lang="en-US" b="1" dirty="0">
              <a:solidFill>
                <a:schemeClr val="bg1"/>
              </a:solidFill>
            </a:endParaRPr>
          </a:p>
        </p:txBody>
      </p:sp>
      <p:sp>
        <p:nvSpPr>
          <p:cNvPr id="6" name="Oval 346">
            <a:hlinkClick r:id="rId5" action="ppaction://hlinksldjump"/>
            <a:extLst>
              <a:ext uri="{FF2B5EF4-FFF2-40B4-BE49-F238E27FC236}">
                <a16:creationId xmlns:a16="http://schemas.microsoft.com/office/drawing/2014/main" id="{C2F1AC19-C782-5841-0F1A-033AA7DB3C05}"/>
              </a:ext>
              <a:ext uri="{C183D7F6-B498-43B3-948B-1728B52AA6E4}">
                <adec:decorative xmlns:adec="http://schemas.microsoft.com/office/drawing/2017/decorative" val="1"/>
              </a:ext>
            </a:extLst>
          </p:cNvPr>
          <p:cNvSpPr>
            <a:spLocks noChangeArrowheads="1"/>
          </p:cNvSpPr>
          <p:nvPr/>
        </p:nvSpPr>
        <p:spPr bwMode="auto">
          <a:xfrm>
            <a:off x="5578510" y="3009436"/>
            <a:ext cx="906184" cy="90618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Questrial" pitchFamily="2" charset="0"/>
            </a:endParaRPr>
          </a:p>
        </p:txBody>
      </p:sp>
      <p:pic>
        <p:nvPicPr>
          <p:cNvPr id="7" name="Graphic 6">
            <a:extLst>
              <a:ext uri="{FF2B5EF4-FFF2-40B4-BE49-F238E27FC236}">
                <a16:creationId xmlns:a16="http://schemas.microsoft.com/office/drawing/2014/main" id="{4664CED7-E08F-4D39-422E-D0AB04E7F21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7282" y="3183483"/>
            <a:ext cx="548640" cy="548640"/>
          </a:xfrm>
          <a:prstGeom prst="rect">
            <a:avLst/>
          </a:prstGeom>
        </p:spPr>
      </p:pic>
      <p:sp>
        <p:nvSpPr>
          <p:cNvPr id="8" name="Title 1">
            <a:hlinkClick r:id="rId8" action="ppaction://hlinksldjump" highlightClick="1"/>
            <a:extLst>
              <a:ext uri="{FF2B5EF4-FFF2-40B4-BE49-F238E27FC236}">
                <a16:creationId xmlns:a16="http://schemas.microsoft.com/office/drawing/2014/main" id="{BE9F8BE2-E425-7061-B924-50E8B7CDDED6}"/>
              </a:ext>
            </a:extLst>
          </p:cNvPr>
          <p:cNvSpPr txBox="1">
            <a:spLocks/>
          </p:cNvSpPr>
          <p:nvPr/>
        </p:nvSpPr>
        <p:spPr>
          <a:xfrm>
            <a:off x="9343644" y="6281420"/>
            <a:ext cx="2741291" cy="457200"/>
          </a:xfrm>
          <a:prstGeom prst="roundRect">
            <a:avLst/>
          </a:prstGeom>
          <a:solidFill>
            <a:schemeClr val="bg2">
              <a:lumMod val="40000"/>
              <a:lumOff val="60000"/>
            </a:schemeClr>
          </a:solidFill>
          <a:ln>
            <a:solidFill>
              <a:schemeClr val="bg2">
                <a:lumMod val="60000"/>
                <a:lumOff val="40000"/>
              </a:schemeClr>
            </a:solidFill>
          </a:ln>
          <a:effectLst>
            <a:outerShdw blurRad="12700" dist="12700" dir="2700000" algn="tl" rotWithShape="0">
              <a:prstClr val="black">
                <a:alpha val="40000"/>
              </a:prstClr>
            </a:outerShdw>
          </a:effectLst>
        </p:spPr>
        <p:txBody>
          <a:bodyPr vert="horz" wrap="square"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solidFill>
                  <a:srgbClr val="000000"/>
                </a:solidFill>
                <a:latin typeface="+mn-lt"/>
                <a:cs typeface="Times New Roman" panose="02020603050405020304" pitchFamily="18" charset="0"/>
              </a:rPr>
              <a:t>Explore More Barriers</a:t>
            </a:r>
            <a:endParaRPr lang="en-US" sz="1800" dirty="0">
              <a:solidFill>
                <a:srgbClr val="000000"/>
              </a:solidFill>
              <a:latin typeface="+mn-lt"/>
            </a:endParaRPr>
          </a:p>
        </p:txBody>
      </p:sp>
    </p:spTree>
    <p:custDataLst>
      <p:tags r:id="rId1"/>
    </p:custDataLst>
    <p:extLst>
      <p:ext uri="{BB962C8B-B14F-4D97-AF65-F5344CB8AC3E}">
        <p14:creationId xmlns:p14="http://schemas.microsoft.com/office/powerpoint/2010/main" val="37075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D963386-6DAF-FCE7-F611-BEC342D45FBC}"/>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43C5BEAD-804B-4890-80DD-6E1DB57E9BE9}"/>
              </a:ext>
            </a:extLst>
          </p:cNvPr>
          <p:cNvSpPr>
            <a:spLocks noGrp="1"/>
          </p:cNvSpPr>
          <p:nvPr>
            <p:ph type="ctrTitle"/>
          </p:nvPr>
        </p:nvSpPr>
        <p:spPr>
          <a:xfrm>
            <a:off x="3301207" y="4303059"/>
            <a:ext cx="5589587" cy="1703109"/>
          </a:xfrm>
        </p:spPr>
        <p:txBody>
          <a:bodyPr anchor="t">
            <a:noAutofit/>
          </a:bodyPr>
          <a:lstStyle/>
          <a:p>
            <a:r>
              <a:rPr lang="en-US" b="1" dirty="0">
                <a:solidFill>
                  <a:schemeClr val="bg1"/>
                </a:solidFill>
                <a:effectLst/>
                <a:cs typeface="Times New Roman" panose="02020603050405020304" pitchFamily="18" charset="0"/>
              </a:rPr>
              <a:t>Navigating Complex Benefit Programs</a:t>
            </a:r>
            <a:endParaRPr lang="en-US" b="1" dirty="0">
              <a:solidFill>
                <a:schemeClr val="bg1"/>
              </a:solidFill>
            </a:endParaRPr>
          </a:p>
        </p:txBody>
      </p:sp>
      <p:sp>
        <p:nvSpPr>
          <p:cNvPr id="7" name="Oval 355">
            <a:hlinkClick r:id="rId5" action="ppaction://hlinksldjump"/>
            <a:extLst>
              <a:ext uri="{FF2B5EF4-FFF2-40B4-BE49-F238E27FC236}">
                <a16:creationId xmlns:a16="http://schemas.microsoft.com/office/drawing/2014/main" id="{484039D1-BF09-3D38-8D66-879A5F252D15}"/>
              </a:ext>
              <a:ext uri="{C183D7F6-B498-43B3-948B-1728B52AA6E4}">
                <adec:decorative xmlns:adec="http://schemas.microsoft.com/office/drawing/2017/decorative" val="1"/>
              </a:ext>
            </a:extLst>
          </p:cNvPr>
          <p:cNvSpPr>
            <a:spLocks noChangeArrowheads="1"/>
          </p:cNvSpPr>
          <p:nvPr/>
        </p:nvSpPr>
        <p:spPr bwMode="auto">
          <a:xfrm>
            <a:off x="5500934" y="3015165"/>
            <a:ext cx="910582" cy="906182"/>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8" name="Graphic 7">
            <a:extLst>
              <a:ext uri="{FF2B5EF4-FFF2-40B4-BE49-F238E27FC236}">
                <a16:creationId xmlns:a16="http://schemas.microsoft.com/office/drawing/2014/main" id="{166B9681-E49E-BA1D-88B6-6A46DA705DD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1905" y="3193936"/>
            <a:ext cx="548640" cy="548640"/>
          </a:xfrm>
          <a:prstGeom prst="rect">
            <a:avLst/>
          </a:prstGeom>
        </p:spPr>
      </p:pic>
      <p:grpSp>
        <p:nvGrpSpPr>
          <p:cNvPr id="33" name="Group 32">
            <a:extLst>
              <a:ext uri="{FF2B5EF4-FFF2-40B4-BE49-F238E27FC236}">
                <a16:creationId xmlns:a16="http://schemas.microsoft.com/office/drawing/2014/main" id="{27F49E8A-4948-4E2B-9FC4-0EC0C1F7F952}"/>
              </a:ext>
              <a:ext uri="{C183D7F6-B498-43B3-948B-1728B52AA6E4}">
                <adec:decorative xmlns:adec="http://schemas.microsoft.com/office/drawing/2017/decorative" val="1"/>
              </a:ext>
            </a:extLst>
          </p:cNvPr>
          <p:cNvGrpSpPr/>
          <p:nvPr/>
        </p:nvGrpSpPr>
        <p:grpSpPr>
          <a:xfrm>
            <a:off x="1024069" y="2887844"/>
            <a:ext cx="1169043" cy="1169043"/>
            <a:chOff x="1024069" y="2887844"/>
            <a:chExt cx="1169043" cy="1169043"/>
          </a:xfrm>
        </p:grpSpPr>
        <p:sp>
          <p:nvSpPr>
            <p:cNvPr id="12" name="Oval 11">
              <a:extLst>
                <a:ext uri="{FF2B5EF4-FFF2-40B4-BE49-F238E27FC236}">
                  <a16:creationId xmlns:a16="http://schemas.microsoft.com/office/drawing/2014/main" id="{B91B57AE-EC81-D414-57D0-748664A6EE5B}"/>
                </a:ext>
                <a:ext uri="{C183D7F6-B498-43B3-948B-1728B52AA6E4}">
                  <adec:decorative xmlns:adec="http://schemas.microsoft.com/office/drawing/2017/decorative" val="1"/>
                </a:ext>
              </a:extLst>
            </p:cNvPr>
            <p:cNvSpPr/>
            <p:nvPr/>
          </p:nvSpPr>
          <p:spPr>
            <a:xfrm>
              <a:off x="1024069" y="2887844"/>
              <a:ext cx="1169043" cy="1169043"/>
            </a:xfrm>
            <a:prstGeom prst="ellipse">
              <a:avLst/>
            </a:prstGeom>
            <a:solidFill>
              <a:schemeClr val="tx2">
                <a:lumMod val="75000"/>
              </a:schemeClr>
            </a:solidFill>
            <a:ln w="317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A399F9FA-C8BE-EB75-871B-90F5A259B7B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51390" y="3015165"/>
              <a:ext cx="914400" cy="914400"/>
            </a:xfrm>
            <a:prstGeom prst="rect">
              <a:avLst/>
            </a:prstGeom>
          </p:spPr>
        </p:pic>
      </p:grpSp>
      <p:grpSp>
        <p:nvGrpSpPr>
          <p:cNvPr id="40" name="Group 39">
            <a:extLst>
              <a:ext uri="{FF2B5EF4-FFF2-40B4-BE49-F238E27FC236}">
                <a16:creationId xmlns:a16="http://schemas.microsoft.com/office/drawing/2014/main" id="{6C8870C5-7009-ED39-FA6E-0152C2E541EB}"/>
              </a:ext>
              <a:ext uri="{C183D7F6-B498-43B3-948B-1728B52AA6E4}">
                <adec:decorative xmlns:adec="http://schemas.microsoft.com/office/drawing/2017/decorative" val="1"/>
              </a:ext>
            </a:extLst>
          </p:cNvPr>
          <p:cNvGrpSpPr/>
          <p:nvPr/>
        </p:nvGrpSpPr>
        <p:grpSpPr>
          <a:xfrm>
            <a:off x="5498105" y="338539"/>
            <a:ext cx="1169043" cy="1169043"/>
            <a:chOff x="5498105" y="338539"/>
            <a:chExt cx="1169043" cy="1169043"/>
          </a:xfrm>
        </p:grpSpPr>
        <p:sp>
          <p:nvSpPr>
            <p:cNvPr id="4" name="Oval 3">
              <a:extLst>
                <a:ext uri="{FF2B5EF4-FFF2-40B4-BE49-F238E27FC236}">
                  <a16:creationId xmlns:a16="http://schemas.microsoft.com/office/drawing/2014/main" id="{A81CBFE4-1863-AD2E-DC1B-DD1FD5E55A28}"/>
                </a:ext>
                <a:ext uri="{C183D7F6-B498-43B3-948B-1728B52AA6E4}">
                  <adec:decorative xmlns:adec="http://schemas.microsoft.com/office/drawing/2017/decorative" val="1"/>
                </a:ext>
              </a:extLst>
            </p:cNvPr>
            <p:cNvSpPr/>
            <p:nvPr/>
          </p:nvSpPr>
          <p:spPr>
            <a:xfrm>
              <a:off x="5498105" y="338539"/>
              <a:ext cx="1169043" cy="1169043"/>
            </a:xfrm>
            <a:prstGeom prst="ellipse">
              <a:avLst/>
            </a:prstGeom>
            <a:solidFill>
              <a:schemeClr val="tx2">
                <a:lumMod val="75000"/>
              </a:schemeClr>
            </a:solidFill>
            <a:ln w="317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C3D8AC45-A64D-D2DA-AF25-5B566827C55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625426" y="465860"/>
              <a:ext cx="914400" cy="914400"/>
            </a:xfrm>
            <a:prstGeom prst="rect">
              <a:avLst/>
            </a:prstGeom>
          </p:spPr>
        </p:pic>
      </p:grpSp>
      <p:grpSp>
        <p:nvGrpSpPr>
          <p:cNvPr id="41" name="Group 40">
            <a:extLst>
              <a:ext uri="{FF2B5EF4-FFF2-40B4-BE49-F238E27FC236}">
                <a16:creationId xmlns:a16="http://schemas.microsoft.com/office/drawing/2014/main" id="{CC341E54-63E8-907B-FA02-C0FBC9D2C56E}"/>
              </a:ext>
              <a:ext uri="{C183D7F6-B498-43B3-948B-1728B52AA6E4}">
                <adec:decorative xmlns:adec="http://schemas.microsoft.com/office/drawing/2017/decorative" val="1"/>
              </a:ext>
            </a:extLst>
          </p:cNvPr>
          <p:cNvGrpSpPr/>
          <p:nvPr/>
        </p:nvGrpSpPr>
        <p:grpSpPr>
          <a:xfrm>
            <a:off x="8174601" y="1688588"/>
            <a:ext cx="1169043" cy="1169043"/>
            <a:chOff x="8174601" y="1688588"/>
            <a:chExt cx="1169043" cy="1169043"/>
          </a:xfrm>
        </p:grpSpPr>
        <p:sp>
          <p:nvSpPr>
            <p:cNvPr id="9" name="Oval 8">
              <a:extLst>
                <a:ext uri="{FF2B5EF4-FFF2-40B4-BE49-F238E27FC236}">
                  <a16:creationId xmlns:a16="http://schemas.microsoft.com/office/drawing/2014/main" id="{EC65A896-6D8C-CCE4-D74C-F9CA0C254B75}"/>
                </a:ext>
                <a:ext uri="{C183D7F6-B498-43B3-948B-1728B52AA6E4}">
                  <adec:decorative xmlns:adec="http://schemas.microsoft.com/office/drawing/2017/decorative" val="1"/>
                </a:ext>
              </a:extLst>
            </p:cNvPr>
            <p:cNvSpPr/>
            <p:nvPr/>
          </p:nvSpPr>
          <p:spPr>
            <a:xfrm>
              <a:off x="8174601" y="1688588"/>
              <a:ext cx="1169043" cy="1169043"/>
            </a:xfrm>
            <a:prstGeom prst="ellipse">
              <a:avLst/>
            </a:prstGeom>
            <a:solidFill>
              <a:schemeClr val="tx2">
                <a:lumMod val="75000"/>
              </a:schemeClr>
            </a:solidFill>
            <a:ln w="317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74D9DEE1-213A-D080-750C-A2A329E6055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301922" y="1815909"/>
              <a:ext cx="914400" cy="914400"/>
            </a:xfrm>
            <a:prstGeom prst="rect">
              <a:avLst/>
            </a:prstGeom>
          </p:spPr>
        </p:pic>
      </p:grpSp>
      <p:grpSp>
        <p:nvGrpSpPr>
          <p:cNvPr id="42" name="Group 41">
            <a:extLst>
              <a:ext uri="{FF2B5EF4-FFF2-40B4-BE49-F238E27FC236}">
                <a16:creationId xmlns:a16="http://schemas.microsoft.com/office/drawing/2014/main" id="{ABFE6483-D6BD-5465-85A6-F9955852B4BF}"/>
              </a:ext>
              <a:ext uri="{C183D7F6-B498-43B3-948B-1728B52AA6E4}">
                <adec:decorative xmlns:adec="http://schemas.microsoft.com/office/drawing/2017/decorative" val="1"/>
              </a:ext>
            </a:extLst>
          </p:cNvPr>
          <p:cNvGrpSpPr/>
          <p:nvPr/>
        </p:nvGrpSpPr>
        <p:grpSpPr>
          <a:xfrm>
            <a:off x="9998889" y="2854609"/>
            <a:ext cx="1169043" cy="1169043"/>
            <a:chOff x="9998889" y="2854609"/>
            <a:chExt cx="1169043" cy="1169043"/>
          </a:xfrm>
        </p:grpSpPr>
        <p:sp>
          <p:nvSpPr>
            <p:cNvPr id="11" name="Oval 10">
              <a:extLst>
                <a:ext uri="{FF2B5EF4-FFF2-40B4-BE49-F238E27FC236}">
                  <a16:creationId xmlns:a16="http://schemas.microsoft.com/office/drawing/2014/main" id="{D6CDAE75-1B8E-AAE1-5148-2A54686DC258}"/>
                </a:ext>
                <a:ext uri="{C183D7F6-B498-43B3-948B-1728B52AA6E4}">
                  <adec:decorative xmlns:adec="http://schemas.microsoft.com/office/drawing/2017/decorative" val="1"/>
                </a:ext>
              </a:extLst>
            </p:cNvPr>
            <p:cNvSpPr/>
            <p:nvPr/>
          </p:nvSpPr>
          <p:spPr>
            <a:xfrm>
              <a:off x="9998889" y="2854609"/>
              <a:ext cx="1169043" cy="1169043"/>
            </a:xfrm>
            <a:prstGeom prst="ellipse">
              <a:avLst/>
            </a:prstGeom>
            <a:solidFill>
              <a:schemeClr val="tx2">
                <a:lumMod val="75000"/>
              </a:schemeClr>
            </a:solidFill>
            <a:ln w="317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984E2224-06C3-2820-C343-B7F88BA57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126210" y="2981930"/>
              <a:ext cx="914400" cy="914400"/>
            </a:xfrm>
            <a:prstGeom prst="rect">
              <a:avLst/>
            </a:prstGeom>
          </p:spPr>
        </p:pic>
      </p:grpSp>
      <p:grpSp>
        <p:nvGrpSpPr>
          <p:cNvPr id="34" name="Group 33">
            <a:extLst>
              <a:ext uri="{FF2B5EF4-FFF2-40B4-BE49-F238E27FC236}">
                <a16:creationId xmlns:a16="http://schemas.microsoft.com/office/drawing/2014/main" id="{3147A030-6436-CE44-FA22-B8A313560E1A}"/>
              </a:ext>
              <a:ext uri="{C183D7F6-B498-43B3-948B-1728B52AA6E4}">
                <adec:decorative xmlns:adec="http://schemas.microsoft.com/office/drawing/2017/decorative" val="1"/>
              </a:ext>
            </a:extLst>
          </p:cNvPr>
          <p:cNvGrpSpPr/>
          <p:nvPr/>
        </p:nvGrpSpPr>
        <p:grpSpPr>
          <a:xfrm>
            <a:off x="2652693" y="1717430"/>
            <a:ext cx="1169043" cy="1169043"/>
            <a:chOff x="2652693" y="1717430"/>
            <a:chExt cx="1169043" cy="1169043"/>
          </a:xfrm>
        </p:grpSpPr>
        <p:sp>
          <p:nvSpPr>
            <p:cNvPr id="3" name="Oval 2">
              <a:extLst>
                <a:ext uri="{FF2B5EF4-FFF2-40B4-BE49-F238E27FC236}">
                  <a16:creationId xmlns:a16="http://schemas.microsoft.com/office/drawing/2014/main" id="{D2B252B6-AADA-91D1-A528-8641D5B72411}"/>
                </a:ext>
                <a:ext uri="{C183D7F6-B498-43B3-948B-1728B52AA6E4}">
                  <adec:decorative xmlns:adec="http://schemas.microsoft.com/office/drawing/2017/decorative" val="1"/>
                </a:ext>
              </a:extLst>
            </p:cNvPr>
            <p:cNvSpPr/>
            <p:nvPr/>
          </p:nvSpPr>
          <p:spPr>
            <a:xfrm>
              <a:off x="2652693" y="1717430"/>
              <a:ext cx="1169043" cy="1169043"/>
            </a:xfrm>
            <a:prstGeom prst="ellipse">
              <a:avLst/>
            </a:prstGeom>
            <a:solidFill>
              <a:schemeClr val="tx2">
                <a:lumMod val="75000"/>
              </a:schemeClr>
            </a:solidFill>
            <a:ln w="317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a:extLst>
                <a:ext uri="{FF2B5EF4-FFF2-40B4-BE49-F238E27FC236}">
                  <a16:creationId xmlns:a16="http://schemas.microsoft.com/office/drawing/2014/main" id="{C4BA744B-52F7-41C1-3FCA-DFFE7C81D7E1}"/>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92714" y="1850899"/>
              <a:ext cx="914400" cy="914400"/>
            </a:xfrm>
            <a:prstGeom prst="rect">
              <a:avLst/>
            </a:prstGeom>
          </p:spPr>
        </p:pic>
      </p:grpSp>
      <p:sp>
        <p:nvSpPr>
          <p:cNvPr id="32" name="Title 1">
            <a:hlinkClick r:id="rId18" action="ppaction://hlinksldjump" highlightClick="1"/>
            <a:extLst>
              <a:ext uri="{FF2B5EF4-FFF2-40B4-BE49-F238E27FC236}">
                <a16:creationId xmlns:a16="http://schemas.microsoft.com/office/drawing/2014/main" id="{4691DE45-CEEE-9132-90DE-698618AE3323}"/>
              </a:ext>
            </a:extLst>
          </p:cNvPr>
          <p:cNvSpPr txBox="1">
            <a:spLocks/>
          </p:cNvSpPr>
          <p:nvPr/>
        </p:nvSpPr>
        <p:spPr>
          <a:xfrm>
            <a:off x="9343644" y="6281420"/>
            <a:ext cx="2741291" cy="457200"/>
          </a:xfrm>
          <a:prstGeom prst="roundRect">
            <a:avLst/>
          </a:prstGeom>
          <a:solidFill>
            <a:schemeClr val="bg2">
              <a:lumMod val="40000"/>
              <a:lumOff val="60000"/>
            </a:schemeClr>
          </a:solidFill>
          <a:ln>
            <a:solidFill>
              <a:schemeClr val="bg2">
                <a:lumMod val="60000"/>
                <a:lumOff val="40000"/>
              </a:schemeClr>
            </a:solidFill>
          </a:ln>
          <a:effectLst>
            <a:outerShdw blurRad="12700" dist="12700" dir="2700000" algn="tl" rotWithShape="0">
              <a:prstClr val="black">
                <a:alpha val="40000"/>
              </a:prstClr>
            </a:outerShdw>
          </a:effectLst>
        </p:spPr>
        <p:txBody>
          <a:bodyPr vert="horz" wrap="square"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solidFill>
                  <a:srgbClr val="000000"/>
                </a:solidFill>
                <a:latin typeface="+mn-lt"/>
                <a:cs typeface="Times New Roman" panose="02020603050405020304" pitchFamily="18" charset="0"/>
              </a:rPr>
              <a:t>Explore More Barriers</a:t>
            </a:r>
            <a:endParaRPr lang="en-US" sz="1800" dirty="0">
              <a:solidFill>
                <a:srgbClr val="000000"/>
              </a:solidFill>
              <a:latin typeface="+mn-lt"/>
            </a:endParaRPr>
          </a:p>
        </p:txBody>
      </p:sp>
    </p:spTree>
    <p:custDataLst>
      <p:tags r:id="rId1"/>
    </p:custDataLst>
    <p:extLst>
      <p:ext uri="{BB962C8B-B14F-4D97-AF65-F5344CB8AC3E}">
        <p14:creationId xmlns:p14="http://schemas.microsoft.com/office/powerpoint/2010/main" val="180618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1+#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1+#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233715" y="791034"/>
            <a:ext cx="3585028" cy="1727200"/>
          </a:xfrm>
        </p:spPr>
        <p:txBody>
          <a:bodyPr anchor="b" anchorCtr="0">
            <a:noAutofit/>
          </a:bodyPr>
          <a:lstStyle/>
          <a:p>
            <a:pPr algn="ctr">
              <a:lnSpc>
                <a:spcPct val="101000"/>
              </a:lnSpc>
            </a:pPr>
            <a:r>
              <a:rPr lang="en-US" sz="5400" b="1" dirty="0"/>
              <a:t>What You Will Learn</a:t>
            </a:r>
          </a:p>
        </p:txBody>
      </p:sp>
      <p:sp>
        <p:nvSpPr>
          <p:cNvPr id="4" name="Freeform: Shape 3">
            <a:extLst>
              <a:ext uri="{FF2B5EF4-FFF2-40B4-BE49-F238E27FC236}">
                <a16:creationId xmlns:a16="http://schemas.microsoft.com/office/drawing/2014/main" id="{08A5E04C-1447-1050-E010-4A559FDDA0C0}"/>
              </a:ext>
              <a:ext uri="{C183D7F6-B498-43B3-948B-1728B52AA6E4}">
                <adec:decorative xmlns:adec="http://schemas.microsoft.com/office/drawing/2017/decorative" val="1"/>
              </a:ext>
            </a:extLst>
          </p:cNvPr>
          <p:cNvSpPr/>
          <p:nvPr/>
        </p:nvSpPr>
        <p:spPr>
          <a:xfrm>
            <a:off x="-6" y="14512"/>
            <a:ext cx="12192001" cy="6858000"/>
          </a:xfrm>
          <a:custGeom>
            <a:avLst/>
            <a:gdLst>
              <a:gd name="connsiteX0" fmla="*/ 6111753 w 12192001"/>
              <a:gd name="connsiteY0" fmla="*/ 0 h 6858000"/>
              <a:gd name="connsiteX1" fmla="*/ 8839201 w 12192001"/>
              <a:gd name="connsiteY1" fmla="*/ 0 h 6858000"/>
              <a:gd name="connsiteX2" fmla="*/ 8853715 w 12192001"/>
              <a:gd name="connsiteY2" fmla="*/ 0 h 6858000"/>
              <a:gd name="connsiteX3" fmla="*/ 12192001 w 12192001"/>
              <a:gd name="connsiteY3" fmla="*/ 0 h 6858000"/>
              <a:gd name="connsiteX4" fmla="*/ 12192001 w 12192001"/>
              <a:gd name="connsiteY4" fmla="*/ 6858000 h 6858000"/>
              <a:gd name="connsiteX5" fmla="*/ 8853715 w 12192001"/>
              <a:gd name="connsiteY5" fmla="*/ 6858000 h 6858000"/>
              <a:gd name="connsiteX6" fmla="*/ 8839201 w 12192001"/>
              <a:gd name="connsiteY6" fmla="*/ 6858000 h 6858000"/>
              <a:gd name="connsiteX7" fmla="*/ 0 w 12192001"/>
              <a:gd name="connsiteY7" fmla="*/ 6858000 h 6858000"/>
              <a:gd name="connsiteX8" fmla="*/ 0 w 12192001"/>
              <a:gd name="connsiteY8" fmla="*/ 4100621 h 6858000"/>
              <a:gd name="connsiteX9" fmla="*/ 26236 w 12192001"/>
              <a:gd name="connsiteY9" fmla="*/ 4131916 h 6858000"/>
              <a:gd name="connsiteX10" fmla="*/ 2393477 w 12192001"/>
              <a:gd name="connsiteY10" fmla="*/ 5302156 h 6858000"/>
              <a:gd name="connsiteX11" fmla="*/ 6115011 w 12192001"/>
              <a:gd name="connsiteY11"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6111753" y="0"/>
                </a:moveTo>
                <a:lnTo>
                  <a:pt x="8839201" y="0"/>
                </a:lnTo>
                <a:lnTo>
                  <a:pt x="8853715" y="0"/>
                </a:lnTo>
                <a:lnTo>
                  <a:pt x="12192001" y="0"/>
                </a:lnTo>
                <a:lnTo>
                  <a:pt x="12192001" y="6858000"/>
                </a:lnTo>
                <a:lnTo>
                  <a:pt x="8853715" y="6858000"/>
                </a:lnTo>
                <a:lnTo>
                  <a:pt x="8839201" y="6858000"/>
                </a:lnTo>
                <a:lnTo>
                  <a:pt x="0" y="6858000"/>
                </a:lnTo>
                <a:lnTo>
                  <a:pt x="0" y="4100621"/>
                </a:lnTo>
                <a:lnTo>
                  <a:pt x="26236" y="4131916"/>
                </a:lnTo>
                <a:cubicBezTo>
                  <a:pt x="669536" y="4862990"/>
                  <a:pt x="1494263" y="5302156"/>
                  <a:pt x="2393477" y="5302156"/>
                </a:cubicBezTo>
                <a:cubicBezTo>
                  <a:pt x="4448823" y="5302156"/>
                  <a:pt x="6115011" y="3007734"/>
                  <a:pt x="6115011" y="177421"/>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flipH="1" flipV="1">
            <a:off x="-4" y="0"/>
            <a:ext cx="12191999" cy="6872512"/>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3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A62C227-D4BA-ABE3-7D15-506CC157253C}"/>
              </a:ext>
            </a:extLst>
          </p:cNvPr>
          <p:cNvSpPr txBox="1"/>
          <p:nvPr/>
        </p:nvSpPr>
        <p:spPr>
          <a:xfrm>
            <a:off x="6327323" y="534169"/>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Employment statistics for people with physical disabilities</a:t>
            </a:r>
          </a:p>
        </p:txBody>
      </p:sp>
      <p:sp>
        <p:nvSpPr>
          <p:cNvPr id="8" name="TextBox 7">
            <a:extLst>
              <a:ext uri="{FF2B5EF4-FFF2-40B4-BE49-F238E27FC236}">
                <a16:creationId xmlns:a16="http://schemas.microsoft.com/office/drawing/2014/main" id="{8E5B90E4-60E3-2C6F-49E3-E558EC79CF6A}"/>
              </a:ext>
            </a:extLst>
          </p:cNvPr>
          <p:cNvSpPr txBox="1"/>
          <p:nvPr/>
        </p:nvSpPr>
        <p:spPr>
          <a:xfrm>
            <a:off x="6327323" y="4476982"/>
            <a:ext cx="4906734"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Identification of common employment barriers people with physical disabilities experience </a:t>
            </a:r>
          </a:p>
        </p:txBody>
      </p:sp>
      <p:sp>
        <p:nvSpPr>
          <p:cNvPr id="9" name="TextBox 8">
            <a:extLst>
              <a:ext uri="{FF2B5EF4-FFF2-40B4-BE49-F238E27FC236}">
                <a16:creationId xmlns:a16="http://schemas.microsoft.com/office/drawing/2014/main" id="{FCD3D29B-A55C-6942-1774-C5EBEA1CEECD}"/>
              </a:ext>
            </a:extLst>
          </p:cNvPr>
          <p:cNvSpPr txBox="1"/>
          <p:nvPr/>
        </p:nvSpPr>
        <p:spPr>
          <a:xfrm>
            <a:off x="6327323" y="2503459"/>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Employer benefits from hiring people with disabilities </a:t>
            </a:r>
          </a:p>
        </p:txBody>
      </p:sp>
      <p:sp>
        <p:nvSpPr>
          <p:cNvPr id="10" name="TextBox 9">
            <a:extLst>
              <a:ext uri="{FF2B5EF4-FFF2-40B4-BE49-F238E27FC236}">
                <a16:creationId xmlns:a16="http://schemas.microsoft.com/office/drawing/2014/main" id="{9A9F5281-D1BE-94AC-D1DC-DCE5564F124B}"/>
              </a:ext>
            </a:extLst>
          </p:cNvPr>
          <p:cNvSpPr txBox="1"/>
          <p:nvPr/>
        </p:nvSpPr>
        <p:spPr>
          <a:xfrm>
            <a:off x="6327323" y="3488104"/>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How unemployment and low income affect physical and mental health</a:t>
            </a:r>
          </a:p>
        </p:txBody>
      </p:sp>
      <p:sp>
        <p:nvSpPr>
          <p:cNvPr id="11" name="TextBox 10">
            <a:extLst>
              <a:ext uri="{FF2B5EF4-FFF2-40B4-BE49-F238E27FC236}">
                <a16:creationId xmlns:a16="http://schemas.microsoft.com/office/drawing/2014/main" id="{3E29852F-6C87-8972-5808-B8F70422A8D3}"/>
              </a:ext>
            </a:extLst>
          </p:cNvPr>
          <p:cNvSpPr txBox="1"/>
          <p:nvPr/>
        </p:nvSpPr>
        <p:spPr>
          <a:xfrm>
            <a:off x="6327323" y="1521507"/>
            <a:ext cx="5238750" cy="728661"/>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Definition of physical disability and  physical disability statistics in Wisconsin</a:t>
            </a:r>
          </a:p>
        </p:txBody>
      </p:sp>
      <p:pic>
        <p:nvPicPr>
          <p:cNvPr id="41" name="Picture 40">
            <a:extLst>
              <a:ext uri="{FF2B5EF4-FFF2-40B4-BE49-F238E27FC236}">
                <a16:creationId xmlns:a16="http://schemas.microsoft.com/office/drawing/2014/main" id="{7359DAFD-01AD-91DD-BFCA-8414DDA117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093" y="2672895"/>
            <a:ext cx="1908273" cy="1743165"/>
          </a:xfrm>
          <a:prstGeom prst="rect">
            <a:avLst/>
          </a:prstGeom>
        </p:spPr>
      </p:pic>
    </p:spTree>
    <p:custDataLst>
      <p:tags r:id="rId1"/>
    </p:custDataLst>
    <p:extLst>
      <p:ext uri="{BB962C8B-B14F-4D97-AF65-F5344CB8AC3E}">
        <p14:creationId xmlns:p14="http://schemas.microsoft.com/office/powerpoint/2010/main" val="27788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75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animEffect transition="in" filter="fade">
                                      <p:cBhvr>
                                        <p:cTn id="17" dur="1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1+#ppt_w/2"/>
                                          </p:val>
                                        </p:tav>
                                        <p:tav tm="100000">
                                          <p:val>
                                            <p:strVal val="#ppt_x"/>
                                          </p:val>
                                        </p:tav>
                                      </p:tavLst>
                                    </p:anim>
                                    <p:anim calcmode="lin" valueType="num">
                                      <p:cBhvr additive="base">
                                        <p:cTn id="23"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1+#ppt_w/2"/>
                                          </p:val>
                                        </p:tav>
                                        <p:tav tm="100000">
                                          <p:val>
                                            <p:strVal val="#ppt_x"/>
                                          </p:val>
                                        </p:tav>
                                      </p:tavLst>
                                    </p:anim>
                                    <p:anim calcmode="lin" valueType="num">
                                      <p:cBhvr additive="base">
                                        <p:cTn id="29"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1+#ppt_w/2"/>
                                          </p:val>
                                        </p:tav>
                                        <p:tav tm="100000">
                                          <p:val>
                                            <p:strVal val="#ppt_x"/>
                                          </p:val>
                                        </p:tav>
                                      </p:tavLst>
                                    </p:anim>
                                    <p:anim calcmode="lin" valueType="num">
                                      <p:cBhvr additive="base">
                                        <p:cTn id="35"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750" fill="hold"/>
                                        <p:tgtEl>
                                          <p:spTgt spid="10"/>
                                        </p:tgtEl>
                                        <p:attrNameLst>
                                          <p:attrName>ppt_x</p:attrName>
                                        </p:attrNameLst>
                                      </p:cBhvr>
                                      <p:tavLst>
                                        <p:tav tm="0">
                                          <p:val>
                                            <p:strVal val="1+#ppt_w/2"/>
                                          </p:val>
                                        </p:tav>
                                        <p:tav tm="100000">
                                          <p:val>
                                            <p:strVal val="#ppt_x"/>
                                          </p:val>
                                        </p:tav>
                                      </p:tavLst>
                                    </p:anim>
                                    <p:anim calcmode="lin" valueType="num">
                                      <p:cBhvr additive="base">
                                        <p:cTn id="41"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750" fill="hold"/>
                                        <p:tgtEl>
                                          <p:spTgt spid="8"/>
                                        </p:tgtEl>
                                        <p:attrNameLst>
                                          <p:attrName>ppt_x</p:attrName>
                                        </p:attrNameLst>
                                      </p:cBhvr>
                                      <p:tavLst>
                                        <p:tav tm="0">
                                          <p:val>
                                            <p:strVal val="1+#ppt_w/2"/>
                                          </p:val>
                                        </p:tav>
                                        <p:tav tm="100000">
                                          <p:val>
                                            <p:strVal val="#ppt_x"/>
                                          </p:val>
                                        </p:tav>
                                      </p:tavLst>
                                    </p:anim>
                                    <p:anim calcmode="lin" valueType="num">
                                      <p:cBhvr additive="base">
                                        <p:cTn id="47"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7"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3C9072F-D403-479E-51F6-5A6D87F93516}"/>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3118" b="13118"/>
          <a:stretch/>
        </p:blipFill>
        <p:spPr>
          <a:xfrm>
            <a:off x="0" y="0"/>
            <a:ext cx="12192000" cy="6006168"/>
          </a:xfrm>
        </p:spPr>
      </p:pic>
      <p:sp>
        <p:nvSpPr>
          <p:cNvPr id="2" name="Title 1">
            <a:extLst>
              <a:ext uri="{FF2B5EF4-FFF2-40B4-BE49-F238E27FC236}">
                <a16:creationId xmlns:a16="http://schemas.microsoft.com/office/drawing/2014/main" id="{43C5BEAD-804B-4890-80DD-6E1DB57E9BE9}"/>
              </a:ext>
            </a:extLst>
          </p:cNvPr>
          <p:cNvSpPr>
            <a:spLocks noGrp="1"/>
          </p:cNvSpPr>
          <p:nvPr>
            <p:ph type="ctrTitle"/>
          </p:nvPr>
        </p:nvSpPr>
        <p:spPr/>
        <p:txBody>
          <a:bodyPr anchor="t">
            <a:noAutofit/>
          </a:bodyPr>
          <a:lstStyle/>
          <a:p>
            <a:r>
              <a:rPr lang="en-US" b="1" dirty="0">
                <a:solidFill>
                  <a:srgbClr val="000000"/>
                </a:solidFill>
                <a:effectLst/>
                <a:cs typeface="Times New Roman" panose="02020603050405020304" pitchFamily="18" charset="0"/>
              </a:rPr>
              <a:t>Need for Personal Care Assistance </a:t>
            </a:r>
            <a:endParaRPr lang="en-US" b="1" dirty="0">
              <a:solidFill>
                <a:srgbClr val="000000"/>
              </a:solidFill>
            </a:endParaRPr>
          </a:p>
        </p:txBody>
      </p:sp>
      <p:sp>
        <p:nvSpPr>
          <p:cNvPr id="6" name="Oval 352">
            <a:hlinkClick r:id="rId5" action="ppaction://hlinksldjump"/>
            <a:extLst>
              <a:ext uri="{FF2B5EF4-FFF2-40B4-BE49-F238E27FC236}">
                <a16:creationId xmlns:a16="http://schemas.microsoft.com/office/drawing/2014/main" id="{0B29C436-2FF4-7B73-05D6-E1F46FF413CF}"/>
              </a:ext>
              <a:ext uri="{C183D7F6-B498-43B3-948B-1728B52AA6E4}">
                <adec:decorative xmlns:adec="http://schemas.microsoft.com/office/drawing/2017/decorative" val="1"/>
              </a:ext>
            </a:extLst>
          </p:cNvPr>
          <p:cNvSpPr>
            <a:spLocks noChangeArrowheads="1"/>
          </p:cNvSpPr>
          <p:nvPr/>
        </p:nvSpPr>
        <p:spPr bwMode="auto">
          <a:xfrm>
            <a:off x="5640709" y="3033561"/>
            <a:ext cx="910582" cy="910582"/>
          </a:xfrm>
          <a:prstGeom prst="ellipse">
            <a:avLst/>
          </a:prstGeom>
          <a:solidFill>
            <a:schemeClr val="bg1"/>
          </a:solid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7" name="Graphic 6">
            <a:extLst>
              <a:ext uri="{FF2B5EF4-FFF2-40B4-BE49-F238E27FC236}">
                <a16:creationId xmlns:a16="http://schemas.microsoft.com/office/drawing/2014/main" id="{3F7D306A-67A6-13FF-4DEA-8FC0A4A0E3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1680" y="3193078"/>
            <a:ext cx="548640" cy="548640"/>
          </a:xfrm>
          <a:prstGeom prst="rect">
            <a:avLst/>
          </a:prstGeom>
        </p:spPr>
      </p:pic>
      <p:sp>
        <p:nvSpPr>
          <p:cNvPr id="11" name="Title 1">
            <a:hlinkClick r:id="rId8" action="ppaction://hlinksldjump" highlightClick="1"/>
            <a:extLst>
              <a:ext uri="{FF2B5EF4-FFF2-40B4-BE49-F238E27FC236}">
                <a16:creationId xmlns:a16="http://schemas.microsoft.com/office/drawing/2014/main" id="{83DA1CEC-BFD9-83BA-25BB-DC8C6F52B051}"/>
              </a:ext>
            </a:extLst>
          </p:cNvPr>
          <p:cNvSpPr txBox="1">
            <a:spLocks/>
          </p:cNvSpPr>
          <p:nvPr/>
        </p:nvSpPr>
        <p:spPr>
          <a:xfrm>
            <a:off x="9343644" y="6281420"/>
            <a:ext cx="2741291" cy="457200"/>
          </a:xfrm>
          <a:prstGeom prst="roundRect">
            <a:avLst/>
          </a:prstGeom>
          <a:solidFill>
            <a:schemeClr val="bg2">
              <a:lumMod val="40000"/>
              <a:lumOff val="60000"/>
            </a:schemeClr>
          </a:solidFill>
          <a:ln>
            <a:solidFill>
              <a:schemeClr val="bg2">
                <a:lumMod val="60000"/>
                <a:lumOff val="40000"/>
              </a:schemeClr>
            </a:solidFill>
          </a:ln>
          <a:effectLst>
            <a:outerShdw blurRad="12700" dist="12700" dir="2700000" algn="tl" rotWithShape="0">
              <a:prstClr val="black">
                <a:alpha val="40000"/>
              </a:prstClr>
            </a:outerShdw>
          </a:effectLst>
        </p:spPr>
        <p:txBody>
          <a:bodyPr vert="horz" wrap="square"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solidFill>
                  <a:srgbClr val="000000"/>
                </a:solidFill>
                <a:latin typeface="+mn-lt"/>
                <a:cs typeface="Times New Roman" panose="02020603050405020304" pitchFamily="18" charset="0"/>
              </a:rPr>
              <a:t>Explore More Barriers</a:t>
            </a:r>
            <a:endParaRPr lang="en-US" sz="1800" dirty="0">
              <a:solidFill>
                <a:srgbClr val="000000"/>
              </a:solidFill>
              <a:latin typeface="+mn-lt"/>
            </a:endParaRPr>
          </a:p>
        </p:txBody>
      </p:sp>
    </p:spTree>
    <p:custDataLst>
      <p:tags r:id="rId1"/>
    </p:custDataLst>
    <p:extLst>
      <p:ext uri="{BB962C8B-B14F-4D97-AF65-F5344CB8AC3E}">
        <p14:creationId xmlns:p14="http://schemas.microsoft.com/office/powerpoint/2010/main" val="30315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1456700-1F21-C8AB-CB27-273AE1737DB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6561" b="28801"/>
          <a:stretch/>
        </p:blipFill>
        <p:spPr>
          <a:xfrm>
            <a:off x="0" y="0"/>
            <a:ext cx="12192000" cy="6006168"/>
          </a:xfrm>
        </p:spPr>
      </p:pic>
      <p:sp>
        <p:nvSpPr>
          <p:cNvPr id="2" name="Title 1">
            <a:extLst>
              <a:ext uri="{FF2B5EF4-FFF2-40B4-BE49-F238E27FC236}">
                <a16:creationId xmlns:a16="http://schemas.microsoft.com/office/drawing/2014/main" id="{43C5BEAD-804B-4890-80DD-6E1DB57E9BE9}"/>
              </a:ext>
            </a:extLst>
          </p:cNvPr>
          <p:cNvSpPr>
            <a:spLocks noGrp="1"/>
          </p:cNvSpPr>
          <p:nvPr>
            <p:ph type="ctrTitle"/>
          </p:nvPr>
        </p:nvSpPr>
        <p:spPr>
          <a:xfrm>
            <a:off x="2834011" y="4084801"/>
            <a:ext cx="6523979" cy="2840251"/>
          </a:xfrm>
        </p:spPr>
        <p:txBody>
          <a:bodyPr anchor="t">
            <a:noAutofit/>
          </a:bodyPr>
          <a:lstStyle/>
          <a:p>
            <a:r>
              <a:rPr lang="en-US" b="1" dirty="0">
                <a:solidFill>
                  <a:schemeClr val="bg1"/>
                </a:solidFill>
                <a:effectLst/>
                <a:cs typeface="Times New Roman" panose="02020603050405020304" pitchFamily="18" charset="0"/>
              </a:rPr>
              <a:t>Access to Transportation, Especially Accessible Transportation</a:t>
            </a:r>
            <a:endParaRPr lang="en-US" b="1" dirty="0">
              <a:solidFill>
                <a:schemeClr val="bg1"/>
              </a:solidFill>
            </a:endParaRPr>
          </a:p>
        </p:txBody>
      </p:sp>
      <p:sp>
        <p:nvSpPr>
          <p:cNvPr id="6" name="Oval 349">
            <a:hlinkClick r:id="rId5" action="ppaction://hlinksldjump"/>
            <a:extLst>
              <a:ext uri="{FF2B5EF4-FFF2-40B4-BE49-F238E27FC236}">
                <a16:creationId xmlns:a16="http://schemas.microsoft.com/office/drawing/2014/main" id="{1723CB6C-E6DD-19CB-7115-3E6C9FE3B3A2}"/>
              </a:ext>
              <a:ext uri="{C183D7F6-B498-43B3-948B-1728B52AA6E4}">
                <adec:decorative xmlns:adec="http://schemas.microsoft.com/office/drawing/2017/decorative" val="1"/>
              </a:ext>
            </a:extLst>
          </p:cNvPr>
          <p:cNvSpPr>
            <a:spLocks noChangeArrowheads="1"/>
          </p:cNvSpPr>
          <p:nvPr/>
        </p:nvSpPr>
        <p:spPr bwMode="auto">
          <a:xfrm>
            <a:off x="5642908" y="3009435"/>
            <a:ext cx="906184" cy="906182"/>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7" name="Graphic 6">
            <a:extLst>
              <a:ext uri="{FF2B5EF4-FFF2-40B4-BE49-F238E27FC236}">
                <a16:creationId xmlns:a16="http://schemas.microsoft.com/office/drawing/2014/main" id="{F8C77225-4822-0115-FA7D-5E0DAB77522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1680" y="3178619"/>
            <a:ext cx="548640" cy="548640"/>
          </a:xfrm>
          <a:prstGeom prst="rect">
            <a:avLst/>
          </a:prstGeom>
        </p:spPr>
      </p:pic>
      <p:sp>
        <p:nvSpPr>
          <p:cNvPr id="8" name="Title 1">
            <a:hlinkClick r:id="rId8" action="ppaction://hlinksldjump" highlightClick="1"/>
            <a:extLst>
              <a:ext uri="{FF2B5EF4-FFF2-40B4-BE49-F238E27FC236}">
                <a16:creationId xmlns:a16="http://schemas.microsoft.com/office/drawing/2014/main" id="{B579B3D4-9FF8-CB4E-4DE8-F6AEA8F1981D}"/>
              </a:ext>
            </a:extLst>
          </p:cNvPr>
          <p:cNvSpPr txBox="1">
            <a:spLocks/>
          </p:cNvSpPr>
          <p:nvPr/>
        </p:nvSpPr>
        <p:spPr>
          <a:xfrm>
            <a:off x="9343644" y="6281420"/>
            <a:ext cx="2741291" cy="457200"/>
          </a:xfrm>
          <a:prstGeom prst="roundRect">
            <a:avLst/>
          </a:prstGeom>
          <a:solidFill>
            <a:schemeClr val="bg2">
              <a:lumMod val="40000"/>
              <a:lumOff val="60000"/>
            </a:schemeClr>
          </a:solidFill>
          <a:ln>
            <a:solidFill>
              <a:schemeClr val="bg2">
                <a:lumMod val="60000"/>
                <a:lumOff val="40000"/>
              </a:schemeClr>
            </a:solidFill>
          </a:ln>
          <a:effectLst>
            <a:outerShdw blurRad="12700" dist="12700" dir="2700000" algn="tl" rotWithShape="0">
              <a:prstClr val="black">
                <a:alpha val="40000"/>
              </a:prstClr>
            </a:outerShdw>
          </a:effectLst>
        </p:spPr>
        <p:txBody>
          <a:bodyPr vert="horz" wrap="square"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solidFill>
                  <a:srgbClr val="000000"/>
                </a:solidFill>
                <a:latin typeface="+mn-lt"/>
                <a:cs typeface="Times New Roman" panose="02020603050405020304" pitchFamily="18" charset="0"/>
              </a:rPr>
              <a:t>Explore More Barriers</a:t>
            </a:r>
            <a:endParaRPr lang="en-US" sz="1800" dirty="0">
              <a:solidFill>
                <a:srgbClr val="000000"/>
              </a:solidFill>
              <a:latin typeface="+mn-lt"/>
            </a:endParaRPr>
          </a:p>
        </p:txBody>
      </p:sp>
    </p:spTree>
    <p:custDataLst>
      <p:tags r:id="rId1"/>
    </p:custDataLst>
    <p:extLst>
      <p:ext uri="{BB962C8B-B14F-4D97-AF65-F5344CB8AC3E}">
        <p14:creationId xmlns:p14="http://schemas.microsoft.com/office/powerpoint/2010/main" val="80682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B819283-9783-9927-75E8-C4A7159F473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2690" b="3388"/>
          <a:stretch/>
        </p:blipFill>
        <p:spPr>
          <a:xfrm>
            <a:off x="0" y="0"/>
            <a:ext cx="12192000" cy="6006168"/>
          </a:xfrm>
        </p:spPr>
      </p:pic>
      <p:sp>
        <p:nvSpPr>
          <p:cNvPr id="2" name="Title 1">
            <a:extLst>
              <a:ext uri="{FF2B5EF4-FFF2-40B4-BE49-F238E27FC236}">
                <a16:creationId xmlns:a16="http://schemas.microsoft.com/office/drawing/2014/main" id="{43C5BEAD-804B-4890-80DD-6E1DB57E9BE9}"/>
              </a:ext>
            </a:extLst>
          </p:cNvPr>
          <p:cNvSpPr>
            <a:spLocks noGrp="1"/>
          </p:cNvSpPr>
          <p:nvPr>
            <p:ph type="ctrTitle"/>
          </p:nvPr>
        </p:nvSpPr>
        <p:spPr>
          <a:xfrm>
            <a:off x="3301207" y="4212627"/>
            <a:ext cx="5589586" cy="2178125"/>
          </a:xfrm>
        </p:spPr>
        <p:txBody>
          <a:bodyPr anchor="t">
            <a:noAutofit/>
          </a:bodyPr>
          <a:lstStyle/>
          <a:p>
            <a:r>
              <a:rPr lang="en-US" b="1" dirty="0">
                <a:solidFill>
                  <a:srgbClr val="000000"/>
                </a:solidFill>
                <a:effectLst/>
                <a:cs typeface="Times New Roman" panose="02020603050405020304" pitchFamily="18" charset="0"/>
              </a:rPr>
              <a:t>Employer Attitudes and Negotiating Accommodations </a:t>
            </a:r>
            <a:endParaRPr lang="en-US" b="1" dirty="0">
              <a:solidFill>
                <a:srgbClr val="000000"/>
              </a:solidFill>
            </a:endParaRPr>
          </a:p>
        </p:txBody>
      </p:sp>
      <p:sp>
        <p:nvSpPr>
          <p:cNvPr id="6" name="Freeform 358">
            <a:hlinkClick r:id="rId5" action="ppaction://hlinksldjump"/>
            <a:extLst>
              <a:ext uri="{FF2B5EF4-FFF2-40B4-BE49-F238E27FC236}">
                <a16:creationId xmlns:a16="http://schemas.microsoft.com/office/drawing/2014/main" id="{116307AD-4C5B-EE01-8272-61FFFE3F153E}"/>
              </a:ext>
              <a:ext uri="{C183D7F6-B498-43B3-948B-1728B52AA6E4}">
                <adec:decorative xmlns:adec="http://schemas.microsoft.com/office/drawing/2017/decorative" val="1"/>
              </a:ext>
            </a:extLst>
          </p:cNvPr>
          <p:cNvSpPr>
            <a:spLocks/>
          </p:cNvSpPr>
          <p:nvPr/>
        </p:nvSpPr>
        <p:spPr bwMode="auto">
          <a:xfrm>
            <a:off x="5579124" y="2919973"/>
            <a:ext cx="1033752" cy="1038150"/>
          </a:xfrm>
          <a:custGeom>
            <a:avLst/>
            <a:gdLst>
              <a:gd name="T0" fmla="*/ 66 w 235"/>
              <a:gd name="T1" fmla="*/ 29 h 236"/>
              <a:gd name="T2" fmla="*/ 28 w 235"/>
              <a:gd name="T3" fmla="*/ 170 h 236"/>
              <a:gd name="T4" fmla="*/ 169 w 235"/>
              <a:gd name="T5" fmla="*/ 207 h 236"/>
              <a:gd name="T6" fmla="*/ 207 w 235"/>
              <a:gd name="T7" fmla="*/ 66 h 236"/>
              <a:gd name="T8" fmla="*/ 66 w 235"/>
              <a:gd name="T9" fmla="*/ 29 h 236"/>
            </a:gdLst>
            <a:ahLst/>
            <a:cxnLst>
              <a:cxn ang="0">
                <a:pos x="T0" y="T1"/>
              </a:cxn>
              <a:cxn ang="0">
                <a:pos x="T2" y="T3"/>
              </a:cxn>
              <a:cxn ang="0">
                <a:pos x="T4" y="T5"/>
              </a:cxn>
              <a:cxn ang="0">
                <a:pos x="T6" y="T7"/>
              </a:cxn>
              <a:cxn ang="0">
                <a:pos x="T8" y="T9"/>
              </a:cxn>
            </a:cxnLst>
            <a:rect l="0" t="0" r="r" b="b"/>
            <a:pathLst>
              <a:path w="235" h="236">
                <a:moveTo>
                  <a:pt x="66" y="29"/>
                </a:moveTo>
                <a:cubicBezTo>
                  <a:pt x="17" y="57"/>
                  <a:pt x="0" y="120"/>
                  <a:pt x="28" y="170"/>
                </a:cubicBezTo>
                <a:cubicBezTo>
                  <a:pt x="57" y="219"/>
                  <a:pt x="120" y="236"/>
                  <a:pt x="169" y="207"/>
                </a:cubicBezTo>
                <a:cubicBezTo>
                  <a:pt x="219" y="179"/>
                  <a:pt x="235" y="116"/>
                  <a:pt x="207" y="66"/>
                </a:cubicBezTo>
                <a:cubicBezTo>
                  <a:pt x="178" y="17"/>
                  <a:pt x="115" y="0"/>
                  <a:pt x="66" y="29"/>
                </a:cubicBezTo>
                <a:close/>
              </a:path>
            </a:pathLst>
          </a:custGeom>
          <a:solidFill>
            <a:schemeClr val="bg1"/>
          </a:solid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7" name="Graphic 6">
            <a:extLst>
              <a:ext uri="{FF2B5EF4-FFF2-40B4-BE49-F238E27FC236}">
                <a16:creationId xmlns:a16="http://schemas.microsoft.com/office/drawing/2014/main" id="{38C231B9-3127-0131-2AE0-E282F3ADBA9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1680" y="3199184"/>
            <a:ext cx="548640" cy="548640"/>
          </a:xfrm>
          <a:prstGeom prst="rect">
            <a:avLst/>
          </a:prstGeom>
        </p:spPr>
      </p:pic>
      <p:sp>
        <p:nvSpPr>
          <p:cNvPr id="8" name="Title 1">
            <a:hlinkClick r:id="rId8" action="ppaction://hlinksldjump" highlightClick="1"/>
            <a:extLst>
              <a:ext uri="{FF2B5EF4-FFF2-40B4-BE49-F238E27FC236}">
                <a16:creationId xmlns:a16="http://schemas.microsoft.com/office/drawing/2014/main" id="{9ACEC6EE-E5F6-E8C2-C39A-6F751A2D8DAF}"/>
              </a:ext>
            </a:extLst>
          </p:cNvPr>
          <p:cNvSpPr txBox="1">
            <a:spLocks/>
          </p:cNvSpPr>
          <p:nvPr/>
        </p:nvSpPr>
        <p:spPr>
          <a:xfrm>
            <a:off x="9343644" y="6281420"/>
            <a:ext cx="2741291" cy="457200"/>
          </a:xfrm>
          <a:prstGeom prst="roundRect">
            <a:avLst/>
          </a:prstGeom>
          <a:solidFill>
            <a:schemeClr val="bg2">
              <a:lumMod val="40000"/>
              <a:lumOff val="60000"/>
            </a:schemeClr>
          </a:solidFill>
          <a:ln>
            <a:solidFill>
              <a:schemeClr val="bg2">
                <a:lumMod val="60000"/>
                <a:lumOff val="40000"/>
              </a:schemeClr>
            </a:solidFill>
          </a:ln>
          <a:effectLst>
            <a:outerShdw blurRad="12700" dist="12700" dir="2700000" algn="tl" rotWithShape="0">
              <a:prstClr val="black">
                <a:alpha val="40000"/>
              </a:prstClr>
            </a:outerShdw>
          </a:effectLst>
        </p:spPr>
        <p:txBody>
          <a:bodyPr vert="horz" wrap="square"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solidFill>
                  <a:srgbClr val="000000"/>
                </a:solidFill>
                <a:latin typeface="+mn-lt"/>
                <a:cs typeface="Times New Roman" panose="02020603050405020304" pitchFamily="18" charset="0"/>
              </a:rPr>
              <a:t>Explore More Barriers</a:t>
            </a:r>
            <a:endParaRPr lang="en-US" sz="1800" dirty="0">
              <a:solidFill>
                <a:srgbClr val="000000"/>
              </a:solidFill>
              <a:latin typeface="+mn-lt"/>
            </a:endParaRPr>
          </a:p>
        </p:txBody>
      </p:sp>
    </p:spTree>
    <p:custDataLst>
      <p:tags r:id="rId1"/>
    </p:custDataLst>
    <p:extLst>
      <p:ext uri="{BB962C8B-B14F-4D97-AF65-F5344CB8AC3E}">
        <p14:creationId xmlns:p14="http://schemas.microsoft.com/office/powerpoint/2010/main" val="29544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6FC2425-B648-7AB7-D003-73BE3AFB18FE}"/>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9208" b="23956"/>
          <a:stretch/>
        </p:blipFill>
        <p:spPr>
          <a:xfrm>
            <a:off x="0" y="2073600"/>
            <a:ext cx="12192000" cy="4784400"/>
          </a:xfrm>
        </p:spPr>
      </p:pic>
      <p:sp>
        <p:nvSpPr>
          <p:cNvPr id="3" name="Title 2">
            <a:extLst>
              <a:ext uri="{FF2B5EF4-FFF2-40B4-BE49-F238E27FC236}">
                <a16:creationId xmlns:a16="http://schemas.microsoft.com/office/drawing/2014/main" id="{4795C80F-61FC-D072-6877-FB6A2E78F401}"/>
              </a:ext>
            </a:extLst>
          </p:cNvPr>
          <p:cNvSpPr>
            <a:spLocks noGrp="1"/>
          </p:cNvSpPr>
          <p:nvPr>
            <p:ph type="ctrTitle"/>
          </p:nvPr>
        </p:nvSpPr>
        <p:spPr>
          <a:xfrm>
            <a:off x="3329563" y="381000"/>
            <a:ext cx="5238750" cy="1308904"/>
          </a:xfrm>
        </p:spPr>
        <p:txBody>
          <a:bodyPr anchor="b" anchorCtr="0">
            <a:noAutofit/>
          </a:bodyPr>
          <a:lstStyle/>
          <a:p>
            <a:r>
              <a:rPr lang="en-US" sz="8000" dirty="0"/>
              <a:t>Recap</a:t>
            </a:r>
          </a:p>
        </p:txBody>
      </p:sp>
      <p:sp>
        <p:nvSpPr>
          <p:cNvPr id="9" name="Freeform: Shape 8">
            <a:extLst>
              <a:ext uri="{FF2B5EF4-FFF2-40B4-BE49-F238E27FC236}">
                <a16:creationId xmlns:a16="http://schemas.microsoft.com/office/drawing/2014/main" id="{CB1032F0-FD0D-6693-8F33-68A12849A444}"/>
              </a:ext>
              <a:ext uri="{C183D7F6-B498-43B3-948B-1728B52AA6E4}">
                <adec:decorative xmlns:adec="http://schemas.microsoft.com/office/drawing/2017/decorative" val="1"/>
              </a:ext>
            </a:extLst>
          </p:cNvPr>
          <p:cNvSpPr/>
          <p:nvPr/>
        </p:nvSpPr>
        <p:spPr>
          <a:xfrm>
            <a:off x="0" y="2502040"/>
            <a:ext cx="12192000" cy="4355960"/>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a:gsLst>
              <a:gs pos="0">
                <a:schemeClr val="accent1">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712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233715" y="1045034"/>
            <a:ext cx="3585028" cy="1727200"/>
          </a:xfrm>
        </p:spPr>
        <p:txBody>
          <a:bodyPr anchor="b" anchorCtr="0">
            <a:noAutofit/>
          </a:bodyPr>
          <a:lstStyle/>
          <a:p>
            <a:pPr algn="ctr">
              <a:lnSpc>
                <a:spcPct val="101000"/>
              </a:lnSpc>
            </a:pPr>
            <a:r>
              <a:rPr lang="en-US" sz="5400" b="1" dirty="0"/>
              <a:t>What You Learned:</a:t>
            </a:r>
          </a:p>
        </p:txBody>
      </p:sp>
      <p:sp>
        <p:nvSpPr>
          <p:cNvPr id="6" name="Subtitle 5">
            <a:extLst>
              <a:ext uri="{FF2B5EF4-FFF2-40B4-BE49-F238E27FC236}">
                <a16:creationId xmlns:a16="http://schemas.microsoft.com/office/drawing/2014/main" id="{07308D8E-0673-4A2D-ACFE-BD7C4AB9FEBC}"/>
              </a:ext>
            </a:extLst>
          </p:cNvPr>
          <p:cNvSpPr>
            <a:spLocks noGrp="1"/>
          </p:cNvSpPr>
          <p:nvPr>
            <p:ph type="subTitle" idx="1"/>
          </p:nvPr>
        </p:nvSpPr>
        <p:spPr>
          <a:xfrm>
            <a:off x="1233715" y="563741"/>
            <a:ext cx="3585028" cy="481293"/>
          </a:xfrm>
        </p:spPr>
        <p:txBody>
          <a:bodyPr>
            <a:noAutofit/>
          </a:bodyPr>
          <a:lstStyle/>
          <a:p>
            <a:pPr algn="ctr"/>
            <a:r>
              <a:rPr lang="en-US" sz="2800" b="1" dirty="0">
                <a:solidFill>
                  <a:schemeClr val="accent1">
                    <a:lumMod val="75000"/>
                  </a:schemeClr>
                </a:solidFill>
                <a:latin typeface="+mn-lt"/>
              </a:rPr>
              <a:t>Module 1</a:t>
            </a:r>
          </a:p>
        </p:txBody>
      </p:sp>
      <p:sp>
        <p:nvSpPr>
          <p:cNvPr id="4" name="Freeform: Shape 3">
            <a:extLst>
              <a:ext uri="{FF2B5EF4-FFF2-40B4-BE49-F238E27FC236}">
                <a16:creationId xmlns:a16="http://schemas.microsoft.com/office/drawing/2014/main" id="{08A5E04C-1447-1050-E010-4A559FDDA0C0}"/>
              </a:ext>
              <a:ext uri="{C183D7F6-B498-43B3-948B-1728B52AA6E4}">
                <adec:decorative xmlns:adec="http://schemas.microsoft.com/office/drawing/2017/decorative" val="1"/>
              </a:ext>
            </a:extLst>
          </p:cNvPr>
          <p:cNvSpPr/>
          <p:nvPr/>
        </p:nvSpPr>
        <p:spPr>
          <a:xfrm>
            <a:off x="-6" y="14512"/>
            <a:ext cx="12192001" cy="6858000"/>
          </a:xfrm>
          <a:custGeom>
            <a:avLst/>
            <a:gdLst>
              <a:gd name="connsiteX0" fmla="*/ 6111753 w 12192001"/>
              <a:gd name="connsiteY0" fmla="*/ 0 h 6858000"/>
              <a:gd name="connsiteX1" fmla="*/ 8839201 w 12192001"/>
              <a:gd name="connsiteY1" fmla="*/ 0 h 6858000"/>
              <a:gd name="connsiteX2" fmla="*/ 8853715 w 12192001"/>
              <a:gd name="connsiteY2" fmla="*/ 0 h 6858000"/>
              <a:gd name="connsiteX3" fmla="*/ 12192001 w 12192001"/>
              <a:gd name="connsiteY3" fmla="*/ 0 h 6858000"/>
              <a:gd name="connsiteX4" fmla="*/ 12192001 w 12192001"/>
              <a:gd name="connsiteY4" fmla="*/ 6858000 h 6858000"/>
              <a:gd name="connsiteX5" fmla="*/ 8853715 w 12192001"/>
              <a:gd name="connsiteY5" fmla="*/ 6858000 h 6858000"/>
              <a:gd name="connsiteX6" fmla="*/ 8839201 w 12192001"/>
              <a:gd name="connsiteY6" fmla="*/ 6858000 h 6858000"/>
              <a:gd name="connsiteX7" fmla="*/ 0 w 12192001"/>
              <a:gd name="connsiteY7" fmla="*/ 6858000 h 6858000"/>
              <a:gd name="connsiteX8" fmla="*/ 0 w 12192001"/>
              <a:gd name="connsiteY8" fmla="*/ 4100621 h 6858000"/>
              <a:gd name="connsiteX9" fmla="*/ 26236 w 12192001"/>
              <a:gd name="connsiteY9" fmla="*/ 4131916 h 6858000"/>
              <a:gd name="connsiteX10" fmla="*/ 2393477 w 12192001"/>
              <a:gd name="connsiteY10" fmla="*/ 5302156 h 6858000"/>
              <a:gd name="connsiteX11" fmla="*/ 6115011 w 12192001"/>
              <a:gd name="connsiteY11"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6111753" y="0"/>
                </a:moveTo>
                <a:lnTo>
                  <a:pt x="8839201" y="0"/>
                </a:lnTo>
                <a:lnTo>
                  <a:pt x="8853715" y="0"/>
                </a:lnTo>
                <a:lnTo>
                  <a:pt x="12192001" y="0"/>
                </a:lnTo>
                <a:lnTo>
                  <a:pt x="12192001" y="6858000"/>
                </a:lnTo>
                <a:lnTo>
                  <a:pt x="8853715" y="6858000"/>
                </a:lnTo>
                <a:lnTo>
                  <a:pt x="8839201" y="6858000"/>
                </a:lnTo>
                <a:lnTo>
                  <a:pt x="0" y="6858000"/>
                </a:lnTo>
                <a:lnTo>
                  <a:pt x="0" y="4100621"/>
                </a:lnTo>
                <a:lnTo>
                  <a:pt x="26236" y="4131916"/>
                </a:lnTo>
                <a:cubicBezTo>
                  <a:pt x="669536" y="4862990"/>
                  <a:pt x="1494263" y="5302156"/>
                  <a:pt x="2393477" y="5302156"/>
                </a:cubicBezTo>
                <a:cubicBezTo>
                  <a:pt x="4448823" y="5302156"/>
                  <a:pt x="6115011" y="3007734"/>
                  <a:pt x="6115011" y="177421"/>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flipH="1" flipV="1">
            <a:off x="-4" y="0"/>
            <a:ext cx="12191999" cy="6872512"/>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3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A62C227-D4BA-ABE3-7D15-506CC157253C}"/>
              </a:ext>
            </a:extLst>
          </p:cNvPr>
          <p:cNvSpPr txBox="1"/>
          <p:nvPr/>
        </p:nvSpPr>
        <p:spPr>
          <a:xfrm>
            <a:off x="6327323" y="508769"/>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Employment statistics about people with physical disabilities</a:t>
            </a:r>
          </a:p>
        </p:txBody>
      </p:sp>
      <p:sp>
        <p:nvSpPr>
          <p:cNvPr id="8" name="TextBox 7">
            <a:extLst>
              <a:ext uri="{FF2B5EF4-FFF2-40B4-BE49-F238E27FC236}">
                <a16:creationId xmlns:a16="http://schemas.microsoft.com/office/drawing/2014/main" id="{8E5B90E4-60E3-2C6F-49E3-E558EC79CF6A}"/>
              </a:ext>
            </a:extLst>
          </p:cNvPr>
          <p:cNvSpPr txBox="1"/>
          <p:nvPr/>
        </p:nvSpPr>
        <p:spPr>
          <a:xfrm>
            <a:off x="6327323" y="4451582"/>
            <a:ext cx="4906734"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Common barriers to employment that people with physical disabilities experience </a:t>
            </a:r>
          </a:p>
        </p:txBody>
      </p:sp>
      <p:sp>
        <p:nvSpPr>
          <p:cNvPr id="9" name="TextBox 8">
            <a:extLst>
              <a:ext uri="{FF2B5EF4-FFF2-40B4-BE49-F238E27FC236}">
                <a16:creationId xmlns:a16="http://schemas.microsoft.com/office/drawing/2014/main" id="{FCD3D29B-A55C-6942-1774-C5EBEA1CEECD}"/>
              </a:ext>
            </a:extLst>
          </p:cNvPr>
          <p:cNvSpPr txBox="1"/>
          <p:nvPr/>
        </p:nvSpPr>
        <p:spPr>
          <a:xfrm>
            <a:off x="6327323" y="2478059"/>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How employers benefit from hiring people with disabilities</a:t>
            </a:r>
          </a:p>
        </p:txBody>
      </p:sp>
      <p:sp>
        <p:nvSpPr>
          <p:cNvPr id="10" name="TextBox 9">
            <a:extLst>
              <a:ext uri="{FF2B5EF4-FFF2-40B4-BE49-F238E27FC236}">
                <a16:creationId xmlns:a16="http://schemas.microsoft.com/office/drawing/2014/main" id="{9A9F5281-D1BE-94AC-D1DC-DCE5564F124B}"/>
              </a:ext>
            </a:extLst>
          </p:cNvPr>
          <p:cNvSpPr txBox="1"/>
          <p:nvPr/>
        </p:nvSpPr>
        <p:spPr>
          <a:xfrm>
            <a:off x="6327323" y="3462704"/>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To identify how unemployment and low income affect physical and mental health</a:t>
            </a:r>
          </a:p>
        </p:txBody>
      </p:sp>
      <p:sp>
        <p:nvSpPr>
          <p:cNvPr id="11" name="TextBox 10">
            <a:extLst>
              <a:ext uri="{FF2B5EF4-FFF2-40B4-BE49-F238E27FC236}">
                <a16:creationId xmlns:a16="http://schemas.microsoft.com/office/drawing/2014/main" id="{3E29852F-6C87-8972-5808-B8F70422A8D3}"/>
              </a:ext>
            </a:extLst>
          </p:cNvPr>
          <p:cNvSpPr txBox="1"/>
          <p:nvPr/>
        </p:nvSpPr>
        <p:spPr>
          <a:xfrm>
            <a:off x="6327323" y="1493414"/>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Definition of physical disability and physical disability statistics in Wisconsin</a:t>
            </a:r>
          </a:p>
        </p:txBody>
      </p:sp>
      <p:pic>
        <p:nvPicPr>
          <p:cNvPr id="41" name="Picture 40">
            <a:extLst>
              <a:ext uri="{FF2B5EF4-FFF2-40B4-BE49-F238E27FC236}">
                <a16:creationId xmlns:a16="http://schemas.microsoft.com/office/drawing/2014/main" id="{7359DAFD-01AD-91DD-BFCA-8414DDA117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093" y="2926895"/>
            <a:ext cx="1908273" cy="1743165"/>
          </a:xfrm>
          <a:prstGeom prst="rect">
            <a:avLst/>
          </a:prstGeom>
        </p:spPr>
      </p:pic>
    </p:spTree>
    <p:custDataLst>
      <p:tags r:id="rId1"/>
    </p:custDataLst>
    <p:extLst>
      <p:ext uri="{BB962C8B-B14F-4D97-AF65-F5344CB8AC3E}">
        <p14:creationId xmlns:p14="http://schemas.microsoft.com/office/powerpoint/2010/main" val="121774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75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fltVal val="0"/>
                                          </p:val>
                                        </p:tav>
                                        <p:tav tm="100000">
                                          <p:val>
                                            <p:strVal val="#ppt_w"/>
                                          </p:val>
                                        </p:tav>
                                      </p:tavLst>
                                    </p:anim>
                                    <p:anim calcmode="lin" valueType="num">
                                      <p:cBhvr>
                                        <p:cTn id="21" dur="1000" fill="hold"/>
                                        <p:tgtEl>
                                          <p:spTgt spid="41"/>
                                        </p:tgtEl>
                                        <p:attrNameLst>
                                          <p:attrName>ppt_h</p:attrName>
                                        </p:attrNameLst>
                                      </p:cBhvr>
                                      <p:tavLst>
                                        <p:tav tm="0">
                                          <p:val>
                                            <p:fltVal val="0"/>
                                          </p:val>
                                        </p:tav>
                                        <p:tav tm="100000">
                                          <p:val>
                                            <p:strVal val="#ppt_h"/>
                                          </p:val>
                                        </p:tav>
                                      </p:tavLst>
                                    </p:anim>
                                    <p:animEffect transition="in" filter="fade">
                                      <p:cBhvr>
                                        <p:cTn id="22" dur="1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1+#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750" fill="hold"/>
                                        <p:tgtEl>
                                          <p:spTgt spid="11"/>
                                        </p:tgtEl>
                                        <p:attrNameLst>
                                          <p:attrName>ppt_x</p:attrName>
                                        </p:attrNameLst>
                                      </p:cBhvr>
                                      <p:tavLst>
                                        <p:tav tm="0">
                                          <p:val>
                                            <p:strVal val="1+#ppt_w/2"/>
                                          </p:val>
                                        </p:tav>
                                        <p:tav tm="100000">
                                          <p:val>
                                            <p:strVal val="#ppt_x"/>
                                          </p:val>
                                        </p:tav>
                                      </p:tavLst>
                                    </p:anim>
                                    <p:anim calcmode="lin" valueType="num">
                                      <p:cBhvr additive="base">
                                        <p:cTn id="34"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1+#ppt_w/2"/>
                                          </p:val>
                                        </p:tav>
                                        <p:tav tm="100000">
                                          <p:val>
                                            <p:strVal val="#ppt_x"/>
                                          </p:val>
                                        </p:tav>
                                      </p:tavLst>
                                    </p:anim>
                                    <p:anim calcmode="lin" valueType="num">
                                      <p:cBhvr additive="base">
                                        <p:cTn id="4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750" fill="hold"/>
                                        <p:tgtEl>
                                          <p:spTgt spid="10"/>
                                        </p:tgtEl>
                                        <p:attrNameLst>
                                          <p:attrName>ppt_x</p:attrName>
                                        </p:attrNameLst>
                                      </p:cBhvr>
                                      <p:tavLst>
                                        <p:tav tm="0">
                                          <p:val>
                                            <p:strVal val="1+#ppt_w/2"/>
                                          </p:val>
                                        </p:tav>
                                        <p:tav tm="100000">
                                          <p:val>
                                            <p:strVal val="#ppt_x"/>
                                          </p:val>
                                        </p:tav>
                                      </p:tavLst>
                                    </p:anim>
                                    <p:anim calcmode="lin" valueType="num">
                                      <p:cBhvr additive="base">
                                        <p:cTn id="46"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750" fill="hold"/>
                                        <p:tgtEl>
                                          <p:spTgt spid="8"/>
                                        </p:tgtEl>
                                        <p:attrNameLst>
                                          <p:attrName>ppt_x</p:attrName>
                                        </p:attrNameLst>
                                      </p:cBhvr>
                                      <p:tavLst>
                                        <p:tav tm="0">
                                          <p:val>
                                            <p:strVal val="1+#ppt_w/2"/>
                                          </p:val>
                                        </p:tav>
                                        <p:tav tm="100000">
                                          <p:val>
                                            <p:strVal val="#ppt_x"/>
                                          </p:val>
                                        </p:tav>
                                      </p:tavLst>
                                    </p:anim>
                                    <p:anim calcmode="lin" valueType="num">
                                      <p:cBhvr additive="base">
                                        <p:cTn id="5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3" grpId="0" animBg="1"/>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880285E0-ED73-497D-81C3-F1C5FE26CB2E}"/>
              </a:ext>
              <a:ext uri="{C183D7F6-B498-43B3-948B-1728B52AA6E4}">
                <adec:decorative xmlns:adec="http://schemas.microsoft.com/office/drawing/2017/decorative" val="1"/>
              </a:ext>
            </a:extLst>
          </p:cNvPr>
          <p:cNvSpPr/>
          <p:nvPr/>
        </p:nvSpPr>
        <p:spPr>
          <a:xfrm>
            <a:off x="-1" y="0"/>
            <a:ext cx="12192000" cy="6858000"/>
          </a:xfrm>
          <a:custGeom>
            <a:avLst/>
            <a:gdLst>
              <a:gd name="connsiteX0" fmla="*/ 502387 w 12192000"/>
              <a:gd name="connsiteY0" fmla="*/ 4343596 h 6858000"/>
              <a:gd name="connsiteX1" fmla="*/ 2268967 w 12192000"/>
              <a:gd name="connsiteY1" fmla="*/ 6110176 h 6858000"/>
              <a:gd name="connsiteX2" fmla="*/ 2130141 w 12192000"/>
              <a:gd name="connsiteY2" fmla="*/ 6797809 h 6858000"/>
              <a:gd name="connsiteX3" fmla="*/ 2101145 w 12192000"/>
              <a:gd name="connsiteY3" fmla="*/ 6858000 h 6858000"/>
              <a:gd name="connsiteX4" fmla="*/ 0 w 12192000"/>
              <a:gd name="connsiteY4" fmla="*/ 6858000 h 6858000"/>
              <a:gd name="connsiteX5" fmla="*/ 0 w 12192000"/>
              <a:gd name="connsiteY5" fmla="*/ 4417120 h 6858000"/>
              <a:gd name="connsiteX6" fmla="*/ 146360 w 12192000"/>
              <a:gd name="connsiteY6" fmla="*/ 4379487 h 6858000"/>
              <a:gd name="connsiteX7" fmla="*/ 502387 w 12192000"/>
              <a:gd name="connsiteY7" fmla="*/ 4343596 h 6858000"/>
              <a:gd name="connsiteX8" fmla="*/ 9212951 w 12192000"/>
              <a:gd name="connsiteY8" fmla="*/ 0 h 6858000"/>
              <a:gd name="connsiteX9" fmla="*/ 12192000 w 12192000"/>
              <a:gd name="connsiteY9" fmla="*/ 0 h 6858000"/>
              <a:gd name="connsiteX10" fmla="*/ 12192000 w 12192000"/>
              <a:gd name="connsiteY10" fmla="*/ 1310105 h 6858000"/>
              <a:gd name="connsiteX11" fmla="*/ 12101780 w 12192000"/>
              <a:gd name="connsiteY11" fmla="*/ 1392103 h 6858000"/>
              <a:gd name="connsiteX12" fmla="*/ 10978071 w 12192000"/>
              <a:gd name="connsiteY12" fmla="*/ 1795504 h 6858000"/>
              <a:gd name="connsiteX13" fmla="*/ 9211491 w 12192000"/>
              <a:gd name="connsiteY13" fmla="*/ 28924 h 6858000"/>
              <a:gd name="connsiteX14" fmla="*/ 0 w 12192000"/>
              <a:gd name="connsiteY14" fmla="*/ 0 h 6858000"/>
              <a:gd name="connsiteX15" fmla="*/ 7446372 w 12192000"/>
              <a:gd name="connsiteY15" fmla="*/ 0 h 6858000"/>
              <a:gd name="connsiteX16" fmla="*/ 7444911 w 12192000"/>
              <a:gd name="connsiteY16" fmla="*/ 28924 h 6858000"/>
              <a:gd name="connsiteX17" fmla="*/ 10978072 w 12192000"/>
              <a:gd name="connsiteY17" fmla="*/ 3562085 h 6858000"/>
              <a:gd name="connsiteX18" fmla="*/ 12028726 w 12192000"/>
              <a:gd name="connsiteY18" fmla="*/ 3403241 h 6858000"/>
              <a:gd name="connsiteX19" fmla="*/ 12192000 w 12192000"/>
              <a:gd name="connsiteY19" fmla="*/ 3347995 h 6858000"/>
              <a:gd name="connsiteX20" fmla="*/ 12192000 w 12192000"/>
              <a:gd name="connsiteY20" fmla="*/ 6858000 h 6858000"/>
              <a:gd name="connsiteX21" fmla="*/ 3954571 w 12192000"/>
              <a:gd name="connsiteY21" fmla="*/ 6858000 h 6858000"/>
              <a:gd name="connsiteX22" fmla="*/ 3963768 w 12192000"/>
              <a:gd name="connsiteY22" fmla="*/ 6822231 h 6858000"/>
              <a:gd name="connsiteX23" fmla="*/ 4035549 w 12192000"/>
              <a:gd name="connsiteY23" fmla="*/ 6110176 h 6858000"/>
              <a:gd name="connsiteX24" fmla="*/ 502388 w 12192000"/>
              <a:gd name="connsiteY24" fmla="*/ 2577015 h 6858000"/>
              <a:gd name="connsiteX25" fmla="*/ 141143 w 12192000"/>
              <a:gd name="connsiteY25" fmla="*/ 2595257 h 6858000"/>
              <a:gd name="connsiteX26" fmla="*/ 0 w 12192000"/>
              <a:gd name="connsiteY26" fmla="*/ 26131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02387" y="4343596"/>
                </a:moveTo>
                <a:cubicBezTo>
                  <a:pt x="1478042" y="4343596"/>
                  <a:pt x="2268967" y="5134521"/>
                  <a:pt x="2268967" y="6110176"/>
                </a:cubicBezTo>
                <a:cubicBezTo>
                  <a:pt x="2268967" y="6354090"/>
                  <a:pt x="2219535" y="6586458"/>
                  <a:pt x="2130141" y="6797809"/>
                </a:cubicBezTo>
                <a:lnTo>
                  <a:pt x="2101145" y="6858000"/>
                </a:lnTo>
                <a:lnTo>
                  <a:pt x="0" y="6858000"/>
                </a:lnTo>
                <a:lnTo>
                  <a:pt x="0" y="4417120"/>
                </a:lnTo>
                <a:lnTo>
                  <a:pt x="146360" y="4379487"/>
                </a:lnTo>
                <a:cubicBezTo>
                  <a:pt x="261360" y="4355955"/>
                  <a:pt x="380430" y="4343596"/>
                  <a:pt x="502387" y="4343596"/>
                </a:cubicBezTo>
                <a:close/>
                <a:moveTo>
                  <a:pt x="9212951" y="0"/>
                </a:moveTo>
                <a:lnTo>
                  <a:pt x="12192000" y="0"/>
                </a:lnTo>
                <a:lnTo>
                  <a:pt x="12192000" y="1310105"/>
                </a:lnTo>
                <a:lnTo>
                  <a:pt x="12101780" y="1392103"/>
                </a:lnTo>
                <a:cubicBezTo>
                  <a:pt x="11796411" y="1644116"/>
                  <a:pt x="11404920" y="1795504"/>
                  <a:pt x="10978071" y="1795504"/>
                </a:cubicBezTo>
                <a:cubicBezTo>
                  <a:pt x="10002416" y="1795504"/>
                  <a:pt x="9211491" y="1004579"/>
                  <a:pt x="9211491" y="28924"/>
                </a:cubicBezTo>
                <a:close/>
                <a:moveTo>
                  <a:pt x="0" y="0"/>
                </a:moveTo>
                <a:lnTo>
                  <a:pt x="7446372" y="0"/>
                </a:lnTo>
                <a:lnTo>
                  <a:pt x="7444911" y="28924"/>
                </a:lnTo>
                <a:cubicBezTo>
                  <a:pt x="7444911" y="1980235"/>
                  <a:pt x="9026761" y="3562085"/>
                  <a:pt x="10978072" y="3562085"/>
                </a:cubicBezTo>
                <a:cubicBezTo>
                  <a:pt x="11343943" y="3562085"/>
                  <a:pt x="11696825" y="3506473"/>
                  <a:pt x="12028726" y="3403241"/>
                </a:cubicBezTo>
                <a:lnTo>
                  <a:pt x="12192000" y="3347995"/>
                </a:lnTo>
                <a:lnTo>
                  <a:pt x="12192000" y="6858000"/>
                </a:lnTo>
                <a:lnTo>
                  <a:pt x="3954571" y="6858000"/>
                </a:lnTo>
                <a:lnTo>
                  <a:pt x="3963768" y="6822231"/>
                </a:lnTo>
                <a:cubicBezTo>
                  <a:pt x="4010833" y="6592231"/>
                  <a:pt x="4035549" y="6354090"/>
                  <a:pt x="4035549" y="6110176"/>
                </a:cubicBezTo>
                <a:cubicBezTo>
                  <a:pt x="4035549" y="4158865"/>
                  <a:pt x="2453699" y="2577015"/>
                  <a:pt x="502388" y="2577015"/>
                </a:cubicBezTo>
                <a:cubicBezTo>
                  <a:pt x="380431" y="2577015"/>
                  <a:pt x="259918" y="2583194"/>
                  <a:pt x="141143" y="2595257"/>
                </a:cubicBezTo>
                <a:lnTo>
                  <a:pt x="0" y="2613192"/>
                </a:lnTo>
                <a:close/>
              </a:path>
            </a:pathLst>
          </a:custGeom>
          <a:gradFill>
            <a:gsLst>
              <a:gs pos="0">
                <a:schemeClr val="accent1">
                  <a:alpha val="27000"/>
                </a:schemeClr>
              </a:gs>
              <a:gs pos="100000">
                <a:schemeClr val="tx2">
                  <a:alpha val="2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3">
            <a:extLst>
              <a:ext uri="{FF2B5EF4-FFF2-40B4-BE49-F238E27FC236}">
                <a16:creationId xmlns:a16="http://schemas.microsoft.com/office/drawing/2014/main" id="{AA5D07B7-D548-4317-965E-5B54754EFBC0}"/>
              </a:ext>
            </a:extLst>
          </p:cNvPr>
          <p:cNvSpPr>
            <a:spLocks noGrp="1"/>
          </p:cNvSpPr>
          <p:nvPr>
            <p:ph type="ctrTitle"/>
          </p:nvPr>
        </p:nvSpPr>
        <p:spPr>
          <a:xfrm>
            <a:off x="2953861" y="2311400"/>
            <a:ext cx="6284279" cy="1393854"/>
          </a:xfrm>
        </p:spPr>
        <p:txBody>
          <a:bodyPr anchor="b" anchorCtr="0"/>
          <a:lstStyle/>
          <a:p>
            <a:r>
              <a:rPr lang="en-US" sz="7200" b="1" dirty="0">
                <a:solidFill>
                  <a:schemeClr val="tx1"/>
                </a:solidFill>
              </a:rPr>
              <a:t>Thank You</a:t>
            </a:r>
          </a:p>
        </p:txBody>
      </p:sp>
      <p:sp>
        <p:nvSpPr>
          <p:cNvPr id="15" name="Subtitle 14">
            <a:extLst>
              <a:ext uri="{FF2B5EF4-FFF2-40B4-BE49-F238E27FC236}">
                <a16:creationId xmlns:a16="http://schemas.microsoft.com/office/drawing/2014/main" id="{5DBA4082-E155-40C3-909C-43D3C98A238F}"/>
              </a:ext>
            </a:extLst>
          </p:cNvPr>
          <p:cNvSpPr>
            <a:spLocks noGrp="1"/>
          </p:cNvSpPr>
          <p:nvPr>
            <p:ph type="subTitle" idx="1"/>
          </p:nvPr>
        </p:nvSpPr>
        <p:spPr>
          <a:xfrm>
            <a:off x="3267630" y="3705254"/>
            <a:ext cx="5656740" cy="1882746"/>
          </a:xfrm>
        </p:spPr>
        <p:txBody>
          <a:bodyPr>
            <a:normAutofit/>
          </a:bodyPr>
          <a:lstStyle/>
          <a:p>
            <a:pPr>
              <a:lnSpc>
                <a:spcPct val="108000"/>
              </a:lnSpc>
            </a:pPr>
            <a:r>
              <a:rPr lang="en-US" sz="2800" b="1" dirty="0">
                <a:solidFill>
                  <a:srgbClr val="000000"/>
                </a:solidFill>
                <a:latin typeface="+mn-lt"/>
              </a:rPr>
              <a:t>Check out Module 2!</a:t>
            </a:r>
            <a:endParaRPr lang="en-US" sz="2800" b="1" dirty="0">
              <a:solidFill>
                <a:srgbClr val="000000"/>
              </a:solidFill>
              <a:highlight>
                <a:srgbClr val="FFFF00"/>
              </a:highlight>
              <a:latin typeface="+mn-lt"/>
            </a:endParaRPr>
          </a:p>
          <a:p>
            <a:pPr>
              <a:lnSpc>
                <a:spcPct val="108000"/>
              </a:lnSpc>
            </a:pPr>
            <a:r>
              <a:rPr lang="en-US" sz="2600" dirty="0">
                <a:solidFill>
                  <a:srgbClr val="000000"/>
                </a:solidFill>
                <a:latin typeface="+mn-lt"/>
              </a:rPr>
              <a:t>Competitive Integrated Employment for People with Physical Disabilities</a:t>
            </a:r>
            <a:endParaRPr lang="en-US" sz="2600" dirty="0">
              <a:solidFill>
                <a:srgbClr val="000000"/>
              </a:solidFill>
              <a:highlight>
                <a:srgbClr val="FFFF00"/>
              </a:highlight>
              <a:latin typeface="+mn-lt"/>
            </a:endParaRPr>
          </a:p>
        </p:txBody>
      </p:sp>
      <p:pic>
        <p:nvPicPr>
          <p:cNvPr id="13" name="Picture 12" descr="Wisconsin Department of Health Services">
            <a:extLst>
              <a:ext uri="{FF2B5EF4-FFF2-40B4-BE49-F238E27FC236}">
                <a16:creationId xmlns:a16="http://schemas.microsoft.com/office/drawing/2014/main" id="{963C1A2B-DAAB-6234-2F73-187615D8E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03" y="458341"/>
            <a:ext cx="4423885" cy="860819"/>
          </a:xfrm>
          <a:prstGeom prst="rect">
            <a:avLst/>
          </a:prstGeom>
        </p:spPr>
      </p:pic>
      <p:pic>
        <p:nvPicPr>
          <p:cNvPr id="7" name="Picture 6" descr="Employment Resources, Inc.">
            <a:extLst>
              <a:ext uri="{FF2B5EF4-FFF2-40B4-BE49-F238E27FC236}">
                <a16:creationId xmlns:a16="http://schemas.microsoft.com/office/drawing/2014/main" id="{267B2A26-ADBF-6611-3B56-94FCE825AE90}"/>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9757460" y="5046562"/>
            <a:ext cx="2150338" cy="1549562"/>
          </a:xfrm>
          <a:prstGeom prst="rect">
            <a:avLst/>
          </a:prstGeom>
        </p:spPr>
      </p:pic>
    </p:spTree>
    <p:custDataLst>
      <p:tags r:id="rId1"/>
    </p:custDataLst>
    <p:extLst>
      <p:ext uri="{BB962C8B-B14F-4D97-AF65-F5344CB8AC3E}">
        <p14:creationId xmlns:p14="http://schemas.microsoft.com/office/powerpoint/2010/main" val="417149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anim calcmode="lin" valueType="num">
                                      <p:cBhvr>
                                        <p:cTn id="11" dur="750" fill="hold"/>
                                        <p:tgtEl>
                                          <p:spTgt spid="14"/>
                                        </p:tgtEl>
                                        <p:attrNameLst>
                                          <p:attrName>ppt_x</p:attrName>
                                        </p:attrNameLst>
                                      </p:cBhvr>
                                      <p:tavLst>
                                        <p:tav tm="0">
                                          <p:val>
                                            <p:strVal val="#ppt_x"/>
                                          </p:val>
                                        </p:tav>
                                        <p:tav tm="100000">
                                          <p:val>
                                            <p:strVal val="#ppt_x"/>
                                          </p:val>
                                        </p:tav>
                                      </p:tavLst>
                                    </p:anim>
                                    <p:anim calcmode="lin" valueType="num">
                                      <p:cBhvr>
                                        <p:cTn id="12" dur="75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25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1000"/>
                                        <p:tgtEl>
                                          <p:spTgt spid="15">
                                            <p:txEl>
                                              <p:pRg st="0" end="0"/>
                                            </p:txEl>
                                          </p:spTgt>
                                        </p:tgtEl>
                                      </p:cBhvr>
                                    </p:animEffect>
                                    <p:anim calcmode="lin" valueType="num">
                                      <p:cBhvr>
                                        <p:cTn id="1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750"/>
                                        <p:tgtEl>
                                          <p:spTgt spid="15">
                                            <p:txEl>
                                              <p:pRg st="1" end="1"/>
                                            </p:txEl>
                                          </p:spTgt>
                                        </p:tgtEl>
                                      </p:cBhvr>
                                    </p:animEffect>
                                    <p:anim calcmode="lin" valueType="num">
                                      <p:cBhvr>
                                        <p:cTn id="23" dur="75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236663"/>
            <a:ext cx="9144000" cy="1677987"/>
          </a:xfrm>
        </p:spPr>
        <p:txBody>
          <a:bodyPr>
            <a:noAutofit/>
          </a:bodyPr>
          <a:lstStyle/>
          <a:p>
            <a:r>
              <a:rPr lang="en-US" sz="6600" dirty="0">
                <a:solidFill>
                  <a:schemeClr val="bg1"/>
                </a:solidFill>
              </a:rPr>
              <a:t>Employment Rates</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3053398"/>
            <a:ext cx="9144000" cy="839333"/>
          </a:xfrm>
        </p:spPr>
        <p:txBody>
          <a:bodyPr/>
          <a:lstStyle/>
          <a:p>
            <a:r>
              <a:rPr lang="en-US" dirty="0">
                <a:solidFill>
                  <a:schemeClr val="bg1"/>
                </a:solidFill>
              </a:rPr>
              <a:t>For People with Physical Disabilities in Wisconsin</a:t>
            </a:r>
          </a:p>
        </p:txBody>
      </p:sp>
      <p:sp>
        <p:nvSpPr>
          <p:cNvPr id="16" name="Freeform: Shape 15">
            <a:extLst>
              <a:ext uri="{FF2B5EF4-FFF2-40B4-BE49-F238E27FC236}">
                <a16:creationId xmlns:a16="http://schemas.microsoft.com/office/drawing/2014/main" id="{8D4A57AE-2D08-1B2A-219B-4B50E790E0B0}"/>
              </a:ext>
              <a:ext uri="{C183D7F6-B498-43B3-948B-1728B52AA6E4}">
                <adec:decorative xmlns:adec="http://schemas.microsoft.com/office/drawing/2017/decorative" val="1"/>
              </a:ext>
            </a:extLst>
          </p:cNvPr>
          <p:cNvSpPr/>
          <p:nvPr/>
        </p:nvSpPr>
        <p:spPr>
          <a:xfrm>
            <a:off x="3753697" y="3917180"/>
            <a:ext cx="4684606" cy="3045438"/>
          </a:xfrm>
          <a:custGeom>
            <a:avLst/>
            <a:gdLst>
              <a:gd name="connsiteX0" fmla="*/ 1256222 w 4684606"/>
              <a:gd name="connsiteY0" fmla="*/ 1902216 h 3045438"/>
              <a:gd name="connsiteX1" fmla="*/ 1681272 w 4684606"/>
              <a:gd name="connsiteY1" fmla="*/ 2297432 h 3045438"/>
              <a:gd name="connsiteX2" fmla="*/ 1991666 w 4684606"/>
              <a:gd name="connsiteY2" fmla="*/ 1995670 h 3045438"/>
              <a:gd name="connsiteX3" fmla="*/ 2278184 w 4684606"/>
              <a:gd name="connsiteY3" fmla="*/ 1717120 h 3045438"/>
              <a:gd name="connsiteX4" fmla="*/ 2651666 w 4684606"/>
              <a:gd name="connsiteY4" fmla="*/ 1344679 h 3045438"/>
              <a:gd name="connsiteX5" fmla="*/ 3077759 w 4684606"/>
              <a:gd name="connsiteY5" fmla="*/ 1720648 h 3045438"/>
              <a:gd name="connsiteX6" fmla="*/ 3530553 w 4684606"/>
              <a:gd name="connsiteY6" fmla="*/ 1267678 h 3045438"/>
              <a:gd name="connsiteX7" fmla="*/ 4026699 w 4684606"/>
              <a:gd name="connsiteY7" fmla="*/ 771338 h 3045438"/>
              <a:gd name="connsiteX8" fmla="*/ 4522846 w 4684606"/>
              <a:gd name="connsiteY8" fmla="*/ 274999 h 3045438"/>
              <a:gd name="connsiteX9" fmla="*/ 4523978 w 4684606"/>
              <a:gd name="connsiteY9" fmla="*/ 275006 h 3045438"/>
              <a:gd name="connsiteX10" fmla="*/ 4524210 w 4684606"/>
              <a:gd name="connsiteY10" fmla="*/ 275559 h 3045438"/>
              <a:gd name="connsiteX11" fmla="*/ 4524210 w 4684606"/>
              <a:gd name="connsiteY11" fmla="*/ 962376 h 3045438"/>
              <a:gd name="connsiteX12" fmla="*/ 4684606 w 4684606"/>
              <a:gd name="connsiteY12" fmla="*/ 962376 h 3045438"/>
              <a:gd name="connsiteX13" fmla="*/ 4684606 w 4684606"/>
              <a:gd name="connsiteY13" fmla="*/ 490812 h 3045438"/>
              <a:gd name="connsiteX14" fmla="*/ 4684606 w 4684606"/>
              <a:gd name="connsiteY14" fmla="*/ 0 h 3045438"/>
              <a:gd name="connsiteX15" fmla="*/ 4214103 w 4684606"/>
              <a:gd name="connsiteY15" fmla="*/ 0 h 3045438"/>
              <a:gd name="connsiteX16" fmla="*/ 3724396 w 4684606"/>
              <a:gd name="connsiteY16" fmla="*/ 0 h 3045438"/>
              <a:gd name="connsiteX17" fmla="*/ 3724396 w 4684606"/>
              <a:gd name="connsiteY17" fmla="*/ 160395 h 3045438"/>
              <a:gd name="connsiteX18" fmla="*/ 4408564 w 4684606"/>
              <a:gd name="connsiteY18" fmla="*/ 160395 h 3045438"/>
              <a:gd name="connsiteX19" fmla="*/ 4409438 w 4684606"/>
              <a:gd name="connsiteY19" fmla="*/ 161126 h 3045438"/>
              <a:gd name="connsiteX20" fmla="*/ 4409207 w 4684606"/>
              <a:gd name="connsiteY20" fmla="*/ 161759 h 3045438"/>
              <a:gd name="connsiteX21" fmla="*/ 4003194 w 4684606"/>
              <a:gd name="connsiteY21" fmla="*/ 567796 h 3045438"/>
              <a:gd name="connsiteX22" fmla="*/ 3583796 w 4684606"/>
              <a:gd name="connsiteY22" fmla="*/ 987219 h 3045438"/>
              <a:gd name="connsiteX23" fmla="*/ 3070702 w 4684606"/>
              <a:gd name="connsiteY23" fmla="*/ 1500343 h 3045438"/>
              <a:gd name="connsiteX24" fmla="*/ 2644608 w 4684606"/>
              <a:gd name="connsiteY24" fmla="*/ 1124376 h 3045438"/>
              <a:gd name="connsiteX25" fmla="*/ 2166067 w 4684606"/>
              <a:gd name="connsiteY25" fmla="*/ 1602917 h 3045438"/>
              <a:gd name="connsiteX26" fmla="*/ 1679345 w 4684606"/>
              <a:gd name="connsiteY26" fmla="*/ 2076085 h 3045438"/>
              <a:gd name="connsiteX27" fmla="*/ 1252532 w 4684606"/>
              <a:gd name="connsiteY27" fmla="*/ 1679427 h 3045438"/>
              <a:gd name="connsiteX28" fmla="*/ 847547 w 4684606"/>
              <a:gd name="connsiteY28" fmla="*/ 2084438 h 3045438"/>
              <a:gd name="connsiteX29" fmla="*/ 442561 w 4684606"/>
              <a:gd name="connsiteY29" fmla="*/ 2489449 h 3045438"/>
              <a:gd name="connsiteX30" fmla="*/ 0 w 4684606"/>
              <a:gd name="connsiteY30" fmla="*/ 2932039 h 3045438"/>
              <a:gd name="connsiteX31" fmla="*/ 113400 w 4684606"/>
              <a:gd name="connsiteY31" fmla="*/ 3045440 h 3045438"/>
              <a:gd name="connsiteX32" fmla="*/ 517197 w 4684606"/>
              <a:gd name="connsiteY32" fmla="*/ 2641501 h 3045438"/>
              <a:gd name="connsiteX33" fmla="*/ 863853 w 4684606"/>
              <a:gd name="connsiteY33" fmla="*/ 2294723 h 3045438"/>
              <a:gd name="connsiteX34" fmla="*/ 1256222 w 4684606"/>
              <a:gd name="connsiteY34" fmla="*/ 1902216 h 30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84606" h="3045438" extrusionOk="0">
                <a:moveTo>
                  <a:pt x="1256222" y="1902216"/>
                </a:moveTo>
                <a:cubicBezTo>
                  <a:pt x="1454710" y="2071045"/>
                  <a:pt x="1607076" y="2194096"/>
                  <a:pt x="1681272" y="2297432"/>
                </a:cubicBezTo>
                <a:cubicBezTo>
                  <a:pt x="1782484" y="2171574"/>
                  <a:pt x="1875116" y="2128269"/>
                  <a:pt x="1991666" y="1995670"/>
                </a:cubicBezTo>
                <a:cubicBezTo>
                  <a:pt x="2108216" y="1863071"/>
                  <a:pt x="2176331" y="1837104"/>
                  <a:pt x="2278184" y="1717120"/>
                </a:cubicBezTo>
                <a:cubicBezTo>
                  <a:pt x="2437533" y="1527101"/>
                  <a:pt x="2475730" y="1492649"/>
                  <a:pt x="2651666" y="1344679"/>
                </a:cubicBezTo>
                <a:cubicBezTo>
                  <a:pt x="2753307" y="1423276"/>
                  <a:pt x="2919713" y="1602672"/>
                  <a:pt x="3077759" y="1720648"/>
                </a:cubicBezTo>
                <a:cubicBezTo>
                  <a:pt x="3176391" y="1602787"/>
                  <a:pt x="3439383" y="1381260"/>
                  <a:pt x="3530553" y="1267678"/>
                </a:cubicBezTo>
                <a:cubicBezTo>
                  <a:pt x="3621722" y="1154096"/>
                  <a:pt x="3852742" y="915310"/>
                  <a:pt x="4026699" y="771338"/>
                </a:cubicBezTo>
                <a:cubicBezTo>
                  <a:pt x="4200656" y="627367"/>
                  <a:pt x="4423966" y="412042"/>
                  <a:pt x="4522846" y="274999"/>
                </a:cubicBezTo>
                <a:cubicBezTo>
                  <a:pt x="4523153" y="274640"/>
                  <a:pt x="4523622" y="274792"/>
                  <a:pt x="4523978" y="275006"/>
                </a:cubicBezTo>
                <a:cubicBezTo>
                  <a:pt x="4524151" y="275194"/>
                  <a:pt x="4524220" y="275373"/>
                  <a:pt x="4524210" y="275559"/>
                </a:cubicBezTo>
                <a:cubicBezTo>
                  <a:pt x="4495705" y="608958"/>
                  <a:pt x="4499947" y="659099"/>
                  <a:pt x="4524210" y="962376"/>
                </a:cubicBezTo>
                <a:cubicBezTo>
                  <a:pt x="4566387" y="961277"/>
                  <a:pt x="4613131" y="956669"/>
                  <a:pt x="4684606" y="962376"/>
                </a:cubicBezTo>
                <a:cubicBezTo>
                  <a:pt x="4690383" y="786668"/>
                  <a:pt x="4677451" y="634516"/>
                  <a:pt x="4684606" y="490812"/>
                </a:cubicBezTo>
                <a:cubicBezTo>
                  <a:pt x="4691761" y="347108"/>
                  <a:pt x="4683596" y="228211"/>
                  <a:pt x="4684606" y="0"/>
                </a:cubicBezTo>
                <a:cubicBezTo>
                  <a:pt x="4555962" y="15927"/>
                  <a:pt x="4403431" y="-12807"/>
                  <a:pt x="4214103" y="0"/>
                </a:cubicBezTo>
                <a:cubicBezTo>
                  <a:pt x="4024775" y="12807"/>
                  <a:pt x="3881901" y="12808"/>
                  <a:pt x="3724396" y="0"/>
                </a:cubicBezTo>
                <a:cubicBezTo>
                  <a:pt x="3727492" y="40048"/>
                  <a:pt x="3719564" y="107541"/>
                  <a:pt x="3724396" y="160395"/>
                </a:cubicBezTo>
                <a:cubicBezTo>
                  <a:pt x="3892635" y="138702"/>
                  <a:pt x="4144467" y="191350"/>
                  <a:pt x="4408564" y="160395"/>
                </a:cubicBezTo>
                <a:cubicBezTo>
                  <a:pt x="4408949" y="160342"/>
                  <a:pt x="4409360" y="160753"/>
                  <a:pt x="4409438" y="161126"/>
                </a:cubicBezTo>
                <a:cubicBezTo>
                  <a:pt x="4409447" y="161376"/>
                  <a:pt x="4409391" y="161579"/>
                  <a:pt x="4409207" y="161759"/>
                </a:cubicBezTo>
                <a:cubicBezTo>
                  <a:pt x="4341835" y="267339"/>
                  <a:pt x="4162331" y="433667"/>
                  <a:pt x="4003194" y="567796"/>
                </a:cubicBezTo>
                <a:cubicBezTo>
                  <a:pt x="3844057" y="701925"/>
                  <a:pt x="3759809" y="799839"/>
                  <a:pt x="3583796" y="987219"/>
                </a:cubicBezTo>
                <a:cubicBezTo>
                  <a:pt x="3407782" y="1174599"/>
                  <a:pt x="3279873" y="1252122"/>
                  <a:pt x="3070702" y="1500343"/>
                </a:cubicBezTo>
                <a:cubicBezTo>
                  <a:pt x="2940773" y="1363741"/>
                  <a:pt x="2801719" y="1292430"/>
                  <a:pt x="2644608" y="1124376"/>
                </a:cubicBezTo>
                <a:cubicBezTo>
                  <a:pt x="2417176" y="1318232"/>
                  <a:pt x="2345388" y="1460093"/>
                  <a:pt x="2166067" y="1602917"/>
                </a:cubicBezTo>
                <a:cubicBezTo>
                  <a:pt x="2049272" y="1694910"/>
                  <a:pt x="1837973" y="1898443"/>
                  <a:pt x="1679345" y="2076085"/>
                </a:cubicBezTo>
                <a:cubicBezTo>
                  <a:pt x="1559784" y="1977371"/>
                  <a:pt x="1425043" y="1837049"/>
                  <a:pt x="1252532" y="1679427"/>
                </a:cubicBezTo>
                <a:cubicBezTo>
                  <a:pt x="1114486" y="1828486"/>
                  <a:pt x="1058254" y="1911186"/>
                  <a:pt x="847547" y="2084438"/>
                </a:cubicBezTo>
                <a:cubicBezTo>
                  <a:pt x="636840" y="2257690"/>
                  <a:pt x="585894" y="2379219"/>
                  <a:pt x="442561" y="2489449"/>
                </a:cubicBezTo>
                <a:cubicBezTo>
                  <a:pt x="299229" y="2599680"/>
                  <a:pt x="74851" y="2824168"/>
                  <a:pt x="0" y="2932039"/>
                </a:cubicBezTo>
                <a:cubicBezTo>
                  <a:pt x="41959" y="2980624"/>
                  <a:pt x="76860" y="3016452"/>
                  <a:pt x="113400" y="3045440"/>
                </a:cubicBezTo>
                <a:cubicBezTo>
                  <a:pt x="237463" y="2912587"/>
                  <a:pt x="376670" y="2769749"/>
                  <a:pt x="517197" y="2641501"/>
                </a:cubicBezTo>
                <a:cubicBezTo>
                  <a:pt x="657724" y="2513253"/>
                  <a:pt x="728266" y="2408684"/>
                  <a:pt x="863853" y="2294723"/>
                </a:cubicBezTo>
                <a:cubicBezTo>
                  <a:pt x="999440" y="2180762"/>
                  <a:pt x="1141076" y="2026758"/>
                  <a:pt x="1256222" y="1902216"/>
                </a:cubicBezTo>
                <a:close/>
              </a:path>
            </a:pathLst>
          </a:custGeom>
          <a:noFill/>
          <a:ln w="19050" cap="sq">
            <a:solidFill>
              <a:schemeClr val="bg1"/>
            </a:solidFill>
            <a:prstDash val="dash"/>
            <a:round/>
            <a:extLst>
              <a:ext uri="{C807C97D-BFC1-408E-A445-0C87EB9F89A2}">
                <ask:lineSketchStyleProps xmlns:ask="http://schemas.microsoft.com/office/drawing/2018/sketchyshapes" sd="1422292035">
                  <a:custGeom>
                    <a:avLst/>
                    <a:gdLst>
                      <a:gd name="connsiteX0" fmla="*/ 569239 w 2122761"/>
                      <a:gd name="connsiteY0" fmla="*/ 861962 h 1379996"/>
                      <a:gd name="connsiteX1" fmla="*/ 761844 w 2122761"/>
                      <a:gd name="connsiteY1" fmla="*/ 1041048 h 1379996"/>
                      <a:gd name="connsiteX2" fmla="*/ 1032326 w 2122761"/>
                      <a:gd name="connsiteY2" fmla="*/ 778088 h 1379996"/>
                      <a:gd name="connsiteX3" fmla="*/ 1201564 w 2122761"/>
                      <a:gd name="connsiteY3" fmla="*/ 609322 h 1379996"/>
                      <a:gd name="connsiteX4" fmla="*/ 1394642 w 2122761"/>
                      <a:gd name="connsiteY4" fmla="*/ 779687 h 1379996"/>
                      <a:gd name="connsiteX5" fmla="*/ 2049462 w 2122761"/>
                      <a:gd name="connsiteY5" fmla="*/ 124612 h 1379996"/>
                      <a:gd name="connsiteX6" fmla="*/ 2049975 w 2122761"/>
                      <a:gd name="connsiteY6" fmla="*/ 124615 h 1379996"/>
                      <a:gd name="connsiteX7" fmla="*/ 2050080 w 2122761"/>
                      <a:gd name="connsiteY7" fmla="*/ 124866 h 1379996"/>
                      <a:gd name="connsiteX8" fmla="*/ 2050080 w 2122761"/>
                      <a:gd name="connsiteY8" fmla="*/ 436087 h 1379996"/>
                      <a:gd name="connsiteX9" fmla="*/ 2122761 w 2122761"/>
                      <a:gd name="connsiteY9" fmla="*/ 436087 h 1379996"/>
                      <a:gd name="connsiteX10" fmla="*/ 2122761 w 2122761"/>
                      <a:gd name="connsiteY10" fmla="*/ 0 h 1379996"/>
                      <a:gd name="connsiteX11" fmla="*/ 1687656 w 2122761"/>
                      <a:gd name="connsiteY11" fmla="*/ 0 h 1379996"/>
                      <a:gd name="connsiteX12" fmla="*/ 1687656 w 2122761"/>
                      <a:gd name="connsiteY12" fmla="*/ 72681 h 1379996"/>
                      <a:gd name="connsiteX13" fmla="*/ 1997677 w 2122761"/>
                      <a:gd name="connsiteY13" fmla="*/ 72681 h 1379996"/>
                      <a:gd name="connsiteX14" fmla="*/ 1998073 w 2122761"/>
                      <a:gd name="connsiteY14" fmla="*/ 73012 h 1379996"/>
                      <a:gd name="connsiteX15" fmla="*/ 1997968 w 2122761"/>
                      <a:gd name="connsiteY15" fmla="*/ 73299 h 1379996"/>
                      <a:gd name="connsiteX16" fmla="*/ 1391444 w 2122761"/>
                      <a:gd name="connsiteY16" fmla="*/ 679859 h 1379996"/>
                      <a:gd name="connsiteX17" fmla="*/ 1198366 w 2122761"/>
                      <a:gd name="connsiteY17" fmla="*/ 509495 h 1379996"/>
                      <a:gd name="connsiteX18" fmla="*/ 981522 w 2122761"/>
                      <a:gd name="connsiteY18" fmla="*/ 726339 h 1379996"/>
                      <a:gd name="connsiteX19" fmla="*/ 760971 w 2122761"/>
                      <a:gd name="connsiteY19" fmla="*/ 940748 h 1379996"/>
                      <a:gd name="connsiteX20" fmla="*/ 567567 w 2122761"/>
                      <a:gd name="connsiteY20" fmla="*/ 761008 h 1379996"/>
                      <a:gd name="connsiteX21" fmla="*/ 0 w 2122761"/>
                      <a:gd name="connsiteY21" fmla="*/ 1328611 h 1379996"/>
                      <a:gd name="connsiteX22" fmla="*/ 51386 w 2122761"/>
                      <a:gd name="connsiteY22" fmla="*/ 1379997 h 137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2761" h="1379996">
                        <a:moveTo>
                          <a:pt x="569239" y="861962"/>
                        </a:moveTo>
                        <a:lnTo>
                          <a:pt x="761844" y="1041048"/>
                        </a:lnTo>
                        <a:lnTo>
                          <a:pt x="1032326" y="778088"/>
                        </a:lnTo>
                        <a:lnTo>
                          <a:pt x="1201564" y="609322"/>
                        </a:lnTo>
                        <a:lnTo>
                          <a:pt x="1394642" y="779687"/>
                        </a:lnTo>
                        <a:lnTo>
                          <a:pt x="2049462" y="124612"/>
                        </a:lnTo>
                        <a:cubicBezTo>
                          <a:pt x="2049604" y="124470"/>
                          <a:pt x="2049837" y="124474"/>
                          <a:pt x="2049975" y="124615"/>
                        </a:cubicBezTo>
                        <a:cubicBezTo>
                          <a:pt x="2050040" y="124685"/>
                          <a:pt x="2050080" y="124772"/>
                          <a:pt x="2050080" y="124866"/>
                        </a:cubicBezTo>
                        <a:lnTo>
                          <a:pt x="2050080" y="436087"/>
                        </a:lnTo>
                        <a:lnTo>
                          <a:pt x="2122761" y="436087"/>
                        </a:lnTo>
                        <a:lnTo>
                          <a:pt x="2122761" y="0"/>
                        </a:lnTo>
                        <a:lnTo>
                          <a:pt x="1687656" y="0"/>
                        </a:lnTo>
                        <a:lnTo>
                          <a:pt x="1687656" y="72681"/>
                        </a:lnTo>
                        <a:lnTo>
                          <a:pt x="1997677" y="72681"/>
                        </a:lnTo>
                        <a:cubicBezTo>
                          <a:pt x="1997877" y="72663"/>
                          <a:pt x="1998055" y="72812"/>
                          <a:pt x="1998073" y="73012"/>
                        </a:cubicBezTo>
                        <a:cubicBezTo>
                          <a:pt x="1998080" y="73117"/>
                          <a:pt x="1998044" y="73223"/>
                          <a:pt x="1997968" y="73299"/>
                        </a:cubicBezTo>
                        <a:lnTo>
                          <a:pt x="1391444" y="679859"/>
                        </a:lnTo>
                        <a:lnTo>
                          <a:pt x="1198366" y="509495"/>
                        </a:lnTo>
                        <a:lnTo>
                          <a:pt x="981522" y="726339"/>
                        </a:lnTo>
                        <a:lnTo>
                          <a:pt x="760971" y="940748"/>
                        </a:lnTo>
                        <a:lnTo>
                          <a:pt x="567567" y="761008"/>
                        </a:lnTo>
                        <a:lnTo>
                          <a:pt x="0" y="1328611"/>
                        </a:lnTo>
                        <a:lnTo>
                          <a:pt x="51386" y="1379997"/>
                        </a:lnTo>
                        <a:close/>
                      </a:path>
                    </a:pathLst>
                  </a:custGeom>
                  <ask:type>
                    <ask:lineSketchFreehand/>
                  </ask:type>
                </ask:lineSketchStyleProps>
              </a:ext>
            </a:extLst>
          </a:ln>
          <a:effectLst>
            <a:outerShdw blurRad="76200" dir="18900000" sy="23000" kx="-1200000" algn="bl" rotWithShape="0">
              <a:prstClr val="black">
                <a:alpha val="20000"/>
              </a:prstClr>
            </a:outerShdw>
          </a:effectLst>
        </p:spPr>
        <p:txBody>
          <a:bodyPr rtlCol="0" anchor="ctr"/>
          <a:lstStyle/>
          <a:p>
            <a:endParaRPr lang="en-US" dirty="0">
              <a:solidFill>
                <a:schemeClr val="bg1"/>
              </a:solidFill>
            </a:endParaRPr>
          </a:p>
        </p:txBody>
      </p:sp>
    </p:spTree>
    <p:custDataLst>
      <p:tags r:id="rId1"/>
    </p:custDataLst>
    <p:extLst>
      <p:ext uri="{BB962C8B-B14F-4D97-AF65-F5344CB8AC3E}">
        <p14:creationId xmlns:p14="http://schemas.microsoft.com/office/powerpoint/2010/main" val="34537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10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250"/>
                                        <p:tgtEl>
                                          <p:spTgt spid="1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4A25FBA-F7E9-A51E-E5CB-BE1943EB8267}"/>
              </a:ext>
              <a:ext uri="{C183D7F6-B498-43B3-948B-1728B52AA6E4}">
                <adec:decorative xmlns:adec="http://schemas.microsoft.com/office/drawing/2017/decorative" val="1"/>
              </a:ext>
            </a:extLst>
          </p:cNvPr>
          <p:cNvSpPr/>
          <p:nvPr/>
        </p:nvSpPr>
        <p:spPr>
          <a:xfrm>
            <a:off x="7585510" y="2009941"/>
            <a:ext cx="3862377" cy="3942516"/>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4AF0472-1FBF-8929-A524-9A27E56E7387}"/>
              </a:ext>
            </a:extLst>
          </p:cNvPr>
          <p:cNvSpPr txBox="1"/>
          <p:nvPr/>
        </p:nvSpPr>
        <p:spPr>
          <a:xfrm>
            <a:off x="8000427" y="2607719"/>
            <a:ext cx="3119826" cy="1210603"/>
          </a:xfrm>
          <a:prstGeom prst="rect">
            <a:avLst/>
          </a:prstGeom>
          <a:noFill/>
        </p:spPr>
        <p:txBody>
          <a:bodyPr wrap="square" rtlCol="0" anchor="b" anchorCtr="0">
            <a:noAutofit/>
          </a:bodyPr>
          <a:lstStyle/>
          <a:p>
            <a:pPr algn="ctr">
              <a:lnSpc>
                <a:spcPct val="108000"/>
              </a:lnSpc>
            </a:pPr>
            <a:r>
              <a:rPr lang="en-US" sz="3200" b="1" dirty="0">
                <a:solidFill>
                  <a:schemeClr val="accent1">
                    <a:lumMod val="75000"/>
                  </a:schemeClr>
                </a:solidFill>
              </a:rPr>
              <a:t>Long-Term Care Participants</a:t>
            </a:r>
            <a:endParaRPr lang="en-US" sz="3200" dirty="0">
              <a:solidFill>
                <a:srgbClr val="000000"/>
              </a:solidFill>
            </a:endParaRPr>
          </a:p>
        </p:txBody>
      </p:sp>
      <p:sp>
        <p:nvSpPr>
          <p:cNvPr id="17" name="TextBox 16">
            <a:extLst>
              <a:ext uri="{FF2B5EF4-FFF2-40B4-BE49-F238E27FC236}">
                <a16:creationId xmlns:a16="http://schemas.microsoft.com/office/drawing/2014/main" id="{5F21F555-E980-D1F2-62C0-4A5C410A15AC}"/>
              </a:ext>
            </a:extLst>
          </p:cNvPr>
          <p:cNvSpPr txBox="1"/>
          <p:nvPr/>
        </p:nvSpPr>
        <p:spPr>
          <a:xfrm>
            <a:off x="8045794" y="3818321"/>
            <a:ext cx="3041245" cy="1629279"/>
          </a:xfrm>
          <a:prstGeom prst="rect">
            <a:avLst/>
          </a:prstGeom>
          <a:noFill/>
        </p:spPr>
        <p:txBody>
          <a:bodyPr wrap="square" rtlCol="0" anchor="b" anchorCtr="0">
            <a:noAutofit/>
          </a:bodyPr>
          <a:lstStyle/>
          <a:p>
            <a:pPr marL="457200" indent="-457200">
              <a:lnSpc>
                <a:spcPct val="108000"/>
              </a:lnSpc>
              <a:buClr>
                <a:schemeClr val="accent1">
                  <a:lumMod val="75000"/>
                </a:schemeClr>
              </a:buClr>
              <a:buFont typeface="Wingdings" panose="05000000000000000000" pitchFamily="2" charset="2"/>
              <a:buChar char="ü"/>
            </a:pPr>
            <a:r>
              <a:rPr lang="en-US" sz="2400" dirty="0">
                <a:solidFill>
                  <a:srgbClr val="000000"/>
                </a:solidFill>
              </a:rPr>
              <a:t>More Barriers</a:t>
            </a:r>
          </a:p>
          <a:p>
            <a:pPr marL="457200" indent="-457200">
              <a:lnSpc>
                <a:spcPct val="108000"/>
              </a:lnSpc>
              <a:buClr>
                <a:schemeClr val="accent1">
                  <a:lumMod val="75000"/>
                </a:schemeClr>
              </a:buClr>
              <a:buFont typeface="Wingdings" panose="05000000000000000000" pitchFamily="2" charset="2"/>
              <a:buChar char="ü"/>
            </a:pPr>
            <a:r>
              <a:rPr lang="en-US" sz="2400" dirty="0">
                <a:solidFill>
                  <a:srgbClr val="000000"/>
                </a:solidFill>
              </a:rPr>
              <a:t>Lower Employment Rates</a:t>
            </a:r>
          </a:p>
        </p:txBody>
      </p:sp>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033436" y="430909"/>
            <a:ext cx="10585409" cy="843845"/>
          </a:xfrm>
        </p:spPr>
        <p:txBody>
          <a:bodyPr anchor="b" anchorCtr="0">
            <a:noAutofit/>
          </a:bodyPr>
          <a:lstStyle/>
          <a:p>
            <a:pPr>
              <a:lnSpc>
                <a:spcPct val="105000"/>
              </a:lnSpc>
            </a:pPr>
            <a:r>
              <a:rPr lang="en-US" b="1" dirty="0">
                <a:latin typeface="+mn-lt"/>
              </a:rPr>
              <a:t>Employment Rates </a:t>
            </a:r>
            <a:r>
              <a:rPr lang="en-US" dirty="0">
                <a:latin typeface="+mn-lt"/>
              </a:rPr>
              <a:t>for People with Disabilities</a:t>
            </a:r>
            <a:endParaRPr lang="en-US" b="1" dirty="0">
              <a:latin typeface="+mn-lt"/>
            </a:endParaRP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573154" y="1675748"/>
            <a:ext cx="3501529" cy="3501529"/>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E166828-B7F5-70D3-58B2-8D8E10364D70}"/>
              </a:ext>
            </a:extLst>
          </p:cNvPr>
          <p:cNvSpPr txBox="1"/>
          <p:nvPr/>
        </p:nvSpPr>
        <p:spPr>
          <a:xfrm>
            <a:off x="1033437" y="2160725"/>
            <a:ext cx="2580962" cy="688921"/>
          </a:xfrm>
          <a:prstGeom prst="rect">
            <a:avLst/>
          </a:prstGeom>
          <a:noFill/>
        </p:spPr>
        <p:txBody>
          <a:bodyPr wrap="square" rtlCol="0" anchor="b" anchorCtr="0">
            <a:noAutofit/>
          </a:bodyPr>
          <a:lstStyle/>
          <a:p>
            <a:pPr algn="ctr">
              <a:lnSpc>
                <a:spcPct val="108000"/>
              </a:lnSpc>
            </a:pPr>
            <a:r>
              <a:rPr lang="en-US" sz="3800" b="1" dirty="0">
                <a:solidFill>
                  <a:schemeClr val="accent1">
                    <a:lumMod val="75000"/>
                  </a:schemeClr>
                </a:solidFill>
              </a:rPr>
              <a:t>19%</a:t>
            </a:r>
            <a:endParaRPr lang="en-US" sz="2800" dirty="0">
              <a:solidFill>
                <a:srgbClr val="000000"/>
              </a:solidFill>
            </a:endParaRPr>
          </a:p>
        </p:txBody>
      </p:sp>
      <p:sp>
        <p:nvSpPr>
          <p:cNvPr id="9" name="TextBox 8">
            <a:extLst>
              <a:ext uri="{FF2B5EF4-FFF2-40B4-BE49-F238E27FC236}">
                <a16:creationId xmlns:a16="http://schemas.microsoft.com/office/drawing/2014/main" id="{BA0693DF-AAD9-5904-AF02-B49DEB4C64F2}"/>
              </a:ext>
            </a:extLst>
          </p:cNvPr>
          <p:cNvSpPr txBox="1"/>
          <p:nvPr/>
        </p:nvSpPr>
        <p:spPr>
          <a:xfrm>
            <a:off x="1033436" y="2886352"/>
            <a:ext cx="2580963" cy="1833011"/>
          </a:xfrm>
          <a:prstGeom prst="rect">
            <a:avLst/>
          </a:prstGeom>
          <a:noFill/>
        </p:spPr>
        <p:txBody>
          <a:bodyPr wrap="square" rtlCol="0" anchor="b" anchorCtr="0">
            <a:noAutofit/>
          </a:bodyPr>
          <a:lstStyle/>
          <a:p>
            <a:pPr algn="ctr">
              <a:lnSpc>
                <a:spcPct val="108000"/>
              </a:lnSpc>
            </a:pPr>
            <a:r>
              <a:rPr lang="en-US" sz="2800" dirty="0">
                <a:solidFill>
                  <a:srgbClr val="000000"/>
                </a:solidFill>
              </a:rPr>
              <a:t>of People with Disabilities Are Employed in Wisconsin</a:t>
            </a:r>
          </a:p>
        </p:txBody>
      </p:sp>
      <p:pic>
        <p:nvPicPr>
          <p:cNvPr id="20" name="Picture Placeholder 20">
            <a:extLst>
              <a:ext uri="{FF2B5EF4-FFF2-40B4-BE49-F238E27FC236}">
                <a16:creationId xmlns:a16="http://schemas.microsoft.com/office/drawing/2014/main" id="{03A0CF96-7AAA-F360-6F4D-4F88E08F29CC}"/>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228"/>
                    </a14:imgEffect>
                    <a14:imgEffect>
                      <a14:saturation sat="64000"/>
                    </a14:imgEffect>
                  </a14:imgLayer>
                </a14:imgProps>
              </a:ext>
              <a:ext uri="{28A0092B-C50C-407E-A947-70E740481C1C}">
                <a14:useLocalDpi xmlns:a14="http://schemas.microsoft.com/office/drawing/2010/main" val="0"/>
              </a:ext>
            </a:extLst>
          </a:blip>
          <a:srcRect/>
          <a:stretch/>
        </p:blipFill>
        <p:spPr>
          <a:xfrm>
            <a:off x="3940846" y="1881856"/>
            <a:ext cx="3740401" cy="3740401"/>
          </a:xfrm>
          <a:prstGeom prst="ellipse">
            <a:avLst/>
          </a:prstGeom>
        </p:spPr>
      </p:pic>
    </p:spTree>
    <p:custDataLst>
      <p:tags r:id="rId1"/>
    </p:custDataLst>
    <p:extLst>
      <p:ext uri="{BB962C8B-B14F-4D97-AF65-F5344CB8AC3E}">
        <p14:creationId xmlns:p14="http://schemas.microsoft.com/office/powerpoint/2010/main" val="71061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1000"/>
                                        <p:tgtEl>
                                          <p:spTgt spid="20"/>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1000"/>
                                        <p:tgtEl>
                                          <p:spTgt spid="7"/>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5" grpId="0"/>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731520" y="430909"/>
            <a:ext cx="10943772" cy="1210604"/>
          </a:xfrm>
        </p:spPr>
        <p:txBody>
          <a:bodyPr anchor="b" anchorCtr="0">
            <a:noAutofit/>
          </a:bodyPr>
          <a:lstStyle/>
          <a:p>
            <a:pPr>
              <a:lnSpc>
                <a:spcPct val="105000"/>
              </a:lnSpc>
            </a:pPr>
            <a:r>
              <a:rPr lang="en-US" dirty="0">
                <a:latin typeface="+mn-lt"/>
              </a:rPr>
              <a:t>People with Physical Disabilities Have </a:t>
            </a:r>
            <a:r>
              <a:rPr lang="en-US" b="1" dirty="0">
                <a:latin typeface="+mn-lt"/>
              </a:rPr>
              <a:t>Significantly Lower Employment Rates</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EF2664C-3FD9-49AE-5247-9906F91C3083}"/>
              </a:ext>
              <a:ext uri="{C183D7F6-B498-43B3-948B-1728B52AA6E4}">
                <adec:decorative xmlns:adec="http://schemas.microsoft.com/office/drawing/2017/decorative" val="1"/>
              </a:ext>
            </a:extLst>
          </p:cNvPr>
          <p:cNvSpPr/>
          <p:nvPr/>
        </p:nvSpPr>
        <p:spPr>
          <a:xfrm>
            <a:off x="470078" y="2399845"/>
            <a:ext cx="3566160" cy="3566160"/>
          </a:xfrm>
          <a:prstGeom prst="ellipse">
            <a:avLst/>
          </a:prstGeom>
          <a:solidFill>
            <a:schemeClr val="accent2">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5D0EF74-C071-BB57-FC89-B6FFB2F43227}"/>
              </a:ext>
            </a:extLst>
          </p:cNvPr>
          <p:cNvSpPr txBox="1"/>
          <p:nvPr/>
        </p:nvSpPr>
        <p:spPr>
          <a:xfrm>
            <a:off x="1021879" y="2846848"/>
            <a:ext cx="2393004" cy="647290"/>
          </a:xfrm>
          <a:prstGeom prst="rect">
            <a:avLst/>
          </a:prstGeom>
          <a:noFill/>
        </p:spPr>
        <p:txBody>
          <a:bodyPr wrap="square" rtlCol="0" anchor="b" anchorCtr="0">
            <a:noAutofit/>
          </a:bodyPr>
          <a:lstStyle/>
          <a:p>
            <a:pPr algn="ctr">
              <a:lnSpc>
                <a:spcPct val="108000"/>
              </a:lnSpc>
            </a:pPr>
            <a:r>
              <a:rPr lang="en-US" sz="3800" b="1" dirty="0">
                <a:solidFill>
                  <a:schemeClr val="accent1">
                    <a:lumMod val="75000"/>
                  </a:schemeClr>
                </a:solidFill>
              </a:rPr>
              <a:t>19%</a:t>
            </a:r>
            <a:endParaRPr lang="en-US" sz="2800" dirty="0">
              <a:solidFill>
                <a:srgbClr val="000000"/>
              </a:solidFill>
            </a:endParaRPr>
          </a:p>
        </p:txBody>
      </p:sp>
      <p:sp>
        <p:nvSpPr>
          <p:cNvPr id="17" name="TextBox 16">
            <a:extLst>
              <a:ext uri="{FF2B5EF4-FFF2-40B4-BE49-F238E27FC236}">
                <a16:creationId xmlns:a16="http://schemas.microsoft.com/office/drawing/2014/main" id="{73496D78-636E-0524-2C7D-5F9D59146D78}"/>
              </a:ext>
            </a:extLst>
          </p:cNvPr>
          <p:cNvSpPr txBox="1"/>
          <p:nvPr/>
        </p:nvSpPr>
        <p:spPr>
          <a:xfrm>
            <a:off x="571746" y="3494138"/>
            <a:ext cx="3368647" cy="1892922"/>
          </a:xfrm>
          <a:prstGeom prst="rect">
            <a:avLst/>
          </a:prstGeom>
          <a:noFill/>
        </p:spPr>
        <p:txBody>
          <a:bodyPr wrap="square" rtlCol="0" anchor="b" anchorCtr="0">
            <a:noAutofit/>
          </a:bodyPr>
          <a:lstStyle/>
          <a:p>
            <a:pPr algn="ctr">
              <a:lnSpc>
                <a:spcPct val="108000"/>
              </a:lnSpc>
            </a:pPr>
            <a:r>
              <a:rPr lang="en-US" sz="2800" dirty="0">
                <a:solidFill>
                  <a:srgbClr val="000000"/>
                </a:solidFill>
              </a:rPr>
              <a:t>of People with Disabilities Are Employed in Wisconsin</a:t>
            </a:r>
          </a:p>
        </p:txBody>
      </p:sp>
      <p:sp>
        <p:nvSpPr>
          <p:cNvPr id="8" name="Oval 7">
            <a:extLst>
              <a:ext uri="{FF2B5EF4-FFF2-40B4-BE49-F238E27FC236}">
                <a16:creationId xmlns:a16="http://schemas.microsoft.com/office/drawing/2014/main" id="{7A60D34B-3F59-35AD-A424-E189723313E1}"/>
              </a:ext>
              <a:ext uri="{C183D7F6-B498-43B3-948B-1728B52AA6E4}">
                <adec:decorative xmlns:adec="http://schemas.microsoft.com/office/drawing/2017/decorative" val="1"/>
              </a:ext>
            </a:extLst>
          </p:cNvPr>
          <p:cNvSpPr/>
          <p:nvPr/>
        </p:nvSpPr>
        <p:spPr>
          <a:xfrm>
            <a:off x="8152833" y="2399845"/>
            <a:ext cx="3566160" cy="3566160"/>
          </a:xfrm>
          <a:prstGeom prst="ellipse">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F247FB5-8A68-656E-EBB8-0D6E001A0828}"/>
              </a:ext>
            </a:extLst>
          </p:cNvPr>
          <p:cNvSpPr txBox="1"/>
          <p:nvPr/>
        </p:nvSpPr>
        <p:spPr>
          <a:xfrm>
            <a:off x="8714362" y="2846848"/>
            <a:ext cx="2393004" cy="647290"/>
          </a:xfrm>
          <a:prstGeom prst="rect">
            <a:avLst/>
          </a:prstGeom>
          <a:noFill/>
        </p:spPr>
        <p:txBody>
          <a:bodyPr wrap="square" rtlCol="0" anchor="b" anchorCtr="0">
            <a:noAutofit/>
          </a:bodyPr>
          <a:lstStyle/>
          <a:p>
            <a:pPr algn="ctr">
              <a:lnSpc>
                <a:spcPct val="108000"/>
              </a:lnSpc>
            </a:pPr>
            <a:r>
              <a:rPr lang="en-US" sz="3800" b="1" dirty="0">
                <a:solidFill>
                  <a:schemeClr val="accent1">
                    <a:lumMod val="75000"/>
                  </a:schemeClr>
                </a:solidFill>
              </a:rPr>
              <a:t>1%</a:t>
            </a:r>
            <a:endParaRPr lang="en-US" sz="2800" dirty="0">
              <a:solidFill>
                <a:srgbClr val="000000"/>
              </a:solidFill>
            </a:endParaRPr>
          </a:p>
        </p:txBody>
      </p:sp>
      <p:sp>
        <p:nvSpPr>
          <p:cNvPr id="10" name="TextBox 9">
            <a:extLst>
              <a:ext uri="{FF2B5EF4-FFF2-40B4-BE49-F238E27FC236}">
                <a16:creationId xmlns:a16="http://schemas.microsoft.com/office/drawing/2014/main" id="{90F5FF91-02CA-AD70-20DA-DCFFAF0FC6D4}"/>
              </a:ext>
            </a:extLst>
          </p:cNvPr>
          <p:cNvSpPr txBox="1"/>
          <p:nvPr/>
        </p:nvSpPr>
        <p:spPr>
          <a:xfrm>
            <a:off x="8264229" y="3494138"/>
            <a:ext cx="3368647" cy="1892922"/>
          </a:xfrm>
          <a:prstGeom prst="rect">
            <a:avLst/>
          </a:prstGeom>
          <a:noFill/>
        </p:spPr>
        <p:txBody>
          <a:bodyPr wrap="square" rtlCol="0" anchor="b" anchorCtr="0">
            <a:noAutofit/>
          </a:bodyPr>
          <a:lstStyle/>
          <a:p>
            <a:pPr algn="ctr">
              <a:lnSpc>
                <a:spcPct val="108000"/>
              </a:lnSpc>
            </a:pPr>
            <a:r>
              <a:rPr lang="en-US" sz="2800" dirty="0">
                <a:solidFill>
                  <a:srgbClr val="000000"/>
                </a:solidFill>
              </a:rPr>
              <a:t>of People with Physical Disabilities Are Employed in Wisconsin</a:t>
            </a:r>
          </a:p>
        </p:txBody>
      </p:sp>
      <p:pic>
        <p:nvPicPr>
          <p:cNvPr id="3" name="Picture Placeholder 20">
            <a:extLst>
              <a:ext uri="{FF2B5EF4-FFF2-40B4-BE49-F238E27FC236}">
                <a16:creationId xmlns:a16="http://schemas.microsoft.com/office/drawing/2014/main" id="{06A7FA73-67A7-1100-01E9-3CDD602502A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2682" t="1372" r="12858" b="1871"/>
          <a:stretch/>
        </p:blipFill>
        <p:spPr>
          <a:xfrm>
            <a:off x="3991857" y="1991248"/>
            <a:ext cx="4197065" cy="4197065"/>
          </a:xfrm>
          <a:prstGeom prst="ellipse">
            <a:avLst/>
          </a:prstGeom>
        </p:spPr>
      </p:pic>
    </p:spTree>
    <p:custDataLst>
      <p:tags r:id="rId1"/>
    </p:custDataLst>
    <p:extLst>
      <p:ext uri="{BB962C8B-B14F-4D97-AF65-F5344CB8AC3E}">
        <p14:creationId xmlns:p14="http://schemas.microsoft.com/office/powerpoint/2010/main" val="22962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1"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2)">
                                      <p:cBhvr>
                                        <p:cTn id="10" dur="1000"/>
                                        <p:tgtEl>
                                          <p:spTgt spid="3"/>
                                        </p:tgtEl>
                                      </p:cBhvr>
                                    </p:animEffect>
                                  </p:childTnLst>
                                </p:cTn>
                              </p:par>
                            </p:childTnLst>
                          </p:cTn>
                        </p:par>
                        <p:par>
                          <p:cTn id="11" fill="hold">
                            <p:stCondLst>
                              <p:cond delay="1000"/>
                            </p:stCondLst>
                            <p:childTnLst>
                              <p:par>
                                <p:cTn id="12" presetID="21" presetClass="entr" presetSubtype="2"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2)">
                                      <p:cBhvr>
                                        <p:cTn id="14" dur="1000"/>
                                        <p:tgtEl>
                                          <p:spTgt spid="15"/>
                                        </p:tgtEl>
                                      </p:cBhvr>
                                    </p:animEffect>
                                  </p:childTnLst>
                                </p:cTn>
                              </p:par>
                            </p:childTnLst>
                          </p:cTn>
                        </p:par>
                        <p:par>
                          <p:cTn id="15" fill="hold">
                            <p:stCondLst>
                              <p:cond delay="2000"/>
                            </p:stCondLst>
                            <p:childTnLst>
                              <p:par>
                                <p:cTn id="16" presetID="21"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2)">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P spid="17" grpId="0"/>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2368203" y="430909"/>
            <a:ext cx="7455594" cy="1210604"/>
          </a:xfrm>
        </p:spPr>
        <p:txBody>
          <a:bodyPr anchor="b" anchorCtr="0">
            <a:noAutofit/>
          </a:bodyPr>
          <a:lstStyle/>
          <a:p>
            <a:pPr>
              <a:lnSpc>
                <a:spcPct val="105000"/>
              </a:lnSpc>
            </a:pPr>
            <a:r>
              <a:rPr lang="en-US" dirty="0">
                <a:latin typeface="+mn-lt"/>
              </a:rPr>
              <a:t>People with Physical  Disabilities </a:t>
            </a:r>
            <a:r>
              <a:rPr lang="en-US" b="1" dirty="0">
                <a:latin typeface="+mn-lt"/>
              </a:rPr>
              <a:t>Want to Work</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Placeholder 20">
            <a:extLst>
              <a:ext uri="{FF2B5EF4-FFF2-40B4-BE49-F238E27FC236}">
                <a16:creationId xmlns:a16="http://schemas.microsoft.com/office/drawing/2014/main" id="{DB4073FD-7A23-DA94-8BE4-3407AAC87A61}"/>
              </a:ext>
              <a:ext uri="{C183D7F6-B498-43B3-948B-1728B52AA6E4}">
                <adec:decorative xmlns:adec="http://schemas.microsoft.com/office/drawing/2017/decorative" val="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a:xfrm>
            <a:off x="3892762" y="1907288"/>
            <a:ext cx="4182227" cy="4182227"/>
          </a:xfrm>
        </p:spPr>
      </p:pic>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DBA4964-1C9E-738E-BF88-B41B2ACC45E6}"/>
              </a:ext>
              <a:ext uri="{C183D7F6-B498-43B3-948B-1728B52AA6E4}">
                <adec:decorative xmlns:adec="http://schemas.microsoft.com/office/drawing/2017/decorative" val="1"/>
              </a:ext>
            </a:extLst>
          </p:cNvPr>
          <p:cNvSpPr/>
          <p:nvPr/>
        </p:nvSpPr>
        <p:spPr>
          <a:xfrm>
            <a:off x="8371077" y="2580981"/>
            <a:ext cx="3083239" cy="3083239"/>
          </a:xfrm>
          <a:prstGeom prst="ellips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2C92F82-BC26-4DD6-A030-4FBFD9AE02F9}"/>
              </a:ext>
            </a:extLst>
          </p:cNvPr>
          <p:cNvSpPr txBox="1"/>
          <p:nvPr/>
        </p:nvSpPr>
        <p:spPr>
          <a:xfrm>
            <a:off x="8716194" y="3065958"/>
            <a:ext cx="2393004" cy="647290"/>
          </a:xfrm>
          <a:prstGeom prst="rect">
            <a:avLst/>
          </a:prstGeom>
          <a:noFill/>
        </p:spPr>
        <p:txBody>
          <a:bodyPr wrap="square" rtlCol="0" anchor="b" anchorCtr="0">
            <a:noAutofit/>
          </a:bodyPr>
          <a:lstStyle/>
          <a:p>
            <a:pPr algn="ctr">
              <a:lnSpc>
                <a:spcPct val="108000"/>
              </a:lnSpc>
            </a:pPr>
            <a:r>
              <a:rPr lang="en-US" sz="3800" b="1" dirty="0">
                <a:solidFill>
                  <a:schemeClr val="accent1">
                    <a:lumMod val="75000"/>
                  </a:schemeClr>
                </a:solidFill>
              </a:rPr>
              <a:t>39%</a:t>
            </a:r>
            <a:endParaRPr lang="en-US" sz="2800" dirty="0">
              <a:solidFill>
                <a:srgbClr val="000000"/>
              </a:solidFill>
            </a:endParaRPr>
          </a:p>
        </p:txBody>
      </p:sp>
      <p:sp>
        <p:nvSpPr>
          <p:cNvPr id="6" name="TextBox 5">
            <a:extLst>
              <a:ext uri="{FF2B5EF4-FFF2-40B4-BE49-F238E27FC236}">
                <a16:creationId xmlns:a16="http://schemas.microsoft.com/office/drawing/2014/main" id="{E4D74875-B777-5CE8-7FF5-2B4665A7ED1A}"/>
              </a:ext>
            </a:extLst>
          </p:cNvPr>
          <p:cNvSpPr txBox="1"/>
          <p:nvPr/>
        </p:nvSpPr>
        <p:spPr>
          <a:xfrm>
            <a:off x="8716194" y="3754880"/>
            <a:ext cx="2393004" cy="1445920"/>
          </a:xfrm>
          <a:prstGeom prst="rect">
            <a:avLst/>
          </a:prstGeom>
          <a:noFill/>
        </p:spPr>
        <p:txBody>
          <a:bodyPr wrap="square" rtlCol="0" anchor="b" anchorCtr="0">
            <a:noAutofit/>
          </a:bodyPr>
          <a:lstStyle/>
          <a:p>
            <a:pPr algn="ctr">
              <a:lnSpc>
                <a:spcPct val="108000"/>
              </a:lnSpc>
            </a:pPr>
            <a:r>
              <a:rPr lang="en-US" sz="2800" dirty="0">
                <a:solidFill>
                  <a:srgbClr val="000000"/>
                </a:solidFill>
              </a:rPr>
              <a:t>Wanted to Work During Pandemic </a:t>
            </a:r>
          </a:p>
        </p:txBody>
      </p:sp>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602335" y="1624948"/>
            <a:ext cx="3083239" cy="3083239"/>
          </a:xfrm>
          <a:prstGeom prst="ellips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E166828-B7F5-70D3-58B2-8D8E10364D70}"/>
              </a:ext>
            </a:extLst>
          </p:cNvPr>
          <p:cNvSpPr txBox="1"/>
          <p:nvPr/>
        </p:nvSpPr>
        <p:spPr>
          <a:xfrm>
            <a:off x="947452" y="2109925"/>
            <a:ext cx="2393004" cy="688921"/>
          </a:xfrm>
          <a:prstGeom prst="rect">
            <a:avLst/>
          </a:prstGeom>
          <a:noFill/>
        </p:spPr>
        <p:txBody>
          <a:bodyPr wrap="square" rtlCol="0" anchor="b" anchorCtr="0">
            <a:noAutofit/>
          </a:bodyPr>
          <a:lstStyle/>
          <a:p>
            <a:pPr algn="ctr">
              <a:lnSpc>
                <a:spcPct val="108000"/>
              </a:lnSpc>
            </a:pPr>
            <a:r>
              <a:rPr lang="en-US" sz="3800" b="1" dirty="0">
                <a:solidFill>
                  <a:schemeClr val="accent1">
                    <a:lumMod val="75000"/>
                  </a:schemeClr>
                </a:solidFill>
              </a:rPr>
              <a:t>47%</a:t>
            </a:r>
            <a:endParaRPr lang="en-US" sz="2800" dirty="0">
              <a:solidFill>
                <a:srgbClr val="000000"/>
              </a:solidFill>
            </a:endParaRPr>
          </a:p>
        </p:txBody>
      </p:sp>
      <p:sp>
        <p:nvSpPr>
          <p:cNvPr id="9" name="TextBox 8">
            <a:extLst>
              <a:ext uri="{FF2B5EF4-FFF2-40B4-BE49-F238E27FC236}">
                <a16:creationId xmlns:a16="http://schemas.microsoft.com/office/drawing/2014/main" id="{BA0693DF-AAD9-5904-AF02-B49DEB4C64F2}"/>
              </a:ext>
            </a:extLst>
          </p:cNvPr>
          <p:cNvSpPr txBox="1"/>
          <p:nvPr/>
        </p:nvSpPr>
        <p:spPr>
          <a:xfrm>
            <a:off x="947452" y="2798846"/>
            <a:ext cx="2393004" cy="1487552"/>
          </a:xfrm>
          <a:prstGeom prst="rect">
            <a:avLst/>
          </a:prstGeom>
          <a:noFill/>
        </p:spPr>
        <p:txBody>
          <a:bodyPr wrap="square" rtlCol="0" anchor="b" anchorCtr="0">
            <a:noAutofit/>
          </a:bodyPr>
          <a:lstStyle/>
          <a:p>
            <a:pPr algn="ctr">
              <a:lnSpc>
                <a:spcPct val="108000"/>
              </a:lnSpc>
            </a:pPr>
            <a:r>
              <a:rPr lang="en-US" sz="2800" dirty="0">
                <a:solidFill>
                  <a:srgbClr val="000000"/>
                </a:solidFill>
              </a:rPr>
              <a:t>Wanted to Work Pre-Pandemic</a:t>
            </a:r>
          </a:p>
        </p:txBody>
      </p:sp>
    </p:spTree>
    <p:custDataLst>
      <p:tags r:id="rId1"/>
    </p:custDataLst>
    <p:extLst>
      <p:ext uri="{BB962C8B-B14F-4D97-AF65-F5344CB8AC3E}">
        <p14:creationId xmlns:p14="http://schemas.microsoft.com/office/powerpoint/2010/main" val="278417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1" presetClass="entr" presetSubtype="3"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3)">
                                      <p:cBhvr>
                                        <p:cTn id="10" dur="1000"/>
                                        <p:tgtEl>
                                          <p:spTgt spid="21"/>
                                        </p:tgtEl>
                                      </p:cBhvr>
                                    </p:animEffect>
                                  </p:childTnLst>
                                </p:cTn>
                              </p:par>
                            </p:childTnLst>
                          </p:cTn>
                        </p:par>
                        <p:par>
                          <p:cTn id="11" fill="hold">
                            <p:stCondLst>
                              <p:cond delay="1000"/>
                            </p:stCondLst>
                            <p:childTnLst>
                              <p:par>
                                <p:cTn id="12" presetID="21" presetClass="entr" presetSubtype="3"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3)">
                                      <p:cBhvr>
                                        <p:cTn id="14" dur="1000"/>
                                        <p:tgtEl>
                                          <p:spTgt spid="7"/>
                                        </p:tgtEl>
                                      </p:cBhvr>
                                    </p:animEffect>
                                  </p:childTnLst>
                                </p:cTn>
                              </p:par>
                            </p:childTnLst>
                          </p:cTn>
                        </p:par>
                        <p:par>
                          <p:cTn id="15" fill="hold">
                            <p:stCondLst>
                              <p:cond delay="2000"/>
                            </p:stCondLst>
                            <p:childTnLst>
                              <p:par>
                                <p:cTn id="16" presetID="21" presetClass="entr" presetSubtype="3"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3)">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28" grpId="0"/>
      <p:bldP spid="6" grpId="0"/>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79644C-CE4C-B8DC-D5F4-563842F4B54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0"/>
            <a:ext cx="12192000" cy="6858000"/>
          </a:xfrm>
        </p:spPr>
      </p:pic>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249135" y="595085"/>
            <a:ext cx="6588580" cy="4310743"/>
          </a:xfrm>
        </p:spPr>
        <p:txBody>
          <a:bodyPr anchor="b" anchorCtr="0">
            <a:noAutofit/>
          </a:bodyPr>
          <a:lstStyle/>
          <a:p>
            <a:pPr algn="ctr"/>
            <a:r>
              <a:rPr lang="en-US" sz="5200" dirty="0">
                <a:solidFill>
                  <a:srgbClr val="000000"/>
                </a:solidFill>
              </a:rPr>
              <a:t>People with Disabilities Are a </a:t>
            </a:r>
            <a:r>
              <a:rPr lang="en-US" sz="5200" b="1" dirty="0">
                <a:solidFill>
                  <a:schemeClr val="accent2"/>
                </a:solidFill>
              </a:rPr>
              <a:t>Valuable Untapped Talent Pool for Employers</a:t>
            </a:r>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a:off x="0" y="1"/>
            <a:ext cx="12191999" cy="6857999"/>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100000">
                <a:schemeClr val="accent1">
                  <a:lumMod val="40000"/>
                  <a:lumOff val="60000"/>
                  <a:alpha val="80000"/>
                </a:schemeClr>
              </a:gs>
              <a:gs pos="0">
                <a:schemeClr val="tx2">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100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7"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838199" y="612843"/>
            <a:ext cx="4823299" cy="2557787"/>
          </a:xfrm>
        </p:spPr>
        <p:txBody>
          <a:bodyPr anchor="b" anchorCtr="0">
            <a:noAutofit/>
          </a:bodyPr>
          <a:lstStyle/>
          <a:p>
            <a:pPr algn="l"/>
            <a:r>
              <a:rPr lang="en-US" b="1" dirty="0">
                <a:solidFill>
                  <a:schemeClr val="accent1">
                    <a:lumMod val="40000"/>
                    <a:lumOff val="60000"/>
                  </a:schemeClr>
                </a:solidFill>
              </a:rPr>
              <a:t>Contributors to Low Employment Rate </a:t>
            </a:r>
            <a:r>
              <a:rPr lang="en-US" dirty="0">
                <a:solidFill>
                  <a:schemeClr val="bg1"/>
                </a:solidFill>
              </a:rPr>
              <a:t>for People with Physical Disabilities</a:t>
            </a:r>
          </a:p>
        </p:txBody>
      </p:sp>
      <p:pic>
        <p:nvPicPr>
          <p:cNvPr id="5" name="Picture Placeholder 4">
            <a:extLst>
              <a:ext uri="{FF2B5EF4-FFF2-40B4-BE49-F238E27FC236}">
                <a16:creationId xmlns:a16="http://schemas.microsoft.com/office/drawing/2014/main" id="{597AC971-CECC-1C79-067D-3EA3535F1EA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6446" b="34640"/>
          <a:stretch/>
        </p:blipFill>
        <p:spPr>
          <a:xfrm>
            <a:off x="0" y="3687370"/>
            <a:ext cx="12192000" cy="3170630"/>
          </a:xfrm>
        </p:spPr>
      </p:pic>
      <p:sp>
        <p:nvSpPr>
          <p:cNvPr id="6" name="TextBox 5">
            <a:extLst>
              <a:ext uri="{FF2B5EF4-FFF2-40B4-BE49-F238E27FC236}">
                <a16:creationId xmlns:a16="http://schemas.microsoft.com/office/drawing/2014/main" id="{299883E3-7E0D-2BDB-A430-9EDB5B02A5AC}"/>
              </a:ext>
            </a:extLst>
          </p:cNvPr>
          <p:cNvSpPr txBox="1"/>
          <p:nvPr/>
        </p:nvSpPr>
        <p:spPr>
          <a:xfrm>
            <a:off x="7072011" y="734151"/>
            <a:ext cx="4280169" cy="1046825"/>
          </a:xfrm>
          <a:prstGeom prst="rect">
            <a:avLst/>
          </a:prstGeom>
          <a:noFill/>
        </p:spPr>
        <p:txBody>
          <a:bodyPr wrap="square" rtlCol="0" anchor="ctr">
            <a:spAutoFit/>
          </a:bodyPr>
          <a:lstStyle/>
          <a:p>
            <a:pPr>
              <a:lnSpc>
                <a:spcPct val="108000"/>
              </a:lnSpc>
            </a:pPr>
            <a:r>
              <a:rPr lang="en-US" sz="3000" b="1" dirty="0">
                <a:solidFill>
                  <a:schemeClr val="bg1"/>
                </a:solidFill>
              </a:rPr>
              <a:t>Lack of access to employment supports</a:t>
            </a:r>
          </a:p>
        </p:txBody>
      </p:sp>
      <p:sp>
        <p:nvSpPr>
          <p:cNvPr id="9" name="TextBox 8">
            <a:extLst>
              <a:ext uri="{FF2B5EF4-FFF2-40B4-BE49-F238E27FC236}">
                <a16:creationId xmlns:a16="http://schemas.microsoft.com/office/drawing/2014/main" id="{7A8F8394-0C39-4898-9637-A96B8B0E7C36}"/>
              </a:ext>
            </a:extLst>
          </p:cNvPr>
          <p:cNvSpPr txBox="1"/>
          <p:nvPr/>
        </p:nvSpPr>
        <p:spPr>
          <a:xfrm>
            <a:off x="7691251" y="1974209"/>
            <a:ext cx="2892448" cy="517899"/>
          </a:xfrm>
          <a:prstGeom prst="rect">
            <a:avLst/>
          </a:prstGeom>
          <a:noFill/>
        </p:spPr>
        <p:txBody>
          <a:bodyPr wrap="square" rtlCol="0" anchor="ctr">
            <a:spAutoFit/>
          </a:bodyPr>
          <a:lstStyle/>
          <a:p>
            <a:pPr>
              <a:lnSpc>
                <a:spcPct val="108000"/>
              </a:lnSpc>
            </a:pPr>
            <a:r>
              <a:rPr lang="en-US" sz="2800" dirty="0">
                <a:solidFill>
                  <a:schemeClr val="bg1"/>
                </a:solidFill>
              </a:rPr>
              <a:t>Underfunded</a:t>
            </a:r>
          </a:p>
        </p:txBody>
      </p:sp>
      <p:sp>
        <p:nvSpPr>
          <p:cNvPr id="11" name="TextBox 10">
            <a:extLst>
              <a:ext uri="{FF2B5EF4-FFF2-40B4-BE49-F238E27FC236}">
                <a16:creationId xmlns:a16="http://schemas.microsoft.com/office/drawing/2014/main" id="{C35F5B9B-53FD-4498-886F-7B3D13E0952E}"/>
              </a:ext>
            </a:extLst>
          </p:cNvPr>
          <p:cNvSpPr txBox="1"/>
          <p:nvPr/>
        </p:nvSpPr>
        <p:spPr>
          <a:xfrm>
            <a:off x="7691251" y="2692064"/>
            <a:ext cx="2892448" cy="517899"/>
          </a:xfrm>
          <a:prstGeom prst="rect">
            <a:avLst/>
          </a:prstGeom>
          <a:noFill/>
        </p:spPr>
        <p:txBody>
          <a:bodyPr wrap="square" rtlCol="0" anchor="ctr">
            <a:spAutoFit/>
          </a:bodyPr>
          <a:lstStyle/>
          <a:p>
            <a:pPr lvl="0">
              <a:lnSpc>
                <a:spcPct val="108000"/>
              </a:lnSpc>
            </a:pPr>
            <a:r>
              <a:rPr lang="en-US" sz="2800" dirty="0">
                <a:solidFill>
                  <a:srgbClr val="FFFFFF"/>
                </a:solidFill>
              </a:rPr>
              <a:t>Unavailable</a:t>
            </a:r>
          </a:p>
        </p:txBody>
      </p:sp>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accent1">
                  <a:lumMod val="75000"/>
                </a:schemeClr>
              </a:gs>
              <a:gs pos="100000">
                <a:schemeClr val="accent1">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CDF5C315-C79C-B8ED-4672-1D9073B467F5}"/>
              </a:ext>
              <a:ext uri="{C183D7F6-B498-43B3-948B-1728B52AA6E4}">
                <adec:decorative xmlns:adec="http://schemas.microsoft.com/office/drawing/2017/decorative" val="1"/>
              </a:ext>
            </a:extLst>
          </p:cNvPr>
          <p:cNvSpPr/>
          <p:nvPr/>
        </p:nvSpPr>
        <p:spPr>
          <a:xfrm>
            <a:off x="7184916" y="2104785"/>
            <a:ext cx="256746" cy="25674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92945BA4-14B5-67F0-B48E-4BADA3FE7B4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3763" y="1901755"/>
            <a:ext cx="483221" cy="483221"/>
          </a:xfrm>
          <a:prstGeom prst="rect">
            <a:avLst/>
          </a:prstGeom>
        </p:spPr>
      </p:pic>
      <p:sp>
        <p:nvSpPr>
          <p:cNvPr id="15" name="Oval 14">
            <a:extLst>
              <a:ext uri="{FF2B5EF4-FFF2-40B4-BE49-F238E27FC236}">
                <a16:creationId xmlns:a16="http://schemas.microsoft.com/office/drawing/2014/main" id="{DB0177C5-24F0-B353-5296-86D098BCC1F9}"/>
              </a:ext>
              <a:ext uri="{C183D7F6-B498-43B3-948B-1728B52AA6E4}">
                <adec:decorative xmlns:adec="http://schemas.microsoft.com/office/drawing/2017/decorative" val="1"/>
              </a:ext>
            </a:extLst>
          </p:cNvPr>
          <p:cNvSpPr/>
          <p:nvPr/>
        </p:nvSpPr>
        <p:spPr>
          <a:xfrm>
            <a:off x="7184916" y="2849320"/>
            <a:ext cx="256746" cy="25674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47252104-CAB0-BC2F-9D60-C0E59750DA6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3763" y="2646290"/>
            <a:ext cx="483221" cy="483221"/>
          </a:xfrm>
          <a:prstGeom prst="rect">
            <a:avLst/>
          </a:prstGeom>
        </p:spPr>
      </p:pic>
    </p:spTree>
    <p:custDataLst>
      <p:tags r:id="rId1"/>
    </p:custDataLst>
    <p:extLst>
      <p:ext uri="{BB962C8B-B14F-4D97-AF65-F5344CB8AC3E}">
        <p14:creationId xmlns:p14="http://schemas.microsoft.com/office/powerpoint/2010/main" val="29409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6" grpId="0" animBg="1"/>
      <p:bldP spid="2"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5"/>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Competitive Integrated Employment for People with Physical Disabilities&amp;quot;&quot;/&gt;&lt;property id=&quot;20307&quot; value=&quot;318&quot;/&gt;&lt;/object&gt;&lt;object type=&quot;3&quot; unique_id=&quot;10004&quot;&gt;&lt;property id=&quot;20148&quot; value=&quot;5&quot;/&gt;&lt;property id=&quot;20300&quot; value=&quot;Slide 2&quot;/&gt;&lt;property id=&quot;20307&quot; value=&quot;309&quot;/&gt;&lt;/object&gt;&lt;object type=&quot;3&quot; unique_id=&quot;10005&quot;&gt;&lt;property id=&quot;20148&quot; value=&quot;5&quot;/&gt;&lt;property id=&quot;20300&quot; value=&quot;Slide 3 - &amp;quot;What You Will Learn&amp;quot;&quot;/&gt;&lt;property id=&quot;20307&quot; value=&quot;298&quot;/&gt;&lt;/object&gt;&lt;object type=&quot;3&quot; unique_id=&quot;10006&quot;&gt;&lt;property id=&quot;20148&quot; value=&quot;5&quot;/&gt;&lt;property id=&quot;20300&quot; value=&quot;Slide 4 - &amp;quot;Employment Rates&amp;quot;&quot;/&gt;&lt;property id=&quot;20307&quot; value=&quot;308&quot;/&gt;&lt;/object&gt;&lt;object type=&quot;3&quot; unique_id=&quot;10007&quot;&gt;&lt;property id=&quot;20148&quot; value=&quot;5&quot;/&gt;&lt;property id=&quot;20300&quot; value=&quot;Slide 5 - &amp;quot;Employment Rates for People with Disabilities&amp;quot;&quot;/&gt;&lt;property id=&quot;20307&quot; value=&quot;327&quot;/&gt;&lt;/object&gt;&lt;object type=&quot;3&quot; unique_id=&quot;10008&quot;&gt;&lt;property id=&quot;20148&quot; value=&quot;5&quot;/&gt;&lt;property id=&quot;20300&quot; value=&quot;Slide 6 - &amp;quot;People with Physical Disabilities Have Significantly Lower Employment Rates&amp;quot;&quot;/&gt;&lt;property id=&quot;20307&quot; value=&quot;326&quot;/&gt;&lt;/object&gt;&lt;object type=&quot;3&quot; unique_id=&quot;10009&quot;&gt;&lt;property id=&quot;20148&quot; value=&quot;5&quot;/&gt;&lt;property id=&quot;20300&quot; value=&quot;Slide 7 - &amp;quot;People with Physical  Disabilities Want to Work&amp;quot;&quot;/&gt;&lt;property id=&quot;20307&quot; value=&quot;333&quot;/&gt;&lt;/object&gt;&lt;object type=&quot;3&quot; unique_id=&quot;10010&quot;&gt;&lt;property id=&quot;20148&quot; value=&quot;5&quot;/&gt;&lt;property id=&quot;20300&quot; value=&quot;Slide 8 - &amp;quot;People with Disabilities Are a Valuable Untapped Talent Pool for Employers&amp;quot;&quot;/&gt;&lt;property id=&quot;20307&quot; value=&quot;322&quot;/&gt;&lt;/object&gt;&lt;object type=&quot;3&quot; unique_id=&quot;10011&quot;&gt;&lt;property id=&quot;20148&quot; value=&quot;5&quot;/&gt;&lt;property id=&quot;20300&quot; value=&quot;Slide 9 - &amp;quot;Contributors to Low Employment Rate for People with Physical Disabilities&amp;quot;&quot;/&gt;&lt;property id=&quot;20307&quot; value=&quot;324&quot;/&gt;&lt;/object&gt;&lt;object type=&quot;3&quot; unique_id=&quot;10012&quot;&gt;&lt;property id=&quot;20148&quot; value=&quot;5&quot;/&gt;&lt;property id=&quot;20300&quot; value=&quot;Slide 10 - &amp;quot;Family Care, Family Care Partnership, and IRIS Opened Access to Employment Services&amp;quot;&quot;/&gt;&lt;property id=&quot;20307&quot; value=&quot;319&quot;/&gt;&lt;/object&gt;&lt;object type=&quot;3&quot; unique_id=&quot;10013&quot;&gt;&lt;property id=&quot;20148&quot; value=&quot;5&quot;/&gt;&lt;property id=&quot;20300&quot; value=&quot;Slide 11 - &amp;quot;What Is a Physical Disability?&amp;quot;&quot;/&gt;&lt;property id=&quot;20307&quot; value=&quot;310&quot;/&gt;&lt;/object&gt;&lt;object type=&quot;3&quot; unique_id=&quot;10014&quot;&gt;&lt;property id=&quot;20148&quot; value=&quot;5&quot;/&gt;&lt;property id=&quot;20300&quot; value=&quot;Slide 12 - &amp;quot;Physical  Disability Defined&amp;quot;&quot;/&gt;&lt;property id=&quot;20307&quot; value=&quot;266&quot;/&gt;&lt;/object&gt;&lt;object type=&quot;3&quot; unique_id=&quot;10015&quot;&gt;&lt;property id=&quot;20148&quot; value=&quot;5&quot;/&gt;&lt;property id=&quot;20300&quot; value=&quot;Slide 13 - &amp;quot;Major Life Activities&amp;quot;&quot;/&gt;&lt;property id=&quot;20307&quot; value=&quot;334&quot;/&gt;&lt;/object&gt;&lt;object type=&quot;3&quot; unique_id=&quot;10016&quot;&gt;&lt;property id=&quot;20148&quot; value=&quot;5&quot;/&gt;&lt;property id=&quot;20300&quot; value=&quot;Slide 14 - &amp;quot;Examples of Conditions Meeting the Definition of a Physical Disability&amp;quot;&quot;/&gt;&lt;property id=&quot;20307&quot; value=&quot;265&quot;/&gt;&lt;/object&gt;&lt;object type=&quot;3&quot; unique_id=&quot;10017&quot;&gt;&lt;property id=&quot;20148&quot; value=&quot;5&quot;/&gt;&lt;property id=&quot;20300&quot; value=&quot;Slide 15 - &amp;quot;People in Wisconsin with Physical Disabilities&amp;quot;&quot;/&gt;&lt;property id=&quot;20307&quot; value=&quot;311&quot;/&gt;&lt;/object&gt;&lt;object type=&quot;3&quot; unique_id=&quot;10018&quot;&gt;&lt;property id=&quot;20148&quot; value=&quot;5&quot;/&gt;&lt;property id=&quot;20300&quot; value=&quot;Slide 16 - &amp;quot;Physical Disability – A Broader Definition&amp;quot;&quot;/&gt;&lt;property id=&quot;20307&quot; value=&quot;335&quot;/&gt;&lt;/object&gt;&lt;object type=&quot;3&quot; unique_id=&quot;10019&quot;&gt;&lt;property id=&quot;20148&quot; value=&quot;5&quot;/&gt;&lt;property id=&quot;20300&quot; value=&quot;Slide 17 - &amp;quot;Disability Prevalence in Wisconsin &amp;quot;&quot;/&gt;&lt;property id=&quot;20307&quot; value=&quot;331&quot;/&gt;&lt;/object&gt;&lt;object type=&quot;3&quot; unique_id=&quot;10020&quot;&gt;&lt;property id=&quot;20148&quot; value=&quot;5&quot;/&gt;&lt;property id=&quot;20300&quot; value=&quot;Slide 18 - &amp;quot;The Benefits of Employment&amp;quot;&quot;/&gt;&lt;property id=&quot;20307&quot; value=&quot;312&quot;/&gt;&lt;/object&gt;&lt;object type=&quot;3&quot; unique_id=&quot;10021&quot;&gt;&lt;property id=&quot;20148&quot; value=&quot;5&quot;/&gt;&lt;property id=&quot;20300&quot; value=&quot;Slide 19 - &amp;quot;The Disability Inclusion Advantage&amp;quot;&quot;/&gt;&lt;property id=&quot;20307&quot; value=&quot;264&quot;/&gt;&lt;/object&gt;&lt;object type=&quot;3&quot; unique_id=&quot;10022&quot;&gt;&lt;property id=&quot;20148&quot; value=&quot;5&quot;/&gt;&lt;property id=&quot;20300&quot; value=&quot;Slide 20 - &amp;quot;People with Disabilities Are Reliable, Talented Employees&amp;quot;&quot;/&gt;&lt;property id=&quot;20307&quot; value=&quot;305&quot;/&gt;&lt;/object&gt;&lt;object type=&quot;3&quot; unique_id=&quot;10023&quot;&gt;&lt;property id=&quot;20148&quot; value=&quot;5&quot;/&gt;&lt;property id=&quot;20300&quot; value=&quot;Slide 21 - &amp;quot;Unemployment &amp;amp; Low Income Affect Physical and Mental Health&amp;quot;&quot;/&gt;&lt;property id=&quot;20307&quot; value=&quot;292&quot;/&gt;&lt;/object&gt;&lt;object type=&quot;3&quot; unique_id=&quot;10024&quot;&gt;&lt;property id=&quot;20148&quot; value=&quot;5&quot;/&gt;&lt;property id=&quot;20300&quot; value=&quot;Slide 22 - &amp;quot;People with Significant Disabilities Who Rely on Public Benefits Live in Poverty&amp;quot;&quot;/&gt;&lt;property id=&quot;20307&quot; value=&quot;320&quot;/&gt;&lt;/object&gt;&lt;object type=&quot;3&quot; unique_id=&quot;10025&quot;&gt;&lt;property id=&quot;20148&quot; value=&quot;5&quot;/&gt;&lt;property id=&quot;20300&quot; value=&quot;Slide 23 - &amp;quot;Poverty and Disability Go Hand in Hand&amp;quot;&quot;/&gt;&lt;property id=&quot;20307&quot; value=&quot;332&quot;/&gt;&lt;/object&gt;&lt;object type=&quot;3&quot; unique_id=&quot;10026&quot;&gt;&lt;property id=&quot;20148&quot; value=&quot;5&quot;/&gt;&lt;property id=&quot;20300&quot; value=&quot;Slide 24 - &amp;quot;Providing Effective Supports for People with Disabilities to Obtain and Maintain Employment Leads to Better Econom&quot;/&gt;&lt;property id=&quot;20307&quot; value=&quot;321&quot;/&gt;&lt;/object&gt;&lt;object type=&quot;3&quot; unique_id=&quot;10027&quot;&gt;&lt;property id=&quot;20148&quot; value=&quot;5&quot;/&gt;&lt;property id=&quot;20300&quot; value=&quot;Slide 25 - &amp;quot;Common Employment Barriers Experienced by People with Physical Disabilities&amp;quot;&quot;/&gt;&lt;property id=&quot;20307&quot; value=&quot;313&quot;/&gt;&lt;/object&gt;&lt;object type=&quot;3&quot; unique_id=&quot;10028&quot;&gt;&lt;property id=&quot;20148&quot; value=&quot;5&quot;/&gt;&lt;property id=&quot;20300&quot; value=&quot;Slide 26 - &amp;quot;Exploring Barriers&amp;quot;&quot;/&gt;&lt;property id=&quot;20307&quot; value=&quot;330&quot;/&gt;&lt;/object&gt;&lt;object type=&quot;3&quot; unique_id=&quot;10029&quot;&gt;&lt;property id=&quot;20148&quot; value=&quot;5&quot;/&gt;&lt;property id=&quot;20300&quot; value=&quot;Slide 27 - &amp;quot;Managing Health and Service Needs&amp;quot;&quot;/&gt;&lt;property id=&quot;20307&quot; value=&quot;283&quot;/&gt;&lt;/object&gt;&lt;object type=&quot;3&quot; unique_id=&quot;10030&quot;&gt;&lt;property id=&quot;20148&quot; value=&quot;5&quot;/&gt;&lt;property id=&quot;20300&quot; value=&quot;Slide 28 - &amp;quot;Identifying Career Opportunities &amp;quot;&quot;/&gt;&lt;property id=&quot;20307&quot; value=&quot;284&quot;/&gt;&lt;/object&gt;&lt;object type=&quot;3&quot; unique_id=&quot;10031&quot;&gt;&lt;property id=&quot;20148&quot; value=&quot;5&quot;/&gt;&lt;property id=&quot;20300&quot; value=&quot;Slide 29 - &amp;quot;Navigating Complex Benefit Programs&amp;quot;&quot;/&gt;&lt;property id=&quot;20307&quot; value=&quot;285&quot;/&gt;&lt;/object&gt;&lt;object type=&quot;3&quot; unique_id=&quot;10032&quot;&gt;&lt;property id=&quot;20148&quot; value=&quot;5&quot;/&gt;&lt;property id=&quot;20300&quot; value=&quot;Slide 30 - &amp;quot;Need for Personal Care Assistance &amp;quot;&quot;/&gt;&lt;property id=&quot;20307&quot; value=&quot;286&quot;/&gt;&lt;/object&gt;&lt;object type=&quot;3&quot; unique_id=&quot;10033&quot;&gt;&lt;property id=&quot;20148&quot; value=&quot;5&quot;/&gt;&lt;property id=&quot;20300&quot; value=&quot;Slide 31 - &amp;quot;Access to Transportation, Especially Accessible Transportation&amp;quot;&quot;/&gt;&lt;property id=&quot;20307&quot; value=&quot;287&quot;/&gt;&lt;/object&gt;&lt;object type=&quot;3&quot; unique_id=&quot;10034&quot;&gt;&lt;property id=&quot;20148&quot; value=&quot;5&quot;/&gt;&lt;property id=&quot;20300&quot; value=&quot;Slide 32 - &amp;quot;Employer Attitudes and Negotiating Accommodations &amp;quot;&quot;/&gt;&lt;property id=&quot;20307&quot; value=&quot;288&quot;/&gt;&lt;/object&gt;&lt;object type=&quot;3&quot; unique_id=&quot;10035&quot;&gt;&lt;property id=&quot;20148&quot; value=&quot;5&quot;/&gt;&lt;property id=&quot;20300&quot; value=&quot;Slide 33 - &amp;quot;Recap&amp;quot;&quot;/&gt;&lt;property id=&quot;20307&quot; value=&quot;289&quot;/&gt;&lt;/object&gt;&lt;object type=&quot;3&quot; unique_id=&quot;10036&quot;&gt;&lt;property id=&quot;20148&quot; value=&quot;5&quot;/&gt;&lt;property id=&quot;20300&quot; value=&quot;Slide 34 - &amp;quot;What You Learned:&amp;quot;&quot;/&gt;&lt;property id=&quot;20307&quot; value=&quot;300&quot;/&gt;&lt;/object&gt;&lt;object type=&quot;3&quot; unique_id=&quot;10037&quot;&gt;&lt;property id=&quot;20148&quot; value=&quot;5&quot;/&gt;&lt;property id=&quot;20300&quot; value=&quot;Slide 35 - &amp;quot;Thank You&amp;quot;&quot;/&gt;&lt;property id=&quot;20307&quot; value=&quot;307&quot;/&gt;&lt;/object&gt;&lt;/object&gt;&lt;object type=&quot;8&quot; unique_id=&quot;10074&quot;&gt;&lt;/object&gt;&lt;/object&gt;&lt;/database&gt;"/>
  <p:tag name="SECTOMILLISECCONVERTED" val="1"/>
  <p:tag name="MMPROD_NEXTUNIQUEID" val="1000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enefit101-1">
      <a:dk1>
        <a:srgbClr val="005288"/>
      </a:dk1>
      <a:lt1>
        <a:srgbClr val="FFFFFF"/>
      </a:lt1>
      <a:dk2>
        <a:srgbClr val="005288"/>
      </a:dk2>
      <a:lt2>
        <a:srgbClr val="8BD9DD"/>
      </a:lt2>
      <a:accent1>
        <a:srgbClr val="45C2C8"/>
      </a:accent1>
      <a:accent2>
        <a:srgbClr val="004C82"/>
      </a:accent2>
      <a:accent3>
        <a:srgbClr val="00B050"/>
      </a:accent3>
      <a:accent4>
        <a:srgbClr val="00B0F0"/>
      </a:accent4>
      <a:accent5>
        <a:srgbClr val="DEB408"/>
      </a:accent5>
      <a:accent6>
        <a:srgbClr val="FAE548"/>
      </a:accent6>
      <a:hlink>
        <a:srgbClr val="004C82"/>
      </a:hlink>
      <a:folHlink>
        <a:srgbClr val="004C82"/>
      </a:folHlink>
    </a:clrScheme>
    <a:fontScheme name="Benefits101">
      <a:majorFont>
        <a:latin typeface="Myria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a9d15e-ee5c-48f1-9d99-365d542a9913">
      <Terms xmlns="http://schemas.microsoft.com/office/infopath/2007/PartnerControls"/>
    </lcf76f155ced4ddcb4097134ff3c332f>
    <TaxCatchAll xmlns="4ba7d84b-d7bd-46b4-a66c-7a610aef47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6" ma:contentTypeDescription="Create a new document." ma:contentTypeScope="" ma:versionID="00379204ab73c62c2694260249453f6e">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be490ffd1bef00b84087fd4984f738fa"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3FA884-34C4-47F5-8264-B3B9F0DD9898}">
  <ds:schemaRefs>
    <ds:schemaRef ds:uri="http://www.w3.org/XML/1998/namespace"/>
    <ds:schemaRef ds:uri="http://purl.org/dc/terms/"/>
    <ds:schemaRef ds:uri="4ba7d84b-d7bd-46b4-a66c-7a610aef47b7"/>
    <ds:schemaRef ds:uri="54a9d15e-ee5c-48f1-9d99-365d542a9913"/>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72D34DB-1AF3-4485-9761-A4D9CC4E660B}">
  <ds:schemaRefs>
    <ds:schemaRef ds:uri="http://schemas.microsoft.com/sharepoint/v3/contenttype/forms"/>
  </ds:schemaRefs>
</ds:datastoreItem>
</file>

<file path=customXml/itemProps3.xml><?xml version="1.0" encoding="utf-8"?>
<ds:datastoreItem xmlns:ds="http://schemas.openxmlformats.org/officeDocument/2006/customXml" ds:itemID="{122568C0-23B2-426B-9513-7B769D93F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4772</TotalTime>
  <Words>3865</Words>
  <Application>Microsoft Office PowerPoint</Application>
  <PresentationFormat>Widescreen</PresentationFormat>
  <Paragraphs>270</Paragraphs>
  <Slides>35</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Courier New</vt:lpstr>
      <vt:lpstr>Google Sans</vt:lpstr>
      <vt:lpstr>Helvetica</vt:lpstr>
      <vt:lpstr>Lato</vt:lpstr>
      <vt:lpstr>Lato Black</vt:lpstr>
      <vt:lpstr>Myriad Pro</vt:lpstr>
      <vt:lpstr>Questrial</vt:lpstr>
      <vt:lpstr>Symbol</vt:lpstr>
      <vt:lpstr>Wingdings</vt:lpstr>
      <vt:lpstr>Office Theme</vt:lpstr>
      <vt:lpstr>Competitive Integrated Employment for People with Physical Disabilities</vt:lpstr>
      <vt:lpstr>PowerPoint Presentation</vt:lpstr>
      <vt:lpstr>What You Will Learn</vt:lpstr>
      <vt:lpstr>Employment Rates</vt:lpstr>
      <vt:lpstr>Employment Rates for People with Disabilities</vt:lpstr>
      <vt:lpstr>People with Physical Disabilities Have Significantly Lower Employment Rates</vt:lpstr>
      <vt:lpstr>People with Physical  Disabilities Want to Work</vt:lpstr>
      <vt:lpstr>People with Disabilities Are a Valuable Untapped Talent Pool for Employers</vt:lpstr>
      <vt:lpstr>Contributors to Low Employment Rate for People with Physical Disabilities</vt:lpstr>
      <vt:lpstr>Family Care, Family Care Partnership, and IRIS Opened Access to Employment Services</vt:lpstr>
      <vt:lpstr>What Is a Physical Disability?</vt:lpstr>
      <vt:lpstr>Physical Disability Defined</vt:lpstr>
      <vt:lpstr>Major Life Activities</vt:lpstr>
      <vt:lpstr>Examples of Conditions Meeting the Definition of a Physical Disability</vt:lpstr>
      <vt:lpstr>People in Wisconsin with Physical Disabilities</vt:lpstr>
      <vt:lpstr>Physical Disability – A Broader Definition</vt:lpstr>
      <vt:lpstr>Disability Prevalence in Wisconsin </vt:lpstr>
      <vt:lpstr>The Benefits of Employment</vt:lpstr>
      <vt:lpstr>The Disability Inclusion Advantage</vt:lpstr>
      <vt:lpstr>People with Disabilities Are Reliable, Talented Employees</vt:lpstr>
      <vt:lpstr>Unemployment and Low Income Affect Physical and Mental Health</vt:lpstr>
      <vt:lpstr>People with Significant Disabilities Who Rely on Public Benefits Live in Poverty</vt:lpstr>
      <vt:lpstr>Poverty and Disability Go Hand in Hand</vt:lpstr>
      <vt:lpstr>Providing Effective Supports for People with Disabilities to Obtain and Maintain Employment Leads to Better Economic and Health Outcomes</vt:lpstr>
      <vt:lpstr>Common Employment Barriers Experienced by People with Physical Disabilities</vt:lpstr>
      <vt:lpstr>Exploring Barriers</vt:lpstr>
      <vt:lpstr>Managing Health and Service Needs</vt:lpstr>
      <vt:lpstr>Identifying Career Opportunities </vt:lpstr>
      <vt:lpstr>Navigating Complex Benefit Programs</vt:lpstr>
      <vt:lpstr>Need for Personal Care Assistance </vt:lpstr>
      <vt:lpstr>Access to Transportation, Especially Accessible Transportation</vt:lpstr>
      <vt:lpstr>Employer Attitudes and Negotiating Accommodations </vt:lpstr>
      <vt:lpstr>Recap</vt:lpstr>
      <vt:lpstr>What You Learned: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for People with Physical Disabilities</dc:title>
  <dc:creator>Theresa Kulow;lalley@eri-wi.org</dc:creator>
  <cp:lastModifiedBy>Theresa Kulow</cp:lastModifiedBy>
  <cp:revision>13</cp:revision>
  <dcterms:created xsi:type="dcterms:W3CDTF">2023-02-13T18:06:27Z</dcterms:created>
  <dcterms:modified xsi:type="dcterms:W3CDTF">2023-10-17T21:28:42Z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CA8B62EF-ADB9-41E0-B977-9930EA582356</vt:lpwstr>
  </property>
  <property fmtid="{D5CDD505-2E9C-101B-9397-08002B2CF9AE}" pid="3" name="ArticulatePath">
    <vt:lpwstr>Presentation1</vt:lpwstr>
  </property>
  <property fmtid="{D5CDD505-2E9C-101B-9397-08002B2CF9AE}" pid="4" name="MediaServiceImageTags">
    <vt:lpwstr/>
  </property>
  <property fmtid="{D5CDD505-2E9C-101B-9397-08002B2CF9AE}" pid="5" name="ContentTypeId">
    <vt:lpwstr>0x010100A1AB4CD10FCCE840A9F7A60CFEA07643</vt:lpwstr>
  </property>
</Properties>
</file>