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notesSlides/notesSlide25.xml" ContentType="application/vnd.openxmlformats-officedocument.presentationml.notesSlide+xml"/>
  <Override PartName="/ppt/tags/tag46.xml" ContentType="application/vnd.openxmlformats-officedocument.presentationml.tags+xml"/>
  <Override PartName="/ppt/notesSlides/notesSlide26.xml" ContentType="application/vnd.openxmlformats-officedocument.presentationml.notesSlide+xml"/>
  <Override PartName="/ppt/comments/modernComment_18B_139CE2FB.xml" ContentType="application/vnd.ms-powerpoint.comments+xml"/>
  <Override PartName="/ppt/tags/tag47.xml" ContentType="application/vnd.openxmlformats-officedocument.presentationml.tags+xml"/>
  <Override PartName="/ppt/notesSlides/notesSlide27.xml" ContentType="application/vnd.openxmlformats-officedocument.presentationml.notesSlide+xml"/>
  <Override PartName="/ppt/tags/tag48.xml" ContentType="application/vnd.openxmlformats-officedocument.presentationml.tags+xml"/>
  <Override PartName="/ppt/notesSlides/notesSlide28.xml" ContentType="application/vnd.openxmlformats-officedocument.presentationml.notesSlide+xml"/>
  <Override PartName="/ppt/comments/modernComment_18D_449B15A6.xml" ContentType="application/vnd.ms-powerpoint.comments+xml"/>
  <Override PartName="/ppt/tags/tag49.xml" ContentType="application/vnd.openxmlformats-officedocument.presentationml.tags+xml"/>
  <Override PartName="/ppt/notesSlides/notesSlide29.xml" ContentType="application/vnd.openxmlformats-officedocument.presentationml.notesSlide+xml"/>
  <Override PartName="/ppt/tags/tag50.xml" ContentType="application/vnd.openxmlformats-officedocument.presentationml.tags+xml"/>
  <Override PartName="/ppt/notesSlides/notesSlide30.xml" ContentType="application/vnd.openxmlformats-officedocument.presentationml.notesSlide+xml"/>
  <Override PartName="/ppt/tags/tag51.xml" ContentType="application/vnd.openxmlformats-officedocument.presentationml.tags+xml"/>
  <Override PartName="/ppt/notesSlides/notesSlide31.xml" ContentType="application/vnd.openxmlformats-officedocument.presentationml.notesSlide+xml"/>
  <Override PartName="/ppt/tags/tag52.xml" ContentType="application/vnd.openxmlformats-officedocument.presentationml.tags+xml"/>
  <Override PartName="/ppt/notesSlides/notesSlide32.xml" ContentType="application/vnd.openxmlformats-officedocument.presentationml.notesSlide+xml"/>
  <Override PartName="/ppt/tags/tag53.xml" ContentType="application/vnd.openxmlformats-officedocument.presentationml.tags+xml"/>
  <Override PartName="/ppt/notesSlides/notesSlide33.xml" ContentType="application/vnd.openxmlformats-officedocument.presentationml.notesSlide+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notesSlides/notesSlide36.xml" ContentType="application/vnd.openxmlformats-officedocument.presentationml.notesSlide+xml"/>
  <Override PartName="/ppt/tags/tag57.xml" ContentType="application/vnd.openxmlformats-officedocument.presentationml.tags+xml"/>
  <Override PartName="/ppt/notesSlides/notesSlide37.xml" ContentType="application/vnd.openxmlformats-officedocument.presentationml.notesSlide+xml"/>
  <Override PartName="/ppt/tags/tag58.xml" ContentType="application/vnd.openxmlformats-officedocument.presentationml.tags+xml"/>
  <Override PartName="/ppt/notesSlides/notesSlide38.xml" ContentType="application/vnd.openxmlformats-officedocument.presentationml.notesSlide+xml"/>
  <Override PartName="/ppt/tags/tag59.xml" ContentType="application/vnd.openxmlformats-officedocument.presentationml.tags+xml"/>
  <Override PartName="/ppt/notesSlides/notesSlide39.xml" ContentType="application/vnd.openxmlformats-officedocument.presentationml.notesSlide+xml"/>
  <Override PartName="/ppt/tags/tag60.xml" ContentType="application/vnd.openxmlformats-officedocument.presentationml.tags+xml"/>
  <Override PartName="/ppt/notesSlides/notesSlide40.xml" ContentType="application/vnd.openxmlformats-officedocument.presentationml.notesSlide+xml"/>
  <Override PartName="/ppt/tags/tag61.xml" ContentType="application/vnd.openxmlformats-officedocument.presentationml.tags+xml"/>
  <Override PartName="/ppt/notesSlides/notesSlide41.xml" ContentType="application/vnd.openxmlformats-officedocument.presentationml.notesSlide+xml"/>
  <Override PartName="/ppt/tags/tag62.xml" ContentType="application/vnd.openxmlformats-officedocument.presentationml.tags+xml"/>
  <Override PartName="/ppt/notesSlides/notesSlide42.xml" ContentType="application/vnd.openxmlformats-officedocument.presentationml.notesSlide+xml"/>
  <Override PartName="/ppt/tags/tag63.xml" ContentType="application/vnd.openxmlformats-officedocument.presentationml.tags+xml"/>
  <Override PartName="/ppt/notesSlides/notesSlide43.xml" ContentType="application/vnd.openxmlformats-officedocument.presentationml.notesSlide+xml"/>
  <Override PartName="/ppt/tags/tag64.xml" ContentType="application/vnd.openxmlformats-officedocument.presentationml.tags+xml"/>
  <Override PartName="/ppt/notesSlides/notesSlide44.xml" ContentType="application/vnd.openxmlformats-officedocument.presentationml.notesSlide+xml"/>
  <Override PartName="/ppt/tags/tag65.xml" ContentType="application/vnd.openxmlformats-officedocument.presentationml.tags+xml"/>
  <Override PartName="/ppt/notesSlides/notesSlide45.xml" ContentType="application/vnd.openxmlformats-officedocument.presentationml.notesSlide+xml"/>
  <Override PartName="/ppt/tags/tag66.xml" ContentType="application/vnd.openxmlformats-officedocument.presentationml.tags+xml"/>
  <Override PartName="/ppt/notesSlides/notesSlide46.xml" ContentType="application/vnd.openxmlformats-officedocument.presentationml.notesSlide+xml"/>
  <Override PartName="/ppt/tags/tag67.xml" ContentType="application/vnd.openxmlformats-officedocument.presentationml.tags+xml"/>
  <Override PartName="/ppt/notesSlides/notesSlide47.xml" ContentType="application/vnd.openxmlformats-officedocument.presentationml.notesSlide+xml"/>
  <Override PartName="/ppt/tags/tag68.xml" ContentType="application/vnd.openxmlformats-officedocument.presentationml.tags+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53"/>
  </p:notesMasterIdLst>
  <p:sldIdLst>
    <p:sldId id="318" r:id="rId5"/>
    <p:sldId id="309" r:id="rId6"/>
    <p:sldId id="298" r:id="rId7"/>
    <p:sldId id="308" r:id="rId8"/>
    <p:sldId id="375" r:id="rId9"/>
    <p:sldId id="289" r:id="rId10"/>
    <p:sldId id="407" r:id="rId11"/>
    <p:sldId id="351" r:id="rId12"/>
    <p:sldId id="355" r:id="rId13"/>
    <p:sldId id="356" r:id="rId14"/>
    <p:sldId id="357" r:id="rId15"/>
    <p:sldId id="292" r:id="rId16"/>
    <p:sldId id="331" r:id="rId17"/>
    <p:sldId id="383" r:id="rId18"/>
    <p:sldId id="265" r:id="rId19"/>
    <p:sldId id="385" r:id="rId20"/>
    <p:sldId id="386" r:id="rId21"/>
    <p:sldId id="387" r:id="rId22"/>
    <p:sldId id="388" r:id="rId23"/>
    <p:sldId id="259" r:id="rId24"/>
    <p:sldId id="390" r:id="rId25"/>
    <p:sldId id="391" r:id="rId26"/>
    <p:sldId id="392" r:id="rId27"/>
    <p:sldId id="393" r:id="rId28"/>
    <p:sldId id="394" r:id="rId29"/>
    <p:sldId id="395" r:id="rId30"/>
    <p:sldId id="396" r:id="rId31"/>
    <p:sldId id="397" r:id="rId32"/>
    <p:sldId id="398" r:id="rId33"/>
    <p:sldId id="399" r:id="rId34"/>
    <p:sldId id="366" r:id="rId35"/>
    <p:sldId id="305" r:id="rId36"/>
    <p:sldId id="400" r:id="rId37"/>
    <p:sldId id="379" r:id="rId38"/>
    <p:sldId id="402" r:id="rId39"/>
    <p:sldId id="403" r:id="rId40"/>
    <p:sldId id="371" r:id="rId41"/>
    <p:sldId id="408" r:id="rId42"/>
    <p:sldId id="372" r:id="rId43"/>
    <p:sldId id="409" r:id="rId44"/>
    <p:sldId id="324" r:id="rId45"/>
    <p:sldId id="406" r:id="rId46"/>
    <p:sldId id="405" r:id="rId47"/>
    <p:sldId id="414" r:id="rId48"/>
    <p:sldId id="413" r:id="rId49"/>
    <p:sldId id="376" r:id="rId50"/>
    <p:sldId id="350" r:id="rId51"/>
    <p:sldId id="307" r:id="rId52"/>
  </p:sldIdLst>
  <p:sldSz cx="12192000" cy="6858000"/>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petitive Integrated Employment for People with Physical Disabilities - Module 2" id="{22F16717-822C-4BC1-A1EA-81CED083B09E}">
          <p14:sldIdLst>
            <p14:sldId id="318"/>
            <p14:sldId id="309"/>
            <p14:sldId id="298"/>
            <p14:sldId id="308"/>
            <p14:sldId id="375"/>
            <p14:sldId id="289"/>
            <p14:sldId id="407"/>
            <p14:sldId id="351"/>
            <p14:sldId id="355"/>
            <p14:sldId id="356"/>
            <p14:sldId id="357"/>
            <p14:sldId id="292"/>
            <p14:sldId id="331"/>
            <p14:sldId id="383"/>
            <p14:sldId id="265"/>
            <p14:sldId id="385"/>
            <p14:sldId id="386"/>
            <p14:sldId id="387"/>
            <p14:sldId id="388"/>
            <p14:sldId id="259"/>
            <p14:sldId id="390"/>
            <p14:sldId id="391"/>
            <p14:sldId id="392"/>
            <p14:sldId id="393"/>
            <p14:sldId id="394"/>
            <p14:sldId id="395"/>
            <p14:sldId id="396"/>
            <p14:sldId id="397"/>
            <p14:sldId id="398"/>
            <p14:sldId id="399"/>
            <p14:sldId id="366"/>
            <p14:sldId id="305"/>
            <p14:sldId id="400"/>
            <p14:sldId id="379"/>
            <p14:sldId id="402"/>
            <p14:sldId id="403"/>
            <p14:sldId id="371"/>
            <p14:sldId id="408"/>
            <p14:sldId id="372"/>
            <p14:sldId id="409"/>
            <p14:sldId id="324"/>
            <p14:sldId id="406"/>
            <p14:sldId id="405"/>
            <p14:sldId id="414"/>
            <p14:sldId id="413"/>
            <p14:sldId id="376"/>
            <p14:sldId id="350"/>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BF658-0279-DC85-1A82-3C2D0B97DECD}" name="Grulke-Rueter, Laura C - DHS" initials="GRLCD" userId="S::laura.grulkerueter@dhs.wisconsin.gov::dcf0ef17-6ac1-4bf5-91b9-d2fe795eafff" providerId="AD"/>
  <p188:author id="{26CE0DE3-4B59-F6C5-7AC0-3E6CF5466874}" name="Dawn Lalley" initials="DL" userId="S::lalley@eri-wi.org::60b2fb3c-da8c-4af6-b633-6a9f0e53776b" providerId="AD"/>
  <p188:author id="{093A5FF8-6D2D-3ABA-0885-733ED29FD86D}" name="Hofmeister, Tammy C - DHS" initials="HTCD" userId="S::Tammy.Hofmeister@dhs.wisconsin.gov::15c9b237-f71a-49d2-a9f8-7b24623022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7FF"/>
    <a:srgbClr val="F3FAFF"/>
    <a:srgbClr val="FFFEF7"/>
    <a:srgbClr val="FEFBE8"/>
    <a:srgbClr val="FEFADA"/>
    <a:srgbClr val="FFFFFB"/>
    <a:srgbClr val="E6E6E6"/>
    <a:srgbClr val="EFFFF6"/>
    <a:srgbClr val="000000"/>
    <a:srgbClr val="AAD6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DCFA1-3A7D-4191-ADC6-8D6E912DD3A1}" v="17" dt="2023-10-17T21:36:40.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64070" autoAdjust="0"/>
  </p:normalViewPr>
  <p:slideViewPr>
    <p:cSldViewPr snapToGrid="0">
      <p:cViewPr varScale="1">
        <p:scale>
          <a:sx n="69" d="100"/>
          <a:sy n="69" d="100"/>
        </p:scale>
        <p:origin x="2076"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omments/modernComment_18B_139CE2FB.xml><?xml version="1.0" encoding="utf-8"?>
<p188:cmLst xmlns:a="http://schemas.openxmlformats.org/drawingml/2006/main" xmlns:r="http://schemas.openxmlformats.org/officeDocument/2006/relationships" xmlns:p188="http://schemas.microsoft.com/office/powerpoint/2018/8/main">
  <p188:cm id="{D62DC8D4-50B1-4E9F-9334-64F3461774C1}" authorId="{12DBF658-0279-DC85-1A82-3C2D0B97DECD}" created="2023-10-12T19:51:49.741">
    <ac:txMkLst xmlns:ac="http://schemas.microsoft.com/office/drawing/2013/main/command">
      <pc:docMk xmlns:pc="http://schemas.microsoft.com/office/powerpoint/2013/main/command"/>
      <pc:sldMk xmlns:pc="http://schemas.microsoft.com/office/powerpoint/2013/main/command" cId="329048827" sldId="395"/>
      <ac:spMk id="10" creationId="{9A053774-54D4-7507-9364-0F86C76DB903}"/>
      <ac:txMk cp="0" len="6">
        <ac:context len="276" hash="823409491"/>
      </ac:txMk>
    </ac:txMkLst>
    <p188:pos x="2720395" y="788813"/>
    <p188:txBody>
      <a:bodyPr/>
      <a:lstStyle/>
      <a:p>
        <a:r>
          <a:rPr lang="en-US"/>
          <a:t>Move text block up a bit so the bottom text doesn't hit the outline</a:t>
        </a:r>
      </a:p>
    </p188:txBody>
  </p188:cm>
</p188:cmLst>
</file>

<file path=ppt/comments/modernComment_18D_449B15A6.xml><?xml version="1.0" encoding="utf-8"?>
<p188:cmLst xmlns:a="http://schemas.openxmlformats.org/drawingml/2006/main" xmlns:r="http://schemas.openxmlformats.org/officeDocument/2006/relationships" xmlns:p188="http://schemas.microsoft.com/office/powerpoint/2018/8/main">
  <p188:cm id="{56224225-A2B5-45DA-BFB5-7E492B04FB83}" authorId="{12DBF658-0279-DC85-1A82-3C2D0B97DECD}" created="2023-10-12T19:52:50.818">
    <pc:sldMkLst xmlns:pc="http://schemas.microsoft.com/office/powerpoint/2013/main/command">
      <pc:docMk/>
      <pc:sldMk cId="1151014310" sldId="397"/>
    </pc:sldMkLst>
    <p188:txBody>
      <a:bodyPr/>
      <a:lstStyle/>
      <a:p>
        <a:r>
          <a:rPr lang="en-US"/>
          <a:t>Move slide title down just a hair</a:t>
        </a:r>
      </a:p>
    </p188:txBody>
  </p188:cm>
  <p188:cm id="{B810ACBB-CED1-47FD-8F7B-3941DD1B25E3}" authorId="{12DBF658-0279-DC85-1A82-3C2D0B97DECD}" created="2023-10-12T19:53:21.190">
    <ac:txMkLst xmlns:ac="http://schemas.microsoft.com/office/drawing/2013/main/command">
      <pc:docMk xmlns:pc="http://schemas.microsoft.com/office/powerpoint/2013/main/command"/>
      <pc:sldMk xmlns:pc="http://schemas.microsoft.com/office/powerpoint/2013/main/command" cId="1151014310" sldId="397"/>
      <ac:spMk id="39" creationId="{FAD94DBA-F62F-E569-36A5-FAE15E7E0089}"/>
      <ac:txMk cp="201" len="8">
        <ac:context len="418" hash="2003598984"/>
      </ac:txMk>
    </ac:txMkLst>
    <p188:pos x="2055478" y="2264422"/>
    <p188:txBody>
      <a:bodyPr/>
      <a:lstStyle/>
      <a:p>
        <a:r>
          <a:rPr lang="en-US"/>
          <a:t>Lowercase "benefits"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E1DF2-B7B1-45F3-A9F9-0C97E7B3CAD0}"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E60DD-47A0-49F0-8BB4-8B9EEC13FBBF}" type="slidenum">
              <a:rPr lang="en-US" smtClean="0"/>
              <a:t>‹#›</a:t>
            </a:fld>
            <a:endParaRPr lang="en-US"/>
          </a:p>
        </p:txBody>
      </p:sp>
    </p:spTree>
    <p:extLst>
      <p:ext uri="{BB962C8B-B14F-4D97-AF65-F5344CB8AC3E}">
        <p14:creationId xmlns:p14="http://schemas.microsoft.com/office/powerpoint/2010/main" val="153137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Thank you for joining us for Module 2 of the </a:t>
            </a:r>
            <a:r>
              <a:rPr lang="en-US" sz="2000">
                <a:effectLst/>
                <a:latin typeface="Calibri" panose="020F0502020204030204" pitchFamily="34" charset="0"/>
                <a:ea typeface="Calibri" panose="020F0502020204030204" pitchFamily="34" charset="0"/>
                <a:cs typeface="Times New Roman" panose="02020603050405020304" pitchFamily="18" charset="0"/>
              </a:rPr>
              <a:t>Competitive Integrated Employment for People with Physical Disabilities training</a:t>
            </a:r>
            <a:r>
              <a:rPr lang="en-US" sz="1400"/>
              <a:t>. This training was developed with funding by the Wisconsin Department of Health Services.</a:t>
            </a:r>
          </a:p>
        </p:txBody>
      </p:sp>
      <p:sp>
        <p:nvSpPr>
          <p:cNvPr id="4" name="Slide Number Placeholder 3"/>
          <p:cNvSpPr>
            <a:spLocks noGrp="1"/>
          </p:cNvSpPr>
          <p:nvPr>
            <p:ph type="sldNum" sz="quarter" idx="5"/>
          </p:nvPr>
        </p:nvSpPr>
        <p:spPr/>
        <p:txBody>
          <a:bodyPr/>
          <a:lstStyle/>
          <a:p>
            <a:fld id="{359E60DD-47A0-49F0-8BB4-8B9EEC13FBBF}" type="slidenum">
              <a:rPr lang="en-US" smtClean="0"/>
              <a:t>1</a:t>
            </a:fld>
            <a:endParaRPr lang="en-US"/>
          </a:p>
        </p:txBody>
      </p:sp>
    </p:spTree>
    <p:extLst>
      <p:ext uri="{BB962C8B-B14F-4D97-AF65-F5344CB8AC3E}">
        <p14:creationId xmlns:p14="http://schemas.microsoft.com/office/powerpoint/2010/main" val="125137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Taking a person-centered approach with a person for the competitive integrated employment planning means:</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Getting to know the person’s unique strengths, support needs, interests, and preferences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Supporting the individual to have control over their employment planning process </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Assisting the person to assemble and coordinate an employment planning team to support them along their journey to address barriers, obtain, and maintain competitive integrated employment. </a:t>
            </a: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10</a:t>
            </a:fld>
            <a:endParaRPr lang="en-US"/>
          </a:p>
        </p:txBody>
      </p:sp>
    </p:spTree>
    <p:extLst>
      <p:ext uri="{BB962C8B-B14F-4D97-AF65-F5344CB8AC3E}">
        <p14:creationId xmlns:p14="http://schemas.microsoft.com/office/powerpoint/2010/main" val="327006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Here’s how motivational interviewing can help to facilitate employment conversations with people who have physical disabilities.</a:t>
            </a:r>
            <a:endParaRPr lang="en-US" sz="1800"/>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11</a:t>
            </a:fld>
            <a:endParaRPr lang="en-US"/>
          </a:p>
        </p:txBody>
      </p:sp>
    </p:spTree>
    <p:extLst>
      <p:ext uri="{BB962C8B-B14F-4D97-AF65-F5344CB8AC3E}">
        <p14:creationId xmlns:p14="http://schemas.microsoft.com/office/powerpoint/2010/main" val="352980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Calibri" panose="020F0502020204030204" pitchFamily="34" charset="0"/>
                <a:ea typeface="Calibri" panose="020F0502020204030204" pitchFamily="34" charset="0"/>
                <a:cs typeface="Times New Roman" panose="02020603050405020304" pitchFamily="18" charset="0"/>
              </a:rPr>
              <a:t>Motivational interviewing is a collaborative conversation that can be used to resolve a person’s ambivalence about change. When done well, Motivational Interviewing can be used to inspire and empower a person to make positive changes in their lives.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Calibri" panose="020F0502020204030204" pitchFamily="34" charset="0"/>
                <a:ea typeface="Calibri" panose="020F0502020204030204" pitchFamily="34" charset="0"/>
                <a:cs typeface="Times New Roman" panose="02020603050405020304" pitchFamily="18" charset="0"/>
              </a:rPr>
              <a:t>Motivational Interviewing is an evidence-based practice that increases engagement in planning, fosters change, and decreases “resistance” and confrontation. </a:t>
            </a:r>
          </a:p>
        </p:txBody>
      </p:sp>
      <p:sp>
        <p:nvSpPr>
          <p:cNvPr id="4" name="Slide Number Placeholder 3"/>
          <p:cNvSpPr>
            <a:spLocks noGrp="1"/>
          </p:cNvSpPr>
          <p:nvPr>
            <p:ph type="sldNum" sz="quarter" idx="5"/>
          </p:nvPr>
        </p:nvSpPr>
        <p:spPr/>
        <p:txBody>
          <a:bodyPr/>
          <a:lstStyle/>
          <a:p>
            <a:fld id="{359E60DD-47A0-49F0-8BB4-8B9EEC13FBBF}" type="slidenum">
              <a:rPr lang="en-US" smtClean="0"/>
              <a:t>12</a:t>
            </a:fld>
            <a:endParaRPr lang="en-US"/>
          </a:p>
        </p:txBody>
      </p:sp>
    </p:spTree>
    <p:extLst>
      <p:ext uri="{BB962C8B-B14F-4D97-AF65-F5344CB8AC3E}">
        <p14:creationId xmlns:p14="http://schemas.microsoft.com/office/powerpoint/2010/main" val="353360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Motivational interviewing is a person-centered interaction with the person with a physical disability. It embraces the notion that people are the experts in their own lives. Motivational Interviewing recognizes that, when it comes to change, it is not a person’s lack of interest or motivation that keeps them from moving forward. Rather, underlying concerns and feelings of fear, uncertainty, personal frustration, and loss are preventing the person from moving forward.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13</a:t>
            </a:fld>
            <a:endParaRPr lang="en-US"/>
          </a:p>
        </p:txBody>
      </p:sp>
    </p:spTree>
    <p:extLst>
      <p:ext uri="{BB962C8B-B14F-4D97-AF65-F5344CB8AC3E}">
        <p14:creationId xmlns:p14="http://schemas.microsoft.com/office/powerpoint/2010/main" val="160818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Ambivalence means feeling two ways about something. It is quite normal and acceptable for people with physical disabilities to feel ambivalence about pursuing employment. People with disabilities are often told they cannot work or must prove they are unable to work to qualify for the income safety net of Social Security Disability Insurance (SSDI) or Supplemental Security Income (SSI).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People who were in successful careers prior to the onset of a disability may have deep concerns and reservations about their ability to work in the same kind of job again. They may not want to jeopardize their health by attempting the same level or kind of work that they had done in the past. They may want to work again but may not be able to conceptualize the kind of work possible given their health and disability.</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It is important to take time to understand a person’s concerns and give them opportunities to resolve ambivalence. Ambivalence must be resolved for people to successfully move forward with change.</a:t>
            </a: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14</a:t>
            </a:fld>
            <a:endParaRPr lang="en-US"/>
          </a:p>
        </p:txBody>
      </p:sp>
    </p:spTree>
    <p:extLst>
      <p:ext uri="{BB962C8B-B14F-4D97-AF65-F5344CB8AC3E}">
        <p14:creationId xmlns:p14="http://schemas.microsoft.com/office/powerpoint/2010/main" val="673473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Motivational Interviewing uses four primary conversation techniques. These are: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Open Ended Questions</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Affirmations</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Reflections</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Summaries</a:t>
            </a: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15</a:t>
            </a:fld>
            <a:endParaRPr lang="en-US"/>
          </a:p>
        </p:txBody>
      </p:sp>
    </p:spTree>
    <p:extLst>
      <p:ext uri="{BB962C8B-B14F-4D97-AF65-F5344CB8AC3E}">
        <p14:creationId xmlns:p14="http://schemas.microsoft.com/office/powerpoint/2010/main" val="1148665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Open ended questions elicit more than a yes/no or short answer responses. When asking open ended questions, they are questions that the questioner would not know the answer to. Examples of open-ended questions include: </a:t>
            </a: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are some of the things you don’t like about being unemployed? </a:t>
            </a: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would have to happen for you to consider employment? </a:t>
            </a: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 you decide to get a job, what might your options be? </a:t>
            </a: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do you feel you are really good at doing? </a:t>
            </a:r>
          </a:p>
          <a:p>
            <a:pPr marL="342900" marR="0" lvl="0" indent="-342900">
              <a:lnSpc>
                <a:spcPct val="107000"/>
              </a:lnSpc>
              <a:spcBef>
                <a:spcPts val="0"/>
              </a:spcBef>
              <a:spcAft>
                <a:spcPts val="800"/>
              </a:spcAft>
              <a:buFont typeface="Symbol" panose="05050102010706020507" pitchFamily="18" charset="2"/>
              <a:buChar char=""/>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How would you like to spend time during your day or week?</a:t>
            </a:r>
          </a:p>
          <a:p>
            <a:pPr marL="0" marR="0">
              <a:lnSpc>
                <a:spcPct val="107000"/>
              </a:lnSpc>
              <a:spcBef>
                <a:spcPts val="0"/>
              </a:spcBef>
              <a:spcAft>
                <a:spcPts val="800"/>
              </a:spcAft>
            </a:pP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Open ended questions can be used to start a conversation, introduce a new topic, or change the direction of a conversation. Remember to give enough time after asking an open-ended question for the person to process and respond. </a:t>
            </a:r>
          </a:p>
        </p:txBody>
      </p:sp>
      <p:sp>
        <p:nvSpPr>
          <p:cNvPr id="4" name="Slide Number Placeholder 3"/>
          <p:cNvSpPr>
            <a:spLocks noGrp="1"/>
          </p:cNvSpPr>
          <p:nvPr>
            <p:ph type="sldNum" sz="quarter" idx="5"/>
          </p:nvPr>
        </p:nvSpPr>
        <p:spPr/>
        <p:txBody>
          <a:bodyPr/>
          <a:lstStyle/>
          <a:p>
            <a:fld id="{359E60DD-47A0-49F0-8BB4-8B9EEC13FBBF}" type="slidenum">
              <a:rPr lang="en-US" smtClean="0"/>
              <a:t>16</a:t>
            </a:fld>
            <a:endParaRPr lang="en-US"/>
          </a:p>
        </p:txBody>
      </p:sp>
    </p:spTree>
    <p:extLst>
      <p:ext uri="{BB962C8B-B14F-4D97-AF65-F5344CB8AC3E}">
        <p14:creationId xmlns:p14="http://schemas.microsoft.com/office/powerpoint/2010/main" val="4212438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Affirmations are used to recognize a person’s strengths and positive actions or behaviors. Affirmations help build a person’s confidence. Examples of affirmations include: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You showed a lot of self-advocacy and determination by the way you handled that situation.</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It is impressive you have been able to get all of this done given the obstacles you have been dealing with right now. </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Despite of what happened with your previous employer, your commitment to finding a new job shows how important work is to you. </a:t>
            </a:r>
          </a:p>
        </p:txBody>
      </p:sp>
      <p:sp>
        <p:nvSpPr>
          <p:cNvPr id="4" name="Slide Number Placeholder 3"/>
          <p:cNvSpPr>
            <a:spLocks noGrp="1"/>
          </p:cNvSpPr>
          <p:nvPr>
            <p:ph type="sldNum" sz="quarter" idx="5"/>
          </p:nvPr>
        </p:nvSpPr>
        <p:spPr/>
        <p:txBody>
          <a:bodyPr/>
          <a:lstStyle/>
          <a:p>
            <a:fld id="{359E60DD-47A0-49F0-8BB4-8B9EEC13FBBF}" type="slidenum">
              <a:rPr lang="en-US" smtClean="0"/>
              <a:t>17</a:t>
            </a:fld>
            <a:endParaRPr lang="en-US"/>
          </a:p>
        </p:txBody>
      </p:sp>
    </p:spTree>
    <p:extLst>
      <p:ext uri="{BB962C8B-B14F-4D97-AF65-F5344CB8AC3E}">
        <p14:creationId xmlns:p14="http://schemas.microsoft.com/office/powerpoint/2010/main" val="3885750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Reflections are used to show empathy and understanding. They are used in conversations to clarify what the person is thinking or feeling. Reflections start with phrases like: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It feels as though…</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Seems that you…</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You are really…</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You are feeling…</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What I hear you saying is…</a:t>
            </a:r>
          </a:p>
          <a:p>
            <a:pPr marL="342900" marR="0" lvl="0" indent="-342900">
              <a:lnSpc>
                <a:spcPct val="107000"/>
              </a:lnSpc>
              <a:spcBef>
                <a:spcPts val="0"/>
              </a:spcBef>
              <a:spcAft>
                <a:spcPts val="800"/>
              </a:spcAft>
              <a:buFont typeface="Symbol" panose="05050102010706020507" pitchFamily="18" charset="2"/>
              <a:buChar cha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Some examples of reflections are: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You are feeling that if you go back to work your health will get worse again.</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You found dealing with your Social Security benefits while working really difficult to do on your own.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It seems that you would like to work again if you could do so without getting sick again and without getting threats from Social Security. </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You’re feeling depressed and you want to do something about it. </a:t>
            </a:r>
          </a:p>
        </p:txBody>
      </p:sp>
      <p:sp>
        <p:nvSpPr>
          <p:cNvPr id="4" name="Slide Number Placeholder 3"/>
          <p:cNvSpPr>
            <a:spLocks noGrp="1"/>
          </p:cNvSpPr>
          <p:nvPr>
            <p:ph type="sldNum" sz="quarter" idx="5"/>
          </p:nvPr>
        </p:nvSpPr>
        <p:spPr/>
        <p:txBody>
          <a:bodyPr/>
          <a:lstStyle/>
          <a:p>
            <a:fld id="{359E60DD-47A0-49F0-8BB4-8B9EEC13FBBF}" type="slidenum">
              <a:rPr lang="en-US" smtClean="0"/>
              <a:t>18</a:t>
            </a:fld>
            <a:endParaRPr lang="en-US"/>
          </a:p>
        </p:txBody>
      </p:sp>
    </p:spTree>
    <p:extLst>
      <p:ext uri="{BB962C8B-B14F-4D97-AF65-F5344CB8AC3E}">
        <p14:creationId xmlns:p14="http://schemas.microsoft.com/office/powerpoint/2010/main" val="3240798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Summaries are longer reflections that are used to link together a person’s concerns or discrepancies. Here is an example of a summary: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“Since the onset of your disability, you’ve decided to stop working. Over the past three years you’ve become bored and lonely, which is contributing to weight gain and your feelings of depression. On the one hand, you’re certain that you can’t do the same kind of work you used to do, and, on the other hand, you don’t know what kinds of jobs you could do because of your disability. You feel if you work, you will lose your Social Security check.”</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Summaries are used to move the conversation along, transition to a new topic, delve deeper into the person’s ambivalence, or end the conversation when needed. </a:t>
            </a:r>
          </a:p>
        </p:txBody>
      </p:sp>
      <p:sp>
        <p:nvSpPr>
          <p:cNvPr id="4" name="Slide Number Placeholder 3"/>
          <p:cNvSpPr>
            <a:spLocks noGrp="1"/>
          </p:cNvSpPr>
          <p:nvPr>
            <p:ph type="sldNum" sz="quarter" idx="5"/>
          </p:nvPr>
        </p:nvSpPr>
        <p:spPr/>
        <p:txBody>
          <a:bodyPr/>
          <a:lstStyle/>
          <a:p>
            <a:fld id="{359E60DD-47A0-49F0-8BB4-8B9EEC13FBBF}" type="slidenum">
              <a:rPr lang="en-US" smtClean="0"/>
              <a:t>19</a:t>
            </a:fld>
            <a:endParaRPr lang="en-US"/>
          </a:p>
        </p:txBody>
      </p:sp>
    </p:spTree>
    <p:extLst>
      <p:ext uri="{BB962C8B-B14F-4D97-AF65-F5344CB8AC3E}">
        <p14:creationId xmlns:p14="http://schemas.microsoft.com/office/powerpoint/2010/main" val="144162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00"/>
              </a:lnSpc>
            </a:pPr>
            <a:r>
              <a:rPr lang="en-US" sz="9600" dirty="0">
                <a:latin typeface="Calibri" panose="020F0502020204030204" pitchFamily="34" charset="0"/>
                <a:cs typeface="Calibri" panose="020F0502020204030204" pitchFamily="34" charset="0"/>
              </a:rPr>
              <a:t>The development of this training was funded </a:t>
            </a:r>
            <a:r>
              <a:rPr lang="en-US" sz="9600" dirty="0">
                <a:effectLst/>
                <a:latin typeface="Calibri" panose="020F0502020204030204" pitchFamily="34" charset="0"/>
                <a:ea typeface="Calibri" panose="020F0502020204030204" pitchFamily="34" charset="0"/>
                <a:cs typeface="Calibri" panose="020F0502020204030204" pitchFamily="34" charset="0"/>
              </a:rPr>
              <a:t>by the </a:t>
            </a:r>
            <a:r>
              <a:rPr lang="en-US" sz="9600" b="1" dirty="0">
                <a:effectLst/>
                <a:latin typeface="Calibri" panose="020F0502020204030204" pitchFamily="34" charset="0"/>
                <a:ea typeface="Calibri" panose="020F0502020204030204" pitchFamily="34" charset="0"/>
                <a:cs typeface="Calibri" panose="020F0502020204030204" pitchFamily="34" charset="0"/>
              </a:rPr>
              <a:t>Wisconsin Department of Health Services </a:t>
            </a:r>
            <a:r>
              <a:rPr lang="en-US" sz="9600" dirty="0">
                <a:effectLst/>
                <a:latin typeface="Calibri" panose="020F0502020204030204" pitchFamily="34" charset="0"/>
                <a:ea typeface="Calibri" panose="020F0502020204030204" pitchFamily="34" charset="0"/>
                <a:cs typeface="Calibri" panose="020F0502020204030204" pitchFamily="34" charset="0"/>
              </a:rPr>
              <a:t>as part of their competitive integrated employment (CIE) training series in partnership with </a:t>
            </a:r>
            <a:r>
              <a:rPr lang="en-US" sz="9600" b="1" dirty="0">
                <a:effectLst/>
                <a:latin typeface="Calibri" panose="020F0502020204030204" pitchFamily="34" charset="0"/>
                <a:ea typeface="Calibri" panose="020F0502020204030204" pitchFamily="34" charset="0"/>
                <a:cs typeface="Calibri" panose="020F0502020204030204" pitchFamily="34" charset="0"/>
              </a:rPr>
              <a:t>Employment Resources, Inc. (ERI)</a:t>
            </a:r>
            <a:r>
              <a:rPr lang="en-US" sz="96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2</a:t>
            </a:fld>
            <a:endParaRPr lang="en-US"/>
          </a:p>
        </p:txBody>
      </p:sp>
    </p:spTree>
    <p:extLst>
      <p:ext uri="{BB962C8B-B14F-4D97-AF65-F5344CB8AC3E}">
        <p14:creationId xmlns:p14="http://schemas.microsoft.com/office/powerpoint/2010/main" val="299473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Example Conversation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STAFF: The purpose for my visit today is to talk about how you want to spend your time and if you are interested in employment.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SHARON: I can’t work. I tried that before. I’m not interested. </a:t>
            </a:r>
          </a:p>
          <a:p>
            <a:endParaRPr lang="en-US"/>
          </a:p>
        </p:txBody>
      </p:sp>
      <p:sp>
        <p:nvSpPr>
          <p:cNvPr id="4" name="Slide Number Placeholder 3"/>
          <p:cNvSpPr>
            <a:spLocks noGrp="1"/>
          </p:cNvSpPr>
          <p:nvPr>
            <p:ph type="sldNum" sz="quarter" idx="5"/>
          </p:nvPr>
        </p:nvSpPr>
        <p:spPr/>
        <p:txBody>
          <a:bodyPr/>
          <a:lstStyle/>
          <a:p>
            <a:fld id="{559B9867-A8D7-43CA-B62E-65ACB63F0B12}" type="slidenum">
              <a:rPr lang="en-US" smtClean="0"/>
              <a:t>20</a:t>
            </a:fld>
            <a:endParaRPr lang="en-US"/>
          </a:p>
        </p:txBody>
      </p:sp>
    </p:spTree>
    <p:extLst>
      <p:ext uri="{BB962C8B-B14F-4D97-AF65-F5344CB8AC3E}">
        <p14:creationId xmlns:p14="http://schemas.microsoft.com/office/powerpoint/2010/main" val="1948684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STAFF: Sounds like you had a bad experience. What happened?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SHARON: I used to work at a hotel. Due to my health, I have not been able to finish my degree or keep a job long term. Past employers have fired me when my health made it difficult for me to be to work on time.</a:t>
            </a:r>
            <a:endParaRPr lang="en-US" sz="1200" strike="sngStrike"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strike="sngStrik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9B9867-A8D7-43CA-B62E-65ACB63F0B12}" type="slidenum">
              <a:rPr lang="en-US" smtClean="0"/>
              <a:t>21</a:t>
            </a:fld>
            <a:endParaRPr lang="en-US"/>
          </a:p>
        </p:txBody>
      </p:sp>
    </p:spTree>
    <p:extLst>
      <p:ext uri="{BB962C8B-B14F-4D97-AF65-F5344CB8AC3E}">
        <p14:creationId xmlns:p14="http://schemas.microsoft.com/office/powerpoint/2010/main" val="3005919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STAFF: What kind of work did you do at the hotel?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SHARON: Cleaning rooms. Part-time on the weekends. The owners there were nice, but it was too physical for me. I’m better off just staying home. I can manage my health better that way. </a:t>
            </a:r>
          </a:p>
          <a:p>
            <a:endParaRPr lang="en-US"/>
          </a:p>
        </p:txBody>
      </p:sp>
      <p:sp>
        <p:nvSpPr>
          <p:cNvPr id="4" name="Slide Number Placeholder 3"/>
          <p:cNvSpPr>
            <a:spLocks noGrp="1"/>
          </p:cNvSpPr>
          <p:nvPr>
            <p:ph type="sldNum" sz="quarter" idx="5"/>
          </p:nvPr>
        </p:nvSpPr>
        <p:spPr/>
        <p:txBody>
          <a:bodyPr/>
          <a:lstStyle/>
          <a:p>
            <a:fld id="{559B9867-A8D7-43CA-B62E-65ACB63F0B12}" type="slidenum">
              <a:rPr lang="en-US" smtClean="0"/>
              <a:t>22</a:t>
            </a:fld>
            <a:endParaRPr lang="en-US"/>
          </a:p>
        </p:txBody>
      </p:sp>
    </p:spTree>
    <p:extLst>
      <p:ext uri="{BB962C8B-B14F-4D97-AF65-F5344CB8AC3E}">
        <p14:creationId xmlns:p14="http://schemas.microsoft.com/office/powerpoint/2010/main" val="3873420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STAFF: So, you’re worried about your health if you go back to work. And it sounds like you don’t want to lose your benefits.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SHARON: Yeah. I can’t lose my benefits. If I do, I can’t afford my house. This house is all I got left and I want to keep it. I don’t need to work. I can live just fine on my Social Security every month.</a:t>
            </a:r>
          </a:p>
          <a:p>
            <a:endParaRPr lang="en-US"/>
          </a:p>
        </p:txBody>
      </p:sp>
      <p:sp>
        <p:nvSpPr>
          <p:cNvPr id="4" name="Slide Number Placeholder 3"/>
          <p:cNvSpPr>
            <a:spLocks noGrp="1"/>
          </p:cNvSpPr>
          <p:nvPr>
            <p:ph type="sldNum" sz="quarter" idx="5"/>
          </p:nvPr>
        </p:nvSpPr>
        <p:spPr/>
        <p:txBody>
          <a:bodyPr/>
          <a:lstStyle/>
          <a:p>
            <a:fld id="{559B9867-A8D7-43CA-B62E-65ACB63F0B12}" type="slidenum">
              <a:rPr lang="en-US" smtClean="0"/>
              <a:t>23</a:t>
            </a:fld>
            <a:endParaRPr lang="en-US"/>
          </a:p>
        </p:txBody>
      </p:sp>
    </p:spTree>
    <p:extLst>
      <p:ext uri="{BB962C8B-B14F-4D97-AF65-F5344CB8AC3E}">
        <p14:creationId xmlns:p14="http://schemas.microsoft.com/office/powerpoint/2010/main" val="2266991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STAFF: Seems that you count on the predictability of your social security check each month. If you knew that your benefits would be safe and you had help to find a job that would work with your health needs, what kind of job would you be interested in?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SHARON: I don’t know what I could do without feeling as terrible as I did last time. I don’t think I can work because of my health. I just don’t see how it can happen.</a:t>
            </a:r>
          </a:p>
          <a:p>
            <a:endParaRPr lang="en-US"/>
          </a:p>
        </p:txBody>
      </p:sp>
      <p:sp>
        <p:nvSpPr>
          <p:cNvPr id="4" name="Slide Number Placeholder 3"/>
          <p:cNvSpPr>
            <a:spLocks noGrp="1"/>
          </p:cNvSpPr>
          <p:nvPr>
            <p:ph type="sldNum" sz="quarter" idx="5"/>
          </p:nvPr>
        </p:nvSpPr>
        <p:spPr/>
        <p:txBody>
          <a:bodyPr/>
          <a:lstStyle/>
          <a:p>
            <a:fld id="{559B9867-A8D7-43CA-B62E-65ACB63F0B12}" type="slidenum">
              <a:rPr lang="en-US" smtClean="0"/>
              <a:t>24</a:t>
            </a:fld>
            <a:endParaRPr lang="en-US"/>
          </a:p>
        </p:txBody>
      </p:sp>
    </p:spTree>
    <p:extLst>
      <p:ext uri="{BB962C8B-B14F-4D97-AF65-F5344CB8AC3E}">
        <p14:creationId xmlns:p14="http://schemas.microsoft.com/office/powerpoint/2010/main" val="350813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STAFF: What are some of the jobs that you’ve had in the past?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SHARON: I was a C.N.A. at a nursing home for about 10 years before my disability. Before that I worked at a collection agency. I’m good with people so I did ok with it, but I liked working at the nursing home a lot more.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59B9867-A8D7-43CA-B62E-65ACB63F0B12}" type="slidenum">
              <a:rPr lang="en-US" smtClean="0"/>
              <a:t>25</a:t>
            </a:fld>
            <a:endParaRPr lang="en-US"/>
          </a:p>
        </p:txBody>
      </p:sp>
    </p:spTree>
    <p:extLst>
      <p:ext uri="{BB962C8B-B14F-4D97-AF65-F5344CB8AC3E}">
        <p14:creationId xmlns:p14="http://schemas.microsoft.com/office/powerpoint/2010/main" val="1499796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STAFF: Tell me, how do you spend your time now? What kinds of things are you interested in?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SHARON: Reading mostly. There’s never anything good on TV. I like crafts too, especially jewelry making. I like being with people. It’s been lonely being at home these last few years. I watch my nieces a lot for my brother too. They’re 5 and 7 and so much fun to be around. </a:t>
            </a:r>
          </a:p>
          <a:p>
            <a:endParaRPr lang="en-US"/>
          </a:p>
        </p:txBody>
      </p:sp>
      <p:sp>
        <p:nvSpPr>
          <p:cNvPr id="4" name="Slide Number Placeholder 3"/>
          <p:cNvSpPr>
            <a:spLocks noGrp="1"/>
          </p:cNvSpPr>
          <p:nvPr>
            <p:ph type="sldNum" sz="quarter" idx="5"/>
          </p:nvPr>
        </p:nvSpPr>
        <p:spPr/>
        <p:txBody>
          <a:bodyPr/>
          <a:lstStyle/>
          <a:p>
            <a:fld id="{559B9867-A8D7-43CA-B62E-65ACB63F0B12}" type="slidenum">
              <a:rPr lang="en-US" smtClean="0"/>
              <a:t>26</a:t>
            </a:fld>
            <a:endParaRPr lang="en-US"/>
          </a:p>
        </p:txBody>
      </p:sp>
    </p:spTree>
    <p:extLst>
      <p:ext uri="{BB962C8B-B14F-4D97-AF65-F5344CB8AC3E}">
        <p14:creationId xmlns:p14="http://schemas.microsoft.com/office/powerpoint/2010/main" val="561696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STAFF: On the one hand, it sounds like not working has helped you to manage your health but, on the other hand, you feel lonely being home all day. It seems as if you’d be interested in working if you could have help to explore your job options and find something that fits with your health needs. And you want to make sure your benefits are safe too. Is that correct?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SHARON: Yeah, I’d say your right. </a:t>
            </a:r>
          </a:p>
          <a:p>
            <a:endParaRPr lang="en-US"/>
          </a:p>
        </p:txBody>
      </p:sp>
      <p:sp>
        <p:nvSpPr>
          <p:cNvPr id="4" name="Slide Number Placeholder 3"/>
          <p:cNvSpPr>
            <a:spLocks noGrp="1"/>
          </p:cNvSpPr>
          <p:nvPr>
            <p:ph type="sldNum" sz="quarter" idx="5"/>
          </p:nvPr>
        </p:nvSpPr>
        <p:spPr/>
        <p:txBody>
          <a:bodyPr/>
          <a:lstStyle/>
          <a:p>
            <a:fld id="{559B9867-A8D7-43CA-B62E-65ACB63F0B12}" type="slidenum">
              <a:rPr lang="en-US" smtClean="0"/>
              <a:t>27</a:t>
            </a:fld>
            <a:endParaRPr lang="en-US"/>
          </a:p>
        </p:txBody>
      </p:sp>
    </p:spTree>
    <p:extLst>
      <p:ext uri="{BB962C8B-B14F-4D97-AF65-F5344CB8AC3E}">
        <p14:creationId xmlns:p14="http://schemas.microsoft.com/office/powerpoint/2010/main" val="3999859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STAFF: I think there are ways we can make sure your benefits are safe. There is a service called Work Incentives Benefits Counseling. Work Incentives Benefits Counselors are experts on Social Security Benefits and can help you learn about the safeguards and special programs that help people who receive benefits work and earn income without losing the benefits they need. I can help you get connected to the service.</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SHARON: Sure, that sounds good. I hadn’t heard of that before. </a:t>
            </a:r>
          </a:p>
          <a:p>
            <a:endParaRPr lang="en-US"/>
          </a:p>
        </p:txBody>
      </p:sp>
      <p:sp>
        <p:nvSpPr>
          <p:cNvPr id="4" name="Slide Number Placeholder 3"/>
          <p:cNvSpPr>
            <a:spLocks noGrp="1"/>
          </p:cNvSpPr>
          <p:nvPr>
            <p:ph type="sldNum" sz="quarter" idx="5"/>
          </p:nvPr>
        </p:nvSpPr>
        <p:spPr/>
        <p:txBody>
          <a:bodyPr/>
          <a:lstStyle/>
          <a:p>
            <a:fld id="{559B9867-A8D7-43CA-B62E-65ACB63F0B12}" type="slidenum">
              <a:rPr lang="en-US" smtClean="0"/>
              <a:t>28</a:t>
            </a:fld>
            <a:endParaRPr lang="en-US"/>
          </a:p>
        </p:txBody>
      </p:sp>
    </p:spTree>
    <p:extLst>
      <p:ext uri="{BB962C8B-B14F-4D97-AF65-F5344CB8AC3E}">
        <p14:creationId xmlns:p14="http://schemas.microsoft.com/office/powerpoint/2010/main" val="2960727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STAFF: There are also some resources and services we can look into for exploring new kinds of jobs. Things that are not too physical. Would you be interested in looking at those?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SHARON: Sure, that sounds good. </a:t>
            </a:r>
          </a:p>
          <a:p>
            <a:endParaRPr lang="en-US"/>
          </a:p>
        </p:txBody>
      </p:sp>
      <p:sp>
        <p:nvSpPr>
          <p:cNvPr id="4" name="Slide Number Placeholder 3"/>
          <p:cNvSpPr>
            <a:spLocks noGrp="1"/>
          </p:cNvSpPr>
          <p:nvPr>
            <p:ph type="sldNum" sz="quarter" idx="5"/>
          </p:nvPr>
        </p:nvSpPr>
        <p:spPr/>
        <p:txBody>
          <a:bodyPr/>
          <a:lstStyle/>
          <a:p>
            <a:fld id="{559B9867-A8D7-43CA-B62E-65ACB63F0B12}" type="slidenum">
              <a:rPr lang="en-US" smtClean="0"/>
              <a:t>29</a:t>
            </a:fld>
            <a:endParaRPr lang="en-US"/>
          </a:p>
        </p:txBody>
      </p:sp>
    </p:spTree>
    <p:extLst>
      <p:ext uri="{BB962C8B-B14F-4D97-AF65-F5344CB8AC3E}">
        <p14:creationId xmlns:p14="http://schemas.microsoft.com/office/powerpoint/2010/main" val="175108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400" kern="1200" baseline="0">
                <a:solidFill>
                  <a:schemeClr val="tx1"/>
                </a:solidFill>
                <a:effectLst/>
                <a:latin typeface="+mn-lt"/>
                <a:ea typeface="+mn-ea"/>
                <a:cs typeface="+mn-cs"/>
              </a:rPr>
              <a:t>As we learned in Module 1, people with physical disabilities may face many obstacles when pursuing employment.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400">
                <a:effectLst/>
                <a:latin typeface="Calibri" panose="020F0502020204030204" pitchFamily="34" charset="0"/>
                <a:ea typeface="Calibri" panose="020F0502020204030204" pitchFamily="34" charset="0"/>
                <a:cs typeface="Times New Roman" panose="02020603050405020304" pitchFamily="18" charset="0"/>
              </a:rPr>
              <a:t>In Module 2 of this training, you will learn to:</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Describe why employment supports are important for people with physical disabilities</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Describe how person-centered planning, motivational interviewing, and career exploration are important strategies to use with people with physical disabilities</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Identify how to address concerns about losing important benefits when earing income</a:t>
            </a:r>
          </a:p>
          <a:p>
            <a:pPr marL="342900" marR="0" lvl="0" indent="-342900">
              <a:lnSpc>
                <a:spcPct val="107000"/>
              </a:lnSpc>
              <a:spcBef>
                <a:spcPts val="0"/>
              </a:spcBef>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Share success stories about people with physical disabilities who are employed</a:t>
            </a: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3</a:t>
            </a:fld>
            <a:endParaRPr lang="en-US"/>
          </a:p>
        </p:txBody>
      </p:sp>
    </p:spTree>
    <p:extLst>
      <p:ext uri="{BB962C8B-B14F-4D97-AF65-F5344CB8AC3E}">
        <p14:creationId xmlns:p14="http://schemas.microsoft.com/office/powerpoint/2010/main" val="3389909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STAFF: And, if you would, start thinking about the kinds of work you want to explore. I could think of a few things based on what you told me about your interests – like the library or a bookstore, working with kids, working at a craft store, or even exploring jobs at a nursing home that do not require a lot of physical activity.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SHARON: I never thought about doing those things before. Yes, that sounds like a good plan. </a:t>
            </a:r>
          </a:p>
          <a:p>
            <a:endParaRPr lang="en-US"/>
          </a:p>
        </p:txBody>
      </p:sp>
      <p:sp>
        <p:nvSpPr>
          <p:cNvPr id="4" name="Slide Number Placeholder 3"/>
          <p:cNvSpPr>
            <a:spLocks noGrp="1"/>
          </p:cNvSpPr>
          <p:nvPr>
            <p:ph type="sldNum" sz="quarter" idx="5"/>
          </p:nvPr>
        </p:nvSpPr>
        <p:spPr/>
        <p:txBody>
          <a:bodyPr/>
          <a:lstStyle/>
          <a:p>
            <a:fld id="{559B9867-A8D7-43CA-B62E-65ACB63F0B12}" type="slidenum">
              <a:rPr lang="en-US" smtClean="0"/>
              <a:t>30</a:t>
            </a:fld>
            <a:endParaRPr lang="en-US"/>
          </a:p>
        </p:txBody>
      </p:sp>
    </p:spTree>
    <p:extLst>
      <p:ext uri="{BB962C8B-B14F-4D97-AF65-F5344CB8AC3E}">
        <p14:creationId xmlns:p14="http://schemas.microsoft.com/office/powerpoint/2010/main" val="2898996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While some people will have a clearly defined employment goal, others will need to engage in career exploration and goal validation. </a:t>
            </a: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31</a:t>
            </a:fld>
            <a:endParaRPr lang="en-US"/>
          </a:p>
        </p:txBody>
      </p:sp>
    </p:spTree>
    <p:extLst>
      <p:ext uri="{BB962C8B-B14F-4D97-AF65-F5344CB8AC3E}">
        <p14:creationId xmlns:p14="http://schemas.microsoft.com/office/powerpoint/2010/main" val="2047943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Career exploration and goal validation provides a job seeker with valuable opportunities to learn how their skills and interests match jobs and careers, have informational interviews with people working in various careers, meet potential employers, and get work experience in their chosen field. Most importantly, the job seeker can determine whether they have made a good choice – based on their abilities, interests, and the job market – before a lot of time and effort has been spent on their employment plan.</a:t>
            </a: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32</a:t>
            </a:fld>
            <a:endParaRPr lang="en-US"/>
          </a:p>
        </p:txBody>
      </p:sp>
    </p:spTree>
    <p:extLst>
      <p:ext uri="{BB962C8B-B14F-4D97-AF65-F5344CB8AC3E}">
        <p14:creationId xmlns:p14="http://schemas.microsoft.com/office/powerpoint/2010/main" val="1860752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Career exploration strategies and resources include:</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Internet research</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Networking</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Reading books</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Vocational and/or educational assessments</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Tours and job shadows</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Informational interviews</a:t>
            </a:r>
            <a:endParaRPr lang="en-US"/>
          </a:p>
          <a:p>
            <a:endParaRPr lang="en-US"/>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33</a:t>
            </a:fld>
            <a:endParaRPr lang="en-US"/>
          </a:p>
        </p:txBody>
      </p:sp>
    </p:spTree>
    <p:extLst>
      <p:ext uri="{BB962C8B-B14F-4D97-AF65-F5344CB8AC3E}">
        <p14:creationId xmlns:p14="http://schemas.microsoft.com/office/powerpoint/2010/main" val="3791007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200">
                <a:effectLst/>
                <a:latin typeface="Calibri" panose="020F0502020204030204" pitchFamily="34" charset="0"/>
                <a:ea typeface="Calibri" panose="020F0502020204030204" pitchFamily="34" charset="0"/>
                <a:cs typeface="Times New Roman" panose="02020603050405020304" pitchFamily="18" charset="0"/>
              </a:rPr>
              <a:t>Internet research. The Job Center of Wisconsin has tools for career exploration and labor market information. O*NET online is also a great source for learning about jobs and careers. </a:t>
            </a: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34</a:t>
            </a:fld>
            <a:endParaRPr lang="en-US"/>
          </a:p>
        </p:txBody>
      </p:sp>
    </p:spTree>
    <p:extLst>
      <p:ext uri="{BB962C8B-B14F-4D97-AF65-F5344CB8AC3E}">
        <p14:creationId xmlns:p14="http://schemas.microsoft.com/office/powerpoint/2010/main" val="2486759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a:effectLst/>
                <a:latin typeface="Calibri" panose="020F0502020204030204" pitchFamily="34" charset="0"/>
                <a:ea typeface="Calibri" panose="020F0502020204030204" pitchFamily="34" charset="0"/>
                <a:cs typeface="Times New Roman" panose="02020603050405020304" pitchFamily="18" charset="0"/>
              </a:rPr>
              <a:t>Network with friends, family, neighbors, etc. to learn about their work. Ask questions to your friend, family and neighbors like: </a:t>
            </a:r>
          </a:p>
          <a:p>
            <a:pPr marL="228600" marR="0" lvl="0" indent="-228600">
              <a:lnSpc>
                <a:spcPct val="107000"/>
              </a:lnSpc>
              <a:spcBef>
                <a:spcPts val="0"/>
              </a:spcBef>
              <a:spcAft>
                <a:spcPts val="0"/>
              </a:spcAft>
              <a:buFont typeface="Calibri" panose="020F050202020403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What do you like and dislike about your work?</a:t>
            </a:r>
          </a:p>
          <a:p>
            <a:pPr marL="228600" marR="0" lvl="0" indent="-228600">
              <a:lnSpc>
                <a:spcPct val="107000"/>
              </a:lnSpc>
              <a:spcBef>
                <a:spcPts val="0"/>
              </a:spcBef>
              <a:spcAft>
                <a:spcPts val="0"/>
              </a:spcAft>
              <a:buFont typeface="Calibri" panose="020F050202020403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Tell me about the pay and working conditions at your job.</a:t>
            </a:r>
          </a:p>
          <a:p>
            <a:pPr marL="228600" marR="0" lvl="0" indent="-228600">
              <a:lnSpc>
                <a:spcPct val="107000"/>
              </a:lnSpc>
              <a:spcBef>
                <a:spcPts val="0"/>
              </a:spcBef>
              <a:spcAft>
                <a:spcPts val="0"/>
              </a:spcAft>
              <a:buFont typeface="Calibri" panose="020F050202020403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What education and experience are required to enter your field of work?</a:t>
            </a:r>
          </a:p>
          <a:p>
            <a:pPr marL="228600" marR="0" lvl="0" indent="-228600">
              <a:lnSpc>
                <a:spcPct val="107000"/>
              </a:lnSpc>
              <a:spcBef>
                <a:spcPts val="0"/>
              </a:spcBef>
              <a:spcAft>
                <a:spcPts val="800"/>
              </a:spcAft>
              <a:buFont typeface="Calibri" panose="020F050202020403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How physical is the job? Can you sit and work where you are employed?</a:t>
            </a:r>
          </a:p>
        </p:txBody>
      </p:sp>
      <p:sp>
        <p:nvSpPr>
          <p:cNvPr id="4" name="Slide Number Placeholder 3"/>
          <p:cNvSpPr>
            <a:spLocks noGrp="1"/>
          </p:cNvSpPr>
          <p:nvPr>
            <p:ph type="sldNum" sz="quarter" idx="5"/>
          </p:nvPr>
        </p:nvSpPr>
        <p:spPr/>
        <p:txBody>
          <a:bodyPr/>
          <a:lstStyle/>
          <a:p>
            <a:fld id="{359E60DD-47A0-49F0-8BB4-8B9EEC13FBBF}" type="slidenum">
              <a:rPr lang="en-US" smtClean="0"/>
              <a:t>35</a:t>
            </a:fld>
            <a:endParaRPr lang="en-US"/>
          </a:p>
        </p:txBody>
      </p:sp>
    </p:spTree>
    <p:extLst>
      <p:ext uri="{BB962C8B-B14F-4D97-AF65-F5344CB8AC3E}">
        <p14:creationId xmlns:p14="http://schemas.microsoft.com/office/powerpoint/2010/main" val="1540980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Tx/>
              <a:buNone/>
            </a:pPr>
            <a:r>
              <a:rPr lang="en-US" sz="1200">
                <a:effectLst/>
                <a:latin typeface="Calibri" panose="020F0502020204030204" pitchFamily="34" charset="0"/>
                <a:ea typeface="Calibri" panose="020F0502020204030204" pitchFamily="34" charset="0"/>
                <a:cs typeface="Times New Roman" panose="02020603050405020304" pitchFamily="18" charset="0"/>
              </a:rPr>
              <a:t>Other strategies to learn about jobs are:</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Read books about jobs. You can borrow books from the library or purchase books about the work you are interested in exploring. There are a multitude of books written to help people explore careers and prepare for employment too.</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Request a vocational and/or educational assessment from your long-term support agency.  They may be able to connect you with a service provider that can help you with these assessments.</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Take business tours and/or perform job shadows with employers.</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Engage in informational interviews with people working in jobs or careers you are interested in.</a:t>
            </a:r>
          </a:p>
        </p:txBody>
      </p:sp>
      <p:sp>
        <p:nvSpPr>
          <p:cNvPr id="4" name="Slide Number Placeholder 3"/>
          <p:cNvSpPr>
            <a:spLocks noGrp="1"/>
          </p:cNvSpPr>
          <p:nvPr>
            <p:ph type="sldNum" sz="quarter" idx="5"/>
          </p:nvPr>
        </p:nvSpPr>
        <p:spPr/>
        <p:txBody>
          <a:bodyPr/>
          <a:lstStyle/>
          <a:p>
            <a:fld id="{359E60DD-47A0-49F0-8BB4-8B9EEC13FBBF}" type="slidenum">
              <a:rPr lang="en-US" smtClean="0"/>
              <a:t>36</a:t>
            </a:fld>
            <a:endParaRPr lang="en-US"/>
          </a:p>
        </p:txBody>
      </p:sp>
    </p:spTree>
    <p:extLst>
      <p:ext uri="{BB962C8B-B14F-4D97-AF65-F5344CB8AC3E}">
        <p14:creationId xmlns:p14="http://schemas.microsoft.com/office/powerpoint/2010/main" val="1424271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Potential loss of benefits is one of the most persistent and pervasive fears among people with significant disabilities who are considering employment. </a:t>
            </a: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37</a:t>
            </a:fld>
            <a:endParaRPr lang="en-US"/>
          </a:p>
        </p:txBody>
      </p:sp>
    </p:spTree>
    <p:extLst>
      <p:ext uri="{BB962C8B-B14F-4D97-AF65-F5344CB8AC3E}">
        <p14:creationId xmlns:p14="http://schemas.microsoft.com/office/powerpoint/2010/main" val="66598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Work Incentive Benefits Counseling services are an essential part of planning employment with people with physical disabilities. Work Incentives Benefit Counseling services involve an initial, thorough analysis of the individual’s benefits, entitlements, subsidies, and services and the impact that earned income will have on the level of payment and continued eligibility for those services.  After the initial analysis is complete, continued support and assistance from a Work Incentives Benefits Counselor may be needed as the person prepares to accept a job offer and starts working. Work Incentive Benefits Counseling services should be tightly woven into vocational planning for people with physical disabilities. </a:t>
            </a:r>
          </a:p>
        </p:txBody>
      </p:sp>
      <p:sp>
        <p:nvSpPr>
          <p:cNvPr id="4" name="Slide Number Placeholder 3"/>
          <p:cNvSpPr>
            <a:spLocks noGrp="1"/>
          </p:cNvSpPr>
          <p:nvPr>
            <p:ph type="sldNum" sz="quarter" idx="5"/>
          </p:nvPr>
        </p:nvSpPr>
        <p:spPr/>
        <p:txBody>
          <a:bodyPr/>
          <a:lstStyle/>
          <a:p>
            <a:fld id="{359E60DD-47A0-49F0-8BB4-8B9EEC13FBBF}" type="slidenum">
              <a:rPr lang="en-US" smtClean="0"/>
              <a:t>38</a:t>
            </a:fld>
            <a:endParaRPr lang="en-US"/>
          </a:p>
        </p:txBody>
      </p:sp>
    </p:spTree>
    <p:extLst>
      <p:ext uri="{BB962C8B-B14F-4D97-AF65-F5344CB8AC3E}">
        <p14:creationId xmlns:p14="http://schemas.microsoft.com/office/powerpoint/2010/main" val="859301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Wisconsin provides a system of benefits and entitlements for an individual in Wisconsin with significant physical disability. </a:t>
            </a: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39</a:t>
            </a:fld>
            <a:endParaRPr lang="en-US"/>
          </a:p>
        </p:txBody>
      </p:sp>
    </p:spTree>
    <p:extLst>
      <p:ext uri="{BB962C8B-B14F-4D97-AF65-F5344CB8AC3E}">
        <p14:creationId xmlns:p14="http://schemas.microsoft.com/office/powerpoint/2010/main" val="206966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Employment Supports for People with Physical Disabilities</a:t>
            </a:r>
            <a:endParaRPr lang="en-US" sz="1800"/>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4</a:t>
            </a:fld>
            <a:endParaRPr lang="en-US"/>
          </a:p>
        </p:txBody>
      </p:sp>
    </p:spTree>
    <p:extLst>
      <p:ext uri="{BB962C8B-B14F-4D97-AF65-F5344CB8AC3E}">
        <p14:creationId xmlns:p14="http://schemas.microsoft.com/office/powerpoint/2010/main" val="2510031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 typical benefits and entitlements for an individual in Wisconsin with significant physical disability includes:</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Social Security Disability Insurance (SSDI)</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Medicare</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Supplemental Security Income (SSI)</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Medicaid (or Medical Assistance), which is necessary for programs that fund needed personal assistance services and other in-home community supports with Family Care, Family Care Partnership, and IRIS (Include, Respect, I Self)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Housing subsidy, either Section 8 or Public Housing</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Supplemental Nutrition Assistance Program (SNAP)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Wisconsin Home Energy Assistance Program (WHEAP) </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Long-term disability benefits or private insurance</a:t>
            </a: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40</a:t>
            </a:fld>
            <a:endParaRPr lang="en-US"/>
          </a:p>
        </p:txBody>
      </p:sp>
    </p:spTree>
    <p:extLst>
      <p:ext uri="{BB962C8B-B14F-4D97-AF65-F5344CB8AC3E}">
        <p14:creationId xmlns:p14="http://schemas.microsoft.com/office/powerpoint/2010/main" val="1301189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Typical Benefits and Entitlements are affected by income, each differently.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example, a person may find that taking a new job offer will provide a good monthly income but will terminate their SSDI cash payment, increase her subsidized housing costs, increase their deductible for Medical Assistance, and eliminate their monthly SNAP benefit. For many, there is a risk that cash benefits will terminate, and health care benefits will be lost if earned income is above a certain threshold. This is known as “falling off the cliff.”</a:t>
            </a:r>
          </a:p>
        </p:txBody>
      </p:sp>
      <p:sp>
        <p:nvSpPr>
          <p:cNvPr id="4" name="Slide Number Placeholder 3"/>
          <p:cNvSpPr>
            <a:spLocks noGrp="1"/>
          </p:cNvSpPr>
          <p:nvPr>
            <p:ph type="sldNum" sz="quarter" idx="5"/>
          </p:nvPr>
        </p:nvSpPr>
        <p:spPr/>
        <p:txBody>
          <a:bodyPr/>
          <a:lstStyle/>
          <a:p>
            <a:fld id="{359E60DD-47A0-49F0-8BB4-8B9EEC13FBBF}" type="slidenum">
              <a:rPr lang="en-US" smtClean="0"/>
              <a:t>41</a:t>
            </a:fld>
            <a:endParaRPr lang="en-US"/>
          </a:p>
        </p:txBody>
      </p:sp>
    </p:spTree>
    <p:extLst>
      <p:ext uri="{BB962C8B-B14F-4D97-AF65-F5344CB8AC3E}">
        <p14:creationId xmlns:p14="http://schemas.microsoft.com/office/powerpoint/2010/main" val="2505711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There are important Work Incentives that help people earn income and keep the benefits they need.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To alleviate the “cliff” phenomenon, Congress has passed legislation to counteract the employment penalties inherent within certain public programs. While extremely valuable, the resulting “work incentive provisions” are extremely complex.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Module three will describe some of these important work incentives in more detail and explain how to access Work Incentive Benefits Counseling services.</a:t>
            </a:r>
          </a:p>
        </p:txBody>
      </p:sp>
      <p:sp>
        <p:nvSpPr>
          <p:cNvPr id="4" name="Slide Number Placeholder 3"/>
          <p:cNvSpPr>
            <a:spLocks noGrp="1"/>
          </p:cNvSpPr>
          <p:nvPr>
            <p:ph type="sldNum" sz="quarter" idx="5"/>
          </p:nvPr>
        </p:nvSpPr>
        <p:spPr/>
        <p:txBody>
          <a:bodyPr/>
          <a:lstStyle/>
          <a:p>
            <a:fld id="{359E60DD-47A0-49F0-8BB4-8B9EEC13FBBF}" type="slidenum">
              <a:rPr lang="en-US" smtClean="0"/>
              <a:t>42</a:t>
            </a:fld>
            <a:endParaRPr lang="en-US"/>
          </a:p>
        </p:txBody>
      </p:sp>
    </p:spTree>
    <p:extLst>
      <p:ext uri="{BB962C8B-B14F-4D97-AF65-F5344CB8AC3E}">
        <p14:creationId xmlns:p14="http://schemas.microsoft.com/office/powerpoint/2010/main" val="2702661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With responsive, person-centered employment supports, people with physical disabilities can be successfully employed. Let’s meet Lisa and Jason to learn about their successful journey to finding meaningful work.</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Image ideas at bottom of this board https://www.gettyimages.com/collaboration/boards/PgFPkPNOX0qJNDWe33JNNA?invitation_code=5U5a2vwonUGe3xjN_KuirQ</a:t>
            </a:r>
          </a:p>
        </p:txBody>
      </p:sp>
      <p:sp>
        <p:nvSpPr>
          <p:cNvPr id="4" name="Slide Number Placeholder 3"/>
          <p:cNvSpPr>
            <a:spLocks noGrp="1"/>
          </p:cNvSpPr>
          <p:nvPr>
            <p:ph type="sldNum" sz="quarter" idx="5"/>
          </p:nvPr>
        </p:nvSpPr>
        <p:spPr/>
        <p:txBody>
          <a:bodyPr/>
          <a:lstStyle/>
          <a:p>
            <a:fld id="{359E60DD-47A0-49F0-8BB4-8B9EEC13FBBF}" type="slidenum">
              <a:rPr lang="en-US" smtClean="0"/>
              <a:t>43</a:t>
            </a:fld>
            <a:endParaRPr lang="en-US"/>
          </a:p>
        </p:txBody>
      </p:sp>
    </p:spTree>
    <p:extLst>
      <p:ext uri="{BB962C8B-B14F-4D97-AF65-F5344CB8AC3E}">
        <p14:creationId xmlns:p14="http://schemas.microsoft.com/office/powerpoint/2010/main" val="2206429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Lisa is a beloved teacher. With help from her employment team she was able to be in the classroom and participate in the full range of activities that she provided for her students.</a:t>
            </a:r>
          </a:p>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Lisa completed a bachelor’s degree in education and was offered a teaching position at a local elementary school. Her team of employment consultant, benefit specialist, VR counselor, long-term support case manager and Social Security representative helped her address the barriers that forced her to have doubts about being able to take the full-time position.</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 </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Lisa needed a modified van to commute to work and accompany her students on field trips, but her Medicaid support services would be jeopardized by her full-time teacher salary. She obtained approval from the Social Security Administration for a Plan for Achieving Self Support, which allowed her to purchase the van and secure her Medicaid eligibility.</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 </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Lisa’s teaching position not only provided her with a salary that she can live on, but also excellent health care and retirement benefits.  She no longer receives any SSA cash benefits  and relies on Medicaid only to fund her long-term support services.  She bought a house and is currently helping her son finish college.  She recently contacted her benefit specialist to ask about retirement planning.</a:t>
            </a: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59E60DD-47A0-49F0-8BB4-8B9EEC13FBBF}" type="slidenum">
              <a:rPr lang="en-US" smtClean="0"/>
              <a:t>44</a:t>
            </a:fld>
            <a:endParaRPr lang="en-US"/>
          </a:p>
        </p:txBody>
      </p:sp>
    </p:spTree>
    <p:extLst>
      <p:ext uri="{BB962C8B-B14F-4D97-AF65-F5344CB8AC3E}">
        <p14:creationId xmlns:p14="http://schemas.microsoft.com/office/powerpoint/2010/main" val="852718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0" i="0" dirty="0">
                <a:solidFill>
                  <a:srgbClr val="374151"/>
                </a:solidFill>
                <a:effectLst/>
                <a:latin typeface="Söhne"/>
              </a:rPr>
              <a:t>When we meet Jason he is a high school senior with a spinal injury who is ready to enter the workforce.</a:t>
            </a:r>
            <a:br>
              <a:rPr lang="en-US" sz="1400" b="0" i="0" dirty="0">
                <a:solidFill>
                  <a:srgbClr val="374151"/>
                </a:solidFill>
                <a:effectLst/>
                <a:latin typeface="Söhne"/>
              </a:rPr>
            </a:br>
            <a:endParaRPr lang="en-US" sz="1400" b="0" i="0" dirty="0">
              <a:solidFill>
                <a:srgbClr val="374151"/>
              </a:solidFill>
              <a:effectLst/>
              <a:latin typeface="Söhne"/>
            </a:endParaRPr>
          </a:p>
          <a:p>
            <a:pPr algn="l"/>
            <a:r>
              <a:rPr lang="en-US" sz="1400" b="0" i="0" dirty="0">
                <a:solidFill>
                  <a:srgbClr val="374151"/>
                </a:solidFill>
                <a:effectLst/>
                <a:latin typeface="Söhne"/>
              </a:rPr>
              <a:t>As Jason finished up his senior year of high school, he found it difficult, as a shy kid, to confidently say what he wanted to do next. However, one thing was clear: he wasn’t interested in going to technical school, as suggested by his DVR counselor.</a:t>
            </a:r>
          </a:p>
          <a:p>
            <a:pPr algn="l"/>
            <a:endParaRPr lang="en-US" sz="1400" b="0" i="0" dirty="0">
              <a:solidFill>
                <a:srgbClr val="374151"/>
              </a:solidFill>
              <a:effectLst/>
              <a:latin typeface="Söhne"/>
            </a:endParaRPr>
          </a:p>
          <a:p>
            <a:pPr algn="l"/>
            <a:r>
              <a:rPr lang="en-US" sz="1400" b="0" i="0" dirty="0">
                <a:solidFill>
                  <a:srgbClr val="374151"/>
                </a:solidFill>
                <a:effectLst/>
                <a:latin typeface="Söhne"/>
              </a:rPr>
              <a:t>Fortunately, his team recognized his potential and helped organize an unpaid internship at a bank where he could get a sense of work life. However, he immediately faced difficulties with transportation, mobility within the bank, and accessibility issues, which made it a challenge to comfortably work in his wheelchair.</a:t>
            </a:r>
          </a:p>
          <a:p>
            <a:pPr algn="l"/>
            <a:endParaRPr lang="en-US" sz="1400" b="0" i="0" dirty="0">
              <a:solidFill>
                <a:srgbClr val="374151"/>
              </a:solidFill>
              <a:effectLst/>
              <a:latin typeface="Söhne"/>
            </a:endParaRPr>
          </a:p>
          <a:p>
            <a:pPr algn="l"/>
            <a:r>
              <a:rPr lang="en-US" sz="1400" b="0" i="0" dirty="0">
                <a:solidFill>
                  <a:srgbClr val="374151"/>
                </a:solidFill>
                <a:effectLst/>
                <a:latin typeface="Söhne"/>
              </a:rPr>
              <a:t>But Jason was undeterred. A team, include his care manager, DVR vocational counselor, an employment consultant, a benefit specialist, a rehabilitation technology expert, Jason’s attendant care staff, and a local transportation company, came together to tackle the issues.</a:t>
            </a:r>
          </a:p>
          <a:p>
            <a:pPr algn="l"/>
            <a:endParaRPr lang="en-US" sz="1400" b="0" i="0" dirty="0">
              <a:solidFill>
                <a:srgbClr val="374151"/>
              </a:solidFill>
              <a:effectLst/>
              <a:latin typeface="Söhne"/>
            </a:endParaRPr>
          </a:p>
          <a:p>
            <a:pPr algn="l"/>
            <a:r>
              <a:rPr lang="en-US" sz="1400" b="0" i="0" dirty="0">
                <a:solidFill>
                  <a:srgbClr val="374151"/>
                </a:solidFill>
                <a:effectLst/>
                <a:latin typeface="Söhne"/>
              </a:rPr>
              <a:t>Two years later, the employment consultant visited Jason at the bank and was amazed by his transformation. He was maneuvering his wheelchair independently, attending to tasks, and conversing with his co-workers. Jason was a young man who had found comfort in his work environment, intellectual challenge in his work, was drawing a salary, and had been hired on as a respected employee.</a:t>
            </a:r>
          </a:p>
        </p:txBody>
      </p:sp>
      <p:sp>
        <p:nvSpPr>
          <p:cNvPr id="4" name="Slide Number Placeholder 3"/>
          <p:cNvSpPr>
            <a:spLocks noGrp="1"/>
          </p:cNvSpPr>
          <p:nvPr>
            <p:ph type="sldNum" sz="quarter" idx="5"/>
          </p:nvPr>
        </p:nvSpPr>
        <p:spPr/>
        <p:txBody>
          <a:bodyPr/>
          <a:lstStyle/>
          <a:p>
            <a:fld id="{359E60DD-47A0-49F0-8BB4-8B9EEC13FBBF}" type="slidenum">
              <a:rPr lang="en-US" smtClean="0"/>
              <a:t>45</a:t>
            </a:fld>
            <a:endParaRPr lang="en-US"/>
          </a:p>
        </p:txBody>
      </p:sp>
    </p:spTree>
    <p:extLst>
      <p:ext uri="{BB962C8B-B14F-4D97-AF65-F5344CB8AC3E}">
        <p14:creationId xmlns:p14="http://schemas.microsoft.com/office/powerpoint/2010/main" val="2079413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120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Now that we know about strategies and resources to address employment barriers with people with physical disabilities, the next training will describe key resources and services for employment and important factors to consider about disability disclosure and negotiating accommodations. </a:t>
            </a:r>
          </a:p>
        </p:txBody>
      </p:sp>
      <p:sp>
        <p:nvSpPr>
          <p:cNvPr id="4" name="Slide Number Placeholder 3"/>
          <p:cNvSpPr>
            <a:spLocks noGrp="1"/>
          </p:cNvSpPr>
          <p:nvPr>
            <p:ph type="sldNum" sz="quarter" idx="5"/>
          </p:nvPr>
        </p:nvSpPr>
        <p:spPr/>
        <p:txBody>
          <a:bodyPr/>
          <a:lstStyle/>
          <a:p>
            <a:fld id="{359E60DD-47A0-49F0-8BB4-8B9EEC13FBBF}" type="slidenum">
              <a:rPr lang="en-US" smtClean="0"/>
              <a:t>46</a:t>
            </a:fld>
            <a:endParaRPr lang="en-US"/>
          </a:p>
        </p:txBody>
      </p:sp>
    </p:spTree>
    <p:extLst>
      <p:ext uri="{BB962C8B-B14F-4D97-AF65-F5344CB8AC3E}">
        <p14:creationId xmlns:p14="http://schemas.microsoft.com/office/powerpoint/2010/main" val="1040206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After completing this module, you can now: </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Describe why employment supports are important for people with physical disabilities.</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Describe how person-centered planning, motivational interviewing, and career exploration are important strategies to use with people with physical disabilities.</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Identify how to address concerns about losing important benefits when earing income.</a:t>
            </a:r>
          </a:p>
          <a:p>
            <a:pPr marL="342900" marR="0" lvl="0" indent="-342900">
              <a:lnSpc>
                <a:spcPct val="107000"/>
              </a:lnSpc>
              <a:spcBef>
                <a:spcPts val="0"/>
              </a:spcBef>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Share success stories about people with physical disabilities who are employed.</a:t>
            </a: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47</a:t>
            </a:fld>
            <a:endParaRPr lang="en-US"/>
          </a:p>
        </p:txBody>
      </p:sp>
    </p:spTree>
    <p:extLst>
      <p:ext uri="{BB962C8B-B14F-4D97-AF65-F5344CB8AC3E}">
        <p14:creationId xmlns:p14="http://schemas.microsoft.com/office/powerpoint/2010/main" val="3555220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Now that you know about some of the employment barriers, the next training module will describe useful strategies and resources to address employment barriers for people with physical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r>
              <a:rPr lang="en-US" sz="1200">
                <a:effectLst/>
                <a:latin typeface="Calibri" panose="020F0502020204030204" pitchFamily="34" charset="0"/>
                <a:ea typeface="Calibri" panose="020F0502020204030204" pitchFamily="34" charset="0"/>
                <a:cs typeface="Times New Roman" panose="02020603050405020304" pitchFamily="18" charset="0"/>
              </a:rPr>
              <a:t>RECAP text: the next training will describe key resources and services for employment and important factors to consider about disability disclosure and negotiating accommodations. </a:t>
            </a:r>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48</a:t>
            </a:fld>
            <a:endParaRPr lang="en-US"/>
          </a:p>
        </p:txBody>
      </p:sp>
    </p:spTree>
    <p:extLst>
      <p:ext uri="{BB962C8B-B14F-4D97-AF65-F5344CB8AC3E}">
        <p14:creationId xmlns:p14="http://schemas.microsoft.com/office/powerpoint/2010/main" val="252520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In the previous module you learned about common barriers to competitive integrated employment for people with physical disabilities.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For people with physical disabilities addressing these barriers can be overwhelming and difficult to address alone.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People with physical disabilities benefit greatly from responsive, individualized person-centered employment supports and services to provide them with direction and assistance to address and manage their personal barriers.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59E60DD-47A0-49F0-8BB4-8B9EEC13FBBF}" type="slidenum">
              <a:rPr lang="en-US" smtClean="0"/>
              <a:t>5</a:t>
            </a:fld>
            <a:endParaRPr lang="en-US"/>
          </a:p>
        </p:txBody>
      </p:sp>
    </p:spTree>
    <p:extLst>
      <p:ext uri="{BB962C8B-B14F-4D97-AF65-F5344CB8AC3E}">
        <p14:creationId xmlns:p14="http://schemas.microsoft.com/office/powerpoint/2010/main" val="188580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For people with physical disabilities services and supports may include:</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Person-centered conversations to identify individualized concerns and barriers to competitive integrated employment</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Career exploration support to learn how strengths and interest fit with certain careers and jobs, informational interviews, and job shadows</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59E60DD-47A0-49F0-8BB4-8B9EEC13FBBF}" type="slidenum">
              <a:rPr lang="en-US" smtClean="0"/>
              <a:t>6</a:t>
            </a:fld>
            <a:endParaRPr lang="en-US"/>
          </a:p>
        </p:txBody>
      </p:sp>
    </p:spTree>
    <p:extLst>
      <p:ext uri="{BB962C8B-B14F-4D97-AF65-F5344CB8AC3E}">
        <p14:creationId xmlns:p14="http://schemas.microsoft.com/office/powerpoint/2010/main" val="355790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Other types of assistance could include: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Exploring post-secondary education and training options to pursue a new career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Managing health or mental health concerns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Learning if, when, and how to disclose disability and request accommodations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Assistive technology assessments and assistance acquiring adaptive aids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Work Incentives Benefits Counseling services to address fears of losing important benefits and learn about work incentives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Identifying workplace supports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Finding reliable transportation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Looking for work and preparing for job interviews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Navigate complex service systems and manage benefits with earned income over time</a:t>
            </a:r>
          </a:p>
        </p:txBody>
      </p:sp>
      <p:sp>
        <p:nvSpPr>
          <p:cNvPr id="4" name="Slide Number Placeholder 3"/>
          <p:cNvSpPr>
            <a:spLocks noGrp="1"/>
          </p:cNvSpPr>
          <p:nvPr>
            <p:ph type="sldNum" sz="quarter" idx="5"/>
          </p:nvPr>
        </p:nvSpPr>
        <p:spPr/>
        <p:txBody>
          <a:bodyPr/>
          <a:lstStyle/>
          <a:p>
            <a:fld id="{359E60DD-47A0-49F0-8BB4-8B9EEC13FBBF}" type="slidenum">
              <a:rPr lang="en-US" smtClean="0"/>
              <a:t>7</a:t>
            </a:fld>
            <a:endParaRPr lang="en-US"/>
          </a:p>
        </p:txBody>
      </p:sp>
    </p:spTree>
    <p:extLst>
      <p:ext uri="{BB962C8B-B14F-4D97-AF65-F5344CB8AC3E}">
        <p14:creationId xmlns:p14="http://schemas.microsoft.com/office/powerpoint/2010/main" val="373428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Let’s take a closer look at using a person-centered planning approach to providing supports with people with physical disabilities so they can become employed.</a:t>
            </a:r>
            <a:endParaRPr lang="en-US" sz="1800"/>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8</a:t>
            </a:fld>
            <a:endParaRPr lang="en-US"/>
          </a:p>
        </p:txBody>
      </p:sp>
    </p:spTree>
    <p:extLst>
      <p:ext uri="{BB962C8B-B14F-4D97-AF65-F5344CB8AC3E}">
        <p14:creationId xmlns:p14="http://schemas.microsoft.com/office/powerpoint/2010/main" val="3025245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 human service work, best practice is to use person-centered planning methods. Person-centered planning is done</a:t>
            </a:r>
            <a:r>
              <a:rPr lang="en-US" sz="1800" i="1">
                <a:effectLst/>
                <a:latin typeface="Calibri" panose="020F0502020204030204" pitchFamily="34" charset="0"/>
                <a:ea typeface="Calibri" panose="020F0502020204030204" pitchFamily="34" charset="0"/>
                <a:cs typeface="Times New Roman" panose="02020603050405020304" pitchFamily="18" charset="0"/>
              </a:rPr>
              <a:t> with </a:t>
            </a:r>
            <a:r>
              <a:rPr lang="en-US" sz="1800">
                <a:effectLst/>
                <a:latin typeface="Calibri" panose="020F0502020204030204" pitchFamily="34" charset="0"/>
                <a:ea typeface="Calibri" panose="020F0502020204030204" pitchFamily="34" charset="0"/>
                <a:cs typeface="Times New Roman" panose="02020603050405020304" pitchFamily="18" charset="0"/>
              </a:rPr>
              <a:t>people, not for them. Person-centered planning uses a constructive focus versus a focus on problems, tending to symptoms or treating a diagnosis. Person-centered planning upholds the idea that the person, not the system or its limitations, are put first during every step of the planning process.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59E60DD-47A0-49F0-8BB4-8B9EEC13FBBF}" type="slidenum">
              <a:rPr lang="en-US" smtClean="0"/>
              <a:t>9</a:t>
            </a:fld>
            <a:endParaRPr lang="en-US"/>
          </a:p>
        </p:txBody>
      </p:sp>
    </p:spTree>
    <p:extLst>
      <p:ext uri="{BB962C8B-B14F-4D97-AF65-F5344CB8AC3E}">
        <p14:creationId xmlns:p14="http://schemas.microsoft.com/office/powerpoint/2010/main" val="3792800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5DA6-6AD3-4B19-8BC2-4CBA4264358A}"/>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AE61E5A3-6F4A-4CAE-8DCE-BD6F5672D00C}"/>
              </a:ext>
            </a:extLst>
          </p:cNvPr>
          <p:cNvSpPr>
            <a:spLocks noGrp="1"/>
          </p:cNvSpPr>
          <p:nvPr>
            <p:ph type="subTitle" idx="1"/>
          </p:nvPr>
        </p:nvSpPr>
        <p:spPr>
          <a:xfrm>
            <a:off x="1524000" y="3602038"/>
            <a:ext cx="9144000" cy="1655762"/>
          </a:xfrm>
        </p:spPr>
        <p:txBody>
          <a:bodyPr/>
          <a:lstStyle>
            <a:lvl1pPr marL="0" indent="0" algn="ctr">
              <a:buNone/>
              <a:defRPr sz="2400" b="1" spc="20" baseline="0">
                <a:solidFill>
                  <a:schemeClr val="accent1">
                    <a:lumMod val="7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276547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8B764B-5422-408E-9D04-54B83D1862AB}" type="datetimeFigureOut">
              <a:rPr lang="en-US" smtClean="0"/>
              <a:pPr/>
              <a:t>10/17/2023</a:t>
            </a:fld>
            <a:endParaRPr lang="en-US"/>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415314" y="1741714"/>
            <a:ext cx="5268685" cy="1190616"/>
          </a:xfrm>
        </p:spPr>
        <p:txBody>
          <a:bodyPr anchor="ctr">
            <a:normAutofit/>
          </a:bodyPr>
          <a:lstStyle>
            <a:lvl1pPr algn="l">
              <a:defRPr sz="4000" b="0">
                <a:solidFill>
                  <a:schemeClr val="tx1"/>
                </a:solidFill>
              </a:defRPr>
            </a:lvl1pPr>
          </a:lstStyle>
          <a:p>
            <a:endParaRPr lang="en-ID"/>
          </a:p>
        </p:txBody>
      </p:sp>
      <p:sp>
        <p:nvSpPr>
          <p:cNvPr id="8" name="Picture Placeholder 7">
            <a:extLst>
              <a:ext uri="{FF2B5EF4-FFF2-40B4-BE49-F238E27FC236}">
                <a16:creationId xmlns:a16="http://schemas.microsoft.com/office/drawing/2014/main" id="{56CE3DF1-DBAF-4DE9-8293-C1C2DC65F098}"/>
              </a:ext>
            </a:extLst>
          </p:cNvPr>
          <p:cNvSpPr>
            <a:spLocks noGrp="1"/>
          </p:cNvSpPr>
          <p:nvPr>
            <p:ph type="pic" sz="quarter" idx="13"/>
          </p:nvPr>
        </p:nvSpPr>
        <p:spPr>
          <a:xfrm>
            <a:off x="0" y="1"/>
            <a:ext cx="6611024" cy="4470399"/>
          </a:xfrm>
          <a:custGeom>
            <a:avLst/>
            <a:gdLst>
              <a:gd name="connsiteX0" fmla="*/ 0 w 7756028"/>
              <a:gd name="connsiteY0" fmla="*/ 0 h 5244655"/>
              <a:gd name="connsiteX1" fmla="*/ 7756028 w 7756028"/>
              <a:gd name="connsiteY1" fmla="*/ 0 h 5244655"/>
              <a:gd name="connsiteX2" fmla="*/ 7736462 w 7756028"/>
              <a:gd name="connsiteY2" fmla="*/ 257314 h 5244655"/>
              <a:gd name="connsiteX3" fmla="*/ 2209800 w 7756028"/>
              <a:gd name="connsiteY3" fmla="*/ 5244655 h 5244655"/>
              <a:gd name="connsiteX4" fmla="*/ 47410 w 7756028"/>
              <a:gd name="connsiteY4" fmla="*/ 4808089 h 5244655"/>
              <a:gd name="connsiteX5" fmla="*/ 0 w 7756028"/>
              <a:gd name="connsiteY5" fmla="*/ 4786655 h 524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028" h="5244655">
                <a:moveTo>
                  <a:pt x="0" y="0"/>
                </a:moveTo>
                <a:lnTo>
                  <a:pt x="7756028" y="0"/>
                </a:lnTo>
                <a:lnTo>
                  <a:pt x="7736462" y="257314"/>
                </a:lnTo>
                <a:cubicBezTo>
                  <a:pt x="7451973" y="3058629"/>
                  <a:pt x="5086173" y="5244655"/>
                  <a:pt x="2209800" y="5244655"/>
                </a:cubicBezTo>
                <a:cubicBezTo>
                  <a:pt x="1442767" y="5244655"/>
                  <a:pt x="712042" y="5089205"/>
                  <a:pt x="47410" y="4808089"/>
                </a:cubicBezTo>
                <a:lnTo>
                  <a:pt x="0" y="4786655"/>
                </a:lnTo>
                <a:close/>
              </a:path>
            </a:pathLst>
          </a:custGeom>
          <a:solidFill>
            <a:schemeClr val="bg2">
              <a:lumMod val="95000"/>
            </a:schemeClr>
          </a:solidFill>
        </p:spPr>
        <p:txBody>
          <a:bodyPr wrap="square" anchor="ctr">
            <a:noAutofit/>
          </a:bodyPr>
          <a:lstStyle>
            <a:lvl1pPr marL="0" indent="0" algn="ctr">
              <a:buNone/>
              <a:defRPr/>
            </a:lvl1pPr>
          </a:lstStyle>
          <a:p>
            <a:endParaRPr lang="en-US"/>
          </a:p>
        </p:txBody>
      </p:sp>
      <p:sp>
        <p:nvSpPr>
          <p:cNvPr id="14" name="Picture Placeholder 13">
            <a:extLst>
              <a:ext uri="{FF2B5EF4-FFF2-40B4-BE49-F238E27FC236}">
                <a16:creationId xmlns:a16="http://schemas.microsoft.com/office/drawing/2014/main" id="{0D8504CE-C98D-442B-9182-7A6678AB5727}"/>
              </a:ext>
            </a:extLst>
          </p:cNvPr>
          <p:cNvSpPr>
            <a:spLocks noGrp="1"/>
          </p:cNvSpPr>
          <p:nvPr>
            <p:ph type="pic" sz="quarter" idx="14"/>
          </p:nvPr>
        </p:nvSpPr>
        <p:spPr>
          <a:xfrm>
            <a:off x="1455056" y="510955"/>
            <a:ext cx="3073400" cy="4902420"/>
          </a:xfrm>
          <a:custGeom>
            <a:avLst/>
            <a:gdLst>
              <a:gd name="connsiteX0" fmla="*/ 1 w 3073400"/>
              <a:gd name="connsiteY0" fmla="*/ 0 h 4902420"/>
              <a:gd name="connsiteX1" fmla="*/ 3073400 w 3073400"/>
              <a:gd name="connsiteY1" fmla="*/ 0 h 4902420"/>
              <a:gd name="connsiteX2" fmla="*/ 3073400 w 3073400"/>
              <a:gd name="connsiteY2" fmla="*/ 3367315 h 4902420"/>
              <a:gd name="connsiteX3" fmla="*/ 3073320 w 3073400"/>
              <a:gd name="connsiteY3" fmla="*/ 3367315 h 4902420"/>
              <a:gd name="connsiteX4" fmla="*/ 3065466 w 3073400"/>
              <a:gd name="connsiteY4" fmla="*/ 3522841 h 4902420"/>
              <a:gd name="connsiteX5" fmla="*/ 1693819 w 3073400"/>
              <a:gd name="connsiteY5" fmla="*/ 4894488 h 4902420"/>
              <a:gd name="connsiteX6" fmla="*/ 1536739 w 3073400"/>
              <a:gd name="connsiteY6" fmla="*/ 4902420 h 4902420"/>
              <a:gd name="connsiteX7" fmla="*/ 1536661 w 3073400"/>
              <a:gd name="connsiteY7" fmla="*/ 4902420 h 4902420"/>
              <a:gd name="connsiteX8" fmla="*/ 1379581 w 3073400"/>
              <a:gd name="connsiteY8" fmla="*/ 4894488 h 4902420"/>
              <a:gd name="connsiteX9" fmla="*/ 6980 w 3073400"/>
              <a:gd name="connsiteY9" fmla="*/ 3513146 h 4902420"/>
              <a:gd name="connsiteX10" fmla="*/ 76 w 3073400"/>
              <a:gd name="connsiteY10" fmla="*/ 3367315 h 4902420"/>
              <a:gd name="connsiteX11" fmla="*/ 1 w 3073400"/>
              <a:gd name="connsiteY11" fmla="*/ 3367315 h 4902420"/>
              <a:gd name="connsiteX12" fmla="*/ 1 w 3073400"/>
              <a:gd name="connsiteY12" fmla="*/ 3365744 h 4902420"/>
              <a:gd name="connsiteX13" fmla="*/ 0 w 3073400"/>
              <a:gd name="connsiteY13" fmla="*/ 3365722 h 4902420"/>
              <a:gd name="connsiteX14" fmla="*/ 1 w 3073400"/>
              <a:gd name="connsiteY14" fmla="*/ 3365702 h 49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3400" h="4902420">
                <a:moveTo>
                  <a:pt x="1" y="0"/>
                </a:moveTo>
                <a:lnTo>
                  <a:pt x="3073400" y="0"/>
                </a:lnTo>
                <a:lnTo>
                  <a:pt x="3073400" y="3367315"/>
                </a:lnTo>
                <a:lnTo>
                  <a:pt x="3073320" y="3367315"/>
                </a:lnTo>
                <a:lnTo>
                  <a:pt x="3065466" y="3522841"/>
                </a:lnTo>
                <a:cubicBezTo>
                  <a:pt x="2992018" y="4246072"/>
                  <a:pt x="2417050" y="4821040"/>
                  <a:pt x="1693819" y="4894488"/>
                </a:cubicBezTo>
                <a:lnTo>
                  <a:pt x="1536739" y="4902420"/>
                </a:lnTo>
                <a:lnTo>
                  <a:pt x="1536661" y="4902420"/>
                </a:lnTo>
                <a:lnTo>
                  <a:pt x="1379581" y="4894488"/>
                </a:lnTo>
                <a:cubicBezTo>
                  <a:pt x="653122" y="4820713"/>
                  <a:pt x="76251" y="4240929"/>
                  <a:pt x="6980" y="3513146"/>
                </a:cubicBezTo>
                <a:lnTo>
                  <a:pt x="76" y="3367315"/>
                </a:lnTo>
                <a:lnTo>
                  <a:pt x="1" y="3367315"/>
                </a:lnTo>
                <a:lnTo>
                  <a:pt x="1" y="3365744"/>
                </a:lnTo>
                <a:lnTo>
                  <a:pt x="0" y="3365722"/>
                </a:lnTo>
                <a:lnTo>
                  <a:pt x="1" y="3365702"/>
                </a:lnTo>
                <a:close/>
              </a:path>
            </a:pathLst>
          </a:custGeom>
          <a:no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97505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500"/>
                                  </p:stCondLst>
                                  <p:endCondLst>
                                    <p:cond evt="begin" delay="0">
                                      <p:tn val="8"/>
                                    </p:cond>
                                  </p:end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415314" y="1741714"/>
            <a:ext cx="5268685" cy="1190616"/>
          </a:xfrm>
        </p:spPr>
        <p:txBody>
          <a:bodyPr anchor="ctr">
            <a:normAutofit/>
          </a:bodyPr>
          <a:lstStyle>
            <a:lvl1pPr algn="l">
              <a:defRPr sz="4000" b="0">
                <a:solidFill>
                  <a:schemeClr val="tx1"/>
                </a:solidFill>
              </a:defRPr>
            </a:lvl1pPr>
          </a:lstStyle>
          <a:p>
            <a:endParaRPr lang="en-ID"/>
          </a:p>
        </p:txBody>
      </p:sp>
      <p:sp>
        <p:nvSpPr>
          <p:cNvPr id="8" name="Picture Placeholder 7">
            <a:extLst>
              <a:ext uri="{FF2B5EF4-FFF2-40B4-BE49-F238E27FC236}">
                <a16:creationId xmlns:a16="http://schemas.microsoft.com/office/drawing/2014/main" id="{56CE3DF1-DBAF-4DE9-8293-C1C2DC65F098}"/>
              </a:ext>
            </a:extLst>
          </p:cNvPr>
          <p:cNvSpPr>
            <a:spLocks noGrp="1"/>
          </p:cNvSpPr>
          <p:nvPr>
            <p:ph type="pic" sz="quarter" idx="13"/>
          </p:nvPr>
        </p:nvSpPr>
        <p:spPr>
          <a:xfrm>
            <a:off x="0" y="1"/>
            <a:ext cx="6611024" cy="4470399"/>
          </a:xfrm>
          <a:custGeom>
            <a:avLst/>
            <a:gdLst>
              <a:gd name="connsiteX0" fmla="*/ 0 w 7756028"/>
              <a:gd name="connsiteY0" fmla="*/ 0 h 5244655"/>
              <a:gd name="connsiteX1" fmla="*/ 7756028 w 7756028"/>
              <a:gd name="connsiteY1" fmla="*/ 0 h 5244655"/>
              <a:gd name="connsiteX2" fmla="*/ 7736462 w 7756028"/>
              <a:gd name="connsiteY2" fmla="*/ 257314 h 5244655"/>
              <a:gd name="connsiteX3" fmla="*/ 2209800 w 7756028"/>
              <a:gd name="connsiteY3" fmla="*/ 5244655 h 5244655"/>
              <a:gd name="connsiteX4" fmla="*/ 47410 w 7756028"/>
              <a:gd name="connsiteY4" fmla="*/ 4808089 h 5244655"/>
              <a:gd name="connsiteX5" fmla="*/ 0 w 7756028"/>
              <a:gd name="connsiteY5" fmla="*/ 4786655 h 524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028" h="5244655">
                <a:moveTo>
                  <a:pt x="0" y="0"/>
                </a:moveTo>
                <a:lnTo>
                  <a:pt x="7756028" y="0"/>
                </a:lnTo>
                <a:lnTo>
                  <a:pt x="7736462" y="257314"/>
                </a:lnTo>
                <a:cubicBezTo>
                  <a:pt x="7451973" y="3058629"/>
                  <a:pt x="5086173" y="5244655"/>
                  <a:pt x="2209800" y="5244655"/>
                </a:cubicBezTo>
                <a:cubicBezTo>
                  <a:pt x="1442767" y="5244655"/>
                  <a:pt x="712042" y="5089205"/>
                  <a:pt x="47410" y="4808089"/>
                </a:cubicBezTo>
                <a:lnTo>
                  <a:pt x="0" y="4786655"/>
                </a:lnTo>
                <a:close/>
              </a:path>
            </a:pathLst>
          </a:custGeom>
          <a:solidFill>
            <a:schemeClr val="bg2">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2619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DC57-054B-4678-BEA0-1458BC9E58FB}"/>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FEBF066-419D-4A1B-AA92-1D8A30A288A0}"/>
              </a:ext>
            </a:extLst>
          </p:cNvPr>
          <p:cNvSpPr>
            <a:spLocks noGrp="1"/>
          </p:cNvSpPr>
          <p:nvPr>
            <p:ph idx="1"/>
          </p:nvPr>
        </p:nvSpPr>
        <p:spPr/>
        <p:txBody>
          <a:bodyPr/>
          <a:lstStyle>
            <a:lvl1pPr>
              <a:defRPr b="0">
                <a:latin typeface="Lato Black" panose="020F0A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124805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F18B-00B4-4DB9-880E-A7BDA311D3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759A2F-123A-4C04-83EF-0B81C7524AC3}"/>
              </a:ext>
            </a:extLst>
          </p:cNvPr>
          <p:cNvSpPr>
            <a:spLocks noGrp="1"/>
          </p:cNvSpPr>
          <p:nvPr>
            <p:ph type="body" idx="1"/>
          </p:nvPr>
        </p:nvSpPr>
        <p:spPr>
          <a:xfrm>
            <a:off x="831850" y="4589463"/>
            <a:ext cx="10515600" cy="1500187"/>
          </a:xfrm>
        </p:spPr>
        <p:txBody>
          <a:bodyPr/>
          <a:lstStyle>
            <a:lvl1pPr marL="0" indent="0">
              <a:buNone/>
              <a:defRPr sz="2400" b="1">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47335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B4E3-8319-487B-A4FC-5F5F0353C046}"/>
              </a:ext>
            </a:extLst>
          </p:cNvPr>
          <p:cNvSpPr>
            <a:spLocks noGrp="1"/>
          </p:cNvSpPr>
          <p:nvPr>
            <p:ph type="title"/>
          </p:nvPr>
        </p:nvSpPr>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96CB6E12-9AF0-4EAD-9D4C-EBFF9D9B985D}"/>
              </a:ext>
            </a:extLst>
          </p:cNvPr>
          <p:cNvSpPr>
            <a:spLocks noGrp="1"/>
          </p:cNvSpPr>
          <p:nvPr>
            <p:ph sz="half" idx="1"/>
          </p:nvPr>
        </p:nvSpPr>
        <p:spPr>
          <a:xfrm>
            <a:off x="838200" y="1825625"/>
            <a:ext cx="5181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4" name="Content Placeholder 3">
            <a:extLst>
              <a:ext uri="{FF2B5EF4-FFF2-40B4-BE49-F238E27FC236}">
                <a16:creationId xmlns:a16="http://schemas.microsoft.com/office/drawing/2014/main" id="{9D6EE54C-1C09-46F2-85B0-60C586E511F4}"/>
              </a:ext>
            </a:extLst>
          </p:cNvPr>
          <p:cNvSpPr>
            <a:spLocks noGrp="1"/>
          </p:cNvSpPr>
          <p:nvPr>
            <p:ph sz="half" idx="2"/>
          </p:nvPr>
        </p:nvSpPr>
        <p:spPr>
          <a:xfrm>
            <a:off x="6172200" y="1825625"/>
            <a:ext cx="5181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62434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92A2-98DD-4B2F-AACA-15E4623603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CEC25004-3435-4FD3-A705-B5B177C77C7D}"/>
              </a:ext>
            </a:extLst>
          </p:cNvPr>
          <p:cNvSpPr>
            <a:spLocks noGrp="1"/>
          </p:cNvSpPr>
          <p:nvPr>
            <p:ph sz="half" idx="2"/>
          </p:nvPr>
        </p:nvSpPr>
        <p:spPr>
          <a:xfrm>
            <a:off x="839788" y="2505075"/>
            <a:ext cx="5157787" cy="3684588"/>
          </a:xfrm>
        </p:spPr>
        <p:txBody>
          <a:bodyPr/>
          <a:lstStyle>
            <a:lvl1pPr>
              <a:buFontTx/>
              <a:buNone/>
              <a:defRPr sz="2600" b="1" spc="20" baseline="0"/>
            </a:lvl1pPr>
          </a:lstStyle>
          <a:p>
            <a:pPr lvl="0"/>
            <a:r>
              <a:rPr lang="en-US"/>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6" name="Content Placeholder 5">
            <a:extLst>
              <a:ext uri="{FF2B5EF4-FFF2-40B4-BE49-F238E27FC236}">
                <a16:creationId xmlns:a16="http://schemas.microsoft.com/office/drawing/2014/main" id="{A2F402AC-2070-4ECD-AF07-FD2A431DC61E}"/>
              </a:ext>
            </a:extLst>
          </p:cNvPr>
          <p:cNvSpPr>
            <a:spLocks noGrp="1"/>
          </p:cNvSpPr>
          <p:nvPr>
            <p:ph sz="quarter" idx="4"/>
          </p:nvPr>
        </p:nvSpPr>
        <p:spPr>
          <a:xfrm>
            <a:off x="6172200" y="2505075"/>
            <a:ext cx="5183188" cy="3684588"/>
          </a:xfrm>
        </p:spPr>
        <p:txBody>
          <a:bodyPr/>
          <a:lstStyle>
            <a:lvl1pPr>
              <a:buFontTx/>
              <a:buNone/>
              <a:defRPr sz="2600" b="1" spc="20" baseline="0"/>
            </a:lvl1pPr>
          </a:lstStyle>
          <a:p>
            <a:pPr lvl="0"/>
            <a:r>
              <a:rPr lang="en-US"/>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347549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9A7B-BFF1-49F2-9EE7-4B300739E64F}"/>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12747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24114" y="430909"/>
            <a:ext cx="10943772" cy="871300"/>
          </a:xfrm>
        </p:spPr>
        <p:txBody>
          <a:bodyPr anchor="ctr">
            <a:normAutofit/>
          </a:bodyPr>
          <a:lstStyle>
            <a:lvl1pPr algn="ctr">
              <a:defRPr sz="4000" b="0">
                <a:solidFill>
                  <a:schemeClr val="tx1"/>
                </a:solidFill>
              </a:defRPr>
            </a:lvl1pPr>
          </a:lstStyle>
          <a:p>
            <a:endParaRPr lang="en-ID"/>
          </a:p>
        </p:txBody>
      </p:sp>
    </p:spTree>
    <p:extLst>
      <p:ext uri="{BB962C8B-B14F-4D97-AF65-F5344CB8AC3E}">
        <p14:creationId xmlns:p14="http://schemas.microsoft.com/office/powerpoint/2010/main" val="41940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F3D981E-7989-48E5-9835-52BC01B00D9B}"/>
              </a:ext>
            </a:extLst>
          </p:cNvPr>
          <p:cNvSpPr>
            <a:spLocks noGrp="1"/>
          </p:cNvSpPr>
          <p:nvPr>
            <p:ph type="ctrTitle"/>
          </p:nvPr>
        </p:nvSpPr>
        <p:spPr>
          <a:xfrm>
            <a:off x="731519" y="640080"/>
            <a:ext cx="5553777" cy="2002055"/>
          </a:xfrm>
        </p:spPr>
        <p:txBody>
          <a:bodyPr anchor="b" anchorCtr="0">
            <a:noAutofit/>
          </a:bodyPr>
          <a:lstStyle>
            <a:lvl1pPr algn="l">
              <a:defRPr sz="4000" b="0">
                <a:solidFill>
                  <a:schemeClr val="tx1"/>
                </a:solidFill>
              </a:defRPr>
            </a:lvl1pPr>
          </a:lstStyle>
          <a:p>
            <a:endParaRPr lang="en-ID"/>
          </a:p>
        </p:txBody>
      </p:sp>
      <p:sp>
        <p:nvSpPr>
          <p:cNvPr id="14" name="Picture Placeholder 13">
            <a:extLst>
              <a:ext uri="{FF2B5EF4-FFF2-40B4-BE49-F238E27FC236}">
                <a16:creationId xmlns:a16="http://schemas.microsoft.com/office/drawing/2014/main" id="{712ADED8-3C93-4416-84B1-6004B4C6A8B5}"/>
              </a:ext>
            </a:extLst>
          </p:cNvPr>
          <p:cNvSpPr>
            <a:spLocks noGrp="1"/>
          </p:cNvSpPr>
          <p:nvPr>
            <p:ph type="pic" sz="quarter" idx="13"/>
          </p:nvPr>
        </p:nvSpPr>
        <p:spPr>
          <a:xfrm>
            <a:off x="7007426" y="0"/>
            <a:ext cx="5184574" cy="6858000"/>
          </a:xfrm>
          <a:custGeom>
            <a:avLst/>
            <a:gdLst>
              <a:gd name="connsiteX0" fmla="*/ 2494983 w 5184574"/>
              <a:gd name="connsiteY0" fmla="*/ 0 h 6858000"/>
              <a:gd name="connsiteX1" fmla="*/ 5184574 w 5184574"/>
              <a:gd name="connsiteY1" fmla="*/ 0 h 6858000"/>
              <a:gd name="connsiteX2" fmla="*/ 5184574 w 5184574"/>
              <a:gd name="connsiteY2" fmla="*/ 6858000 h 6858000"/>
              <a:gd name="connsiteX3" fmla="*/ 2494985 w 5184574"/>
              <a:gd name="connsiteY3" fmla="*/ 6858000 h 6858000"/>
              <a:gd name="connsiteX4" fmla="*/ 660451 w 5184574"/>
              <a:gd name="connsiteY4" fmla="*/ 5023466 h 6858000"/>
              <a:gd name="connsiteX5" fmla="*/ 660451 w 5184574"/>
              <a:gd name="connsiteY5" fmla="*/ 18345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4574" h="6858000">
                <a:moveTo>
                  <a:pt x="2494983" y="0"/>
                </a:moveTo>
                <a:lnTo>
                  <a:pt x="5184574" y="0"/>
                </a:lnTo>
                <a:lnTo>
                  <a:pt x="5184574" y="6858000"/>
                </a:lnTo>
                <a:lnTo>
                  <a:pt x="2494985" y="6858000"/>
                </a:lnTo>
                <a:lnTo>
                  <a:pt x="660451" y="5023466"/>
                </a:lnTo>
                <a:cubicBezTo>
                  <a:pt x="-220150" y="4142866"/>
                  <a:pt x="-220150" y="2715132"/>
                  <a:pt x="660451" y="1834533"/>
                </a:cubicBezTo>
                <a:close/>
              </a:path>
            </a:pathLst>
          </a:custGeom>
          <a:solidFill>
            <a:schemeClr val="bg2">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167490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A73C-B59C-4828-80CD-DA8329784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2CF050-9F92-45BD-B9A3-4D42439AA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4" name="Text Placeholder 3">
            <a:extLst>
              <a:ext uri="{FF2B5EF4-FFF2-40B4-BE49-F238E27FC236}">
                <a16:creationId xmlns:a16="http://schemas.microsoft.com/office/drawing/2014/main" id="{6FBC8E24-352C-4652-B0EC-F2E3243AB45B}"/>
              </a:ext>
            </a:extLst>
          </p:cNvPr>
          <p:cNvSpPr>
            <a:spLocks noGrp="1"/>
          </p:cNvSpPr>
          <p:nvPr>
            <p:ph type="body" sz="half" idx="2"/>
          </p:nvPr>
        </p:nvSpPr>
        <p:spPr>
          <a:xfrm>
            <a:off x="839788" y="2057400"/>
            <a:ext cx="3932237" cy="3811588"/>
          </a:xfrm>
        </p:spPr>
        <p:txBody>
          <a:bodyPr>
            <a:normAutofit/>
          </a:bodyPr>
          <a:lstStyle>
            <a:lvl1pPr marL="0" indent="0">
              <a:buNone/>
              <a:defRPr sz="1800" b="1">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258611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9C8261-97B4-4FD2-A8BC-D269C52E33BE}"/>
              </a:ext>
            </a:extLst>
          </p:cNvPr>
          <p:cNvSpPr>
            <a:spLocks noGrp="1"/>
          </p:cNvSpPr>
          <p:nvPr>
            <p:ph type="pic" sz="quarter" idx="13"/>
          </p:nvPr>
        </p:nvSpPr>
        <p:spPr>
          <a:xfrm>
            <a:off x="-1" y="0"/>
            <a:ext cx="6662057" cy="6858000"/>
          </a:xfrm>
          <a:custGeom>
            <a:avLst/>
            <a:gdLst>
              <a:gd name="connsiteX0" fmla="*/ 0 w 6731000"/>
              <a:gd name="connsiteY0" fmla="*/ 0 h 6858000"/>
              <a:gd name="connsiteX1" fmla="*/ 6377184 w 6731000"/>
              <a:gd name="connsiteY1" fmla="*/ 0 h 6858000"/>
              <a:gd name="connsiteX2" fmla="*/ 6392350 w 6731000"/>
              <a:gd name="connsiteY2" fmla="*/ 69666 h 6858000"/>
              <a:gd name="connsiteX3" fmla="*/ 6731000 w 6731000"/>
              <a:gd name="connsiteY3" fmla="*/ 3429000 h 6858000"/>
              <a:gd name="connsiteX4" fmla="*/ 6392350 w 6731000"/>
              <a:gd name="connsiteY4" fmla="*/ 6788335 h 6858000"/>
              <a:gd name="connsiteX5" fmla="*/ 6377184 w 6731000"/>
              <a:gd name="connsiteY5" fmla="*/ 6858000 h 6858000"/>
              <a:gd name="connsiteX6" fmla="*/ 0 w 6731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1000" h="6858000">
                <a:moveTo>
                  <a:pt x="0" y="0"/>
                </a:moveTo>
                <a:lnTo>
                  <a:pt x="6377184" y="0"/>
                </a:lnTo>
                <a:lnTo>
                  <a:pt x="6392350" y="69666"/>
                </a:lnTo>
                <a:cubicBezTo>
                  <a:pt x="6614393" y="1154761"/>
                  <a:pt x="6731000" y="2278263"/>
                  <a:pt x="6731000" y="3429000"/>
                </a:cubicBezTo>
                <a:cubicBezTo>
                  <a:pt x="6731000" y="4579737"/>
                  <a:pt x="6614393" y="5703239"/>
                  <a:pt x="6392350" y="6788335"/>
                </a:cubicBezTo>
                <a:lnTo>
                  <a:pt x="6377184" y="6858000"/>
                </a:lnTo>
                <a:lnTo>
                  <a:pt x="0" y="6858000"/>
                </a:lnTo>
                <a:close/>
              </a:path>
            </a:pathLst>
          </a:custGeom>
          <a:solidFill>
            <a:schemeClr val="bg2">
              <a:lumMod val="95000"/>
            </a:schemeClr>
          </a:solidFill>
          <a:ln>
            <a:noFill/>
          </a:ln>
        </p:spPr>
        <p:txBody>
          <a:bodyPr wrap="square" anchor="ctr">
            <a:noAutofit/>
          </a:bodyPr>
          <a:lstStyle>
            <a:lvl1pPr marL="0" indent="0" algn="ctr">
              <a:buNone/>
              <a:defRPr/>
            </a:lvl1pPr>
          </a:lstStyle>
          <a:p>
            <a:endParaRPr lang="en-US"/>
          </a:p>
        </p:txBody>
      </p:sp>
      <p:sp>
        <p:nvSpPr>
          <p:cNvPr id="10" name="Title 1">
            <a:extLst>
              <a:ext uri="{FF2B5EF4-FFF2-40B4-BE49-F238E27FC236}">
                <a16:creationId xmlns:a16="http://schemas.microsoft.com/office/drawing/2014/main" id="{2905AD06-72A6-A972-1389-22D459DF349B}"/>
              </a:ext>
            </a:extLst>
          </p:cNvPr>
          <p:cNvSpPr>
            <a:spLocks noGrp="1"/>
          </p:cNvSpPr>
          <p:nvPr>
            <p:ph type="ctrTitle"/>
          </p:nvPr>
        </p:nvSpPr>
        <p:spPr>
          <a:xfrm>
            <a:off x="7223760" y="1930400"/>
            <a:ext cx="4455886" cy="3236685"/>
          </a:xfrm>
        </p:spPr>
        <p:txBody>
          <a:bodyPr anchor="b">
            <a:noAutofit/>
          </a:bodyPr>
          <a:lstStyle>
            <a:lvl1pPr algn="l">
              <a:defRPr sz="5600"/>
            </a:lvl1pPr>
          </a:lstStyle>
          <a:p>
            <a:r>
              <a:rPr lang="en-US"/>
              <a:t>Click to edit Master title style</a:t>
            </a:r>
          </a:p>
        </p:txBody>
      </p:sp>
      <p:sp>
        <p:nvSpPr>
          <p:cNvPr id="11" name="Subtitle 2">
            <a:extLst>
              <a:ext uri="{FF2B5EF4-FFF2-40B4-BE49-F238E27FC236}">
                <a16:creationId xmlns:a16="http://schemas.microsoft.com/office/drawing/2014/main" id="{CEC7927E-7FCF-A869-8B5C-9F5FDA53FD30}"/>
              </a:ext>
            </a:extLst>
          </p:cNvPr>
          <p:cNvSpPr>
            <a:spLocks noGrp="1"/>
          </p:cNvSpPr>
          <p:nvPr>
            <p:ph type="subTitle" idx="1"/>
          </p:nvPr>
        </p:nvSpPr>
        <p:spPr>
          <a:xfrm>
            <a:off x="7223760" y="5341253"/>
            <a:ext cx="4455886" cy="729343"/>
          </a:xfrm>
        </p:spPr>
        <p:txBody>
          <a:bodyPr>
            <a:noAutofit/>
          </a:bodyPr>
          <a:lstStyle>
            <a:lvl1pPr marL="0" indent="0" algn="l">
              <a:lnSpc>
                <a:spcPct val="90000"/>
              </a:lnSpc>
              <a:buNone/>
              <a:defRPr sz="2400" b="1" spc="20"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763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3775C-D81E-4F6B-AA64-94838EF5DD0A}"/>
              </a:ext>
            </a:extLst>
          </p:cNvPr>
          <p:cNvSpPr/>
          <p:nvPr userDrawn="1"/>
        </p:nvSpPr>
        <p:spPr>
          <a:xfrm>
            <a:off x="0" y="0"/>
            <a:ext cx="4951562"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a:extLst>
              <a:ext uri="{FF2B5EF4-FFF2-40B4-BE49-F238E27FC236}">
                <a16:creationId xmlns:a16="http://schemas.microsoft.com/office/drawing/2014/main" id="{1C95A73C-B59C-4828-80CD-DA8329784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2CF050-9F92-45BD-B9A3-4D42439AA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4" name="Text Placeholder 3">
            <a:extLst>
              <a:ext uri="{FF2B5EF4-FFF2-40B4-BE49-F238E27FC236}">
                <a16:creationId xmlns:a16="http://schemas.microsoft.com/office/drawing/2014/main" id="{6FBC8E24-352C-4652-B0EC-F2E3243AB45B}"/>
              </a:ext>
            </a:extLst>
          </p:cNvPr>
          <p:cNvSpPr>
            <a:spLocks noGrp="1"/>
          </p:cNvSpPr>
          <p:nvPr>
            <p:ph type="body" sz="half" idx="2"/>
          </p:nvPr>
        </p:nvSpPr>
        <p:spPr>
          <a:xfrm>
            <a:off x="839788" y="2057400"/>
            <a:ext cx="3932237" cy="3811588"/>
          </a:xfrm>
        </p:spPr>
        <p:txBody>
          <a:bodyPr/>
          <a:lstStyle>
            <a:lvl1pPr marL="0" indent="0">
              <a:buNone/>
              <a:defRPr sz="1600" b="1">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325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CB54C96-2927-4DF6-A5C0-7BDE803BBCB6}"/>
              </a:ext>
            </a:extLst>
          </p:cNvPr>
          <p:cNvSpPr>
            <a:spLocks noGrp="1"/>
          </p:cNvSpPr>
          <p:nvPr>
            <p:ph type="pic" sz="quarter" idx="13"/>
          </p:nvPr>
        </p:nvSpPr>
        <p:spPr>
          <a:xfrm>
            <a:off x="0" y="0"/>
            <a:ext cx="12192000" cy="6006168"/>
          </a:xfrm>
          <a:custGeom>
            <a:avLst/>
            <a:gdLst>
              <a:gd name="connsiteX0" fmla="*/ 0 w 12192000"/>
              <a:gd name="connsiteY0" fmla="*/ 0 h 6006168"/>
              <a:gd name="connsiteX1" fmla="*/ 12192000 w 12192000"/>
              <a:gd name="connsiteY1" fmla="*/ 0 h 6006168"/>
              <a:gd name="connsiteX2" fmla="*/ 12192000 w 12192000"/>
              <a:gd name="connsiteY2" fmla="*/ 6006168 h 6006168"/>
              <a:gd name="connsiteX3" fmla="*/ 12109874 w 12192000"/>
              <a:gd name="connsiteY3" fmla="*/ 5920029 h 6006168"/>
              <a:gd name="connsiteX4" fmla="*/ 6096000 w 12192000"/>
              <a:gd name="connsiteY4" fmla="*/ 3429000 h 6006168"/>
              <a:gd name="connsiteX5" fmla="*/ 82126 w 12192000"/>
              <a:gd name="connsiteY5" fmla="*/ 5920029 h 6006168"/>
              <a:gd name="connsiteX6" fmla="*/ 0 w 12192000"/>
              <a:gd name="connsiteY6" fmla="*/ 6006168 h 600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006168">
                <a:moveTo>
                  <a:pt x="0" y="0"/>
                </a:moveTo>
                <a:lnTo>
                  <a:pt x="12192000" y="0"/>
                </a:lnTo>
                <a:lnTo>
                  <a:pt x="12192000" y="6006168"/>
                </a:lnTo>
                <a:lnTo>
                  <a:pt x="12109874" y="5920029"/>
                </a:lnTo>
                <a:cubicBezTo>
                  <a:pt x="10570790" y="4380944"/>
                  <a:pt x="8444564" y="3429000"/>
                  <a:pt x="6096000" y="3429000"/>
                </a:cubicBezTo>
                <a:cubicBezTo>
                  <a:pt x="3747436" y="3429000"/>
                  <a:pt x="1621210" y="4380944"/>
                  <a:pt x="82126" y="5920029"/>
                </a:cubicBezTo>
                <a:lnTo>
                  <a:pt x="0" y="6006168"/>
                </a:lnTo>
                <a:close/>
              </a:path>
            </a:pathLst>
          </a:custGeom>
          <a:solidFill>
            <a:schemeClr val="bg2">
              <a:lumMod val="95000"/>
            </a:schemeClr>
          </a:soli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3476625" y="4303059"/>
            <a:ext cx="5238750" cy="1703109"/>
          </a:xfrm>
        </p:spPr>
        <p:txBody>
          <a:bodyPr anchor="b" anchorCtr="0">
            <a:noAutofit/>
          </a:bodyPr>
          <a:lstStyle>
            <a:lvl1pPr algn="ctr">
              <a:defRPr sz="4400">
                <a:solidFill>
                  <a:schemeClr val="tx1"/>
                </a:solidFill>
              </a:defRPr>
            </a:lvl1pPr>
          </a:lstStyle>
          <a:p>
            <a:endParaRPr lang="en-ID"/>
          </a:p>
        </p:txBody>
      </p:sp>
    </p:spTree>
    <p:extLst>
      <p:ext uri="{BB962C8B-B14F-4D97-AF65-F5344CB8AC3E}">
        <p14:creationId xmlns:p14="http://schemas.microsoft.com/office/powerpoint/2010/main" val="257514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5BA620-CCB4-480E-B040-C8D8E155A1B4}"/>
              </a:ext>
            </a:extLst>
          </p:cNvPr>
          <p:cNvSpPr>
            <a:spLocks noGrp="1"/>
          </p:cNvSpPr>
          <p:nvPr>
            <p:ph type="pic" sz="quarter" idx="10"/>
          </p:nvPr>
        </p:nvSpPr>
        <p:spPr>
          <a:xfrm>
            <a:off x="0" y="3505200"/>
            <a:ext cx="12192000" cy="3352800"/>
          </a:xfrm>
          <a:custGeom>
            <a:avLst/>
            <a:gdLst>
              <a:gd name="connsiteX0" fmla="*/ 4848937 w 9697875"/>
              <a:gd name="connsiteY0" fmla="*/ 0 h 3084966"/>
              <a:gd name="connsiteX1" fmla="*/ 9671955 w 9697875"/>
              <a:gd name="connsiteY1" fmla="*/ 3025829 h 3084966"/>
              <a:gd name="connsiteX2" fmla="*/ 9697875 w 9697875"/>
              <a:gd name="connsiteY2" fmla="*/ 3084966 h 3084966"/>
              <a:gd name="connsiteX3" fmla="*/ 0 w 9697875"/>
              <a:gd name="connsiteY3" fmla="*/ 3084966 h 3084966"/>
              <a:gd name="connsiteX4" fmla="*/ 25920 w 9697875"/>
              <a:gd name="connsiteY4" fmla="*/ 3025829 h 3084966"/>
              <a:gd name="connsiteX5" fmla="*/ 4848937 w 9697875"/>
              <a:gd name="connsiteY5" fmla="*/ 0 h 308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7875" h="3084966">
                <a:moveTo>
                  <a:pt x="4848937" y="0"/>
                </a:moveTo>
                <a:cubicBezTo>
                  <a:pt x="6971569" y="0"/>
                  <a:pt x="8805729" y="1235097"/>
                  <a:pt x="9671955" y="3025829"/>
                </a:cubicBezTo>
                <a:lnTo>
                  <a:pt x="9697875" y="3084966"/>
                </a:lnTo>
                <a:lnTo>
                  <a:pt x="0" y="3084966"/>
                </a:lnTo>
                <a:lnTo>
                  <a:pt x="25920" y="3025829"/>
                </a:lnTo>
                <a:cubicBezTo>
                  <a:pt x="892145" y="1235097"/>
                  <a:pt x="2726305" y="0"/>
                  <a:pt x="4848937" y="0"/>
                </a:cubicBezTo>
                <a:close/>
              </a:path>
            </a:pathLst>
          </a:custGeom>
          <a:solidFill>
            <a:schemeClr val="bg2">
              <a:lumMod val="20000"/>
              <a:lumOff val="80000"/>
            </a:schemeClr>
          </a:solidFill>
        </p:spPr>
        <p:txBody>
          <a:bodyPr wrap="square">
            <a:noAutofit/>
          </a:bodyPr>
          <a:lstStyle/>
          <a:p>
            <a:endParaRPr lang="en-ID"/>
          </a:p>
        </p:txBody>
      </p:sp>
      <p:sp>
        <p:nvSpPr>
          <p:cNvPr id="2" name="Title 1">
            <a:extLst>
              <a:ext uri="{FF2B5EF4-FFF2-40B4-BE49-F238E27FC236}">
                <a16:creationId xmlns:a16="http://schemas.microsoft.com/office/drawing/2014/main" id="{DBDF7376-20FC-00BA-5D0D-6928CA7ABA5D}"/>
              </a:ext>
            </a:extLst>
          </p:cNvPr>
          <p:cNvSpPr>
            <a:spLocks noGrp="1"/>
          </p:cNvSpPr>
          <p:nvPr>
            <p:ph type="ctrTitle"/>
          </p:nvPr>
        </p:nvSpPr>
        <p:spPr>
          <a:xfrm>
            <a:off x="3409950" y="1030203"/>
            <a:ext cx="5238750" cy="1385040"/>
          </a:xfrm>
        </p:spPr>
        <p:txBody>
          <a:bodyPr anchor="b" anchorCtr="0">
            <a:normAutofit/>
          </a:bodyPr>
          <a:lstStyle>
            <a:lvl1pPr algn="ctr">
              <a:defRPr sz="4400">
                <a:solidFill>
                  <a:schemeClr val="tx1"/>
                </a:solidFill>
              </a:defRPr>
            </a:lvl1pPr>
          </a:lstStyle>
          <a:p>
            <a:endParaRPr lang="en-ID"/>
          </a:p>
        </p:txBody>
      </p:sp>
      <p:sp>
        <p:nvSpPr>
          <p:cNvPr id="3" name="Subtitle 2">
            <a:extLst>
              <a:ext uri="{FF2B5EF4-FFF2-40B4-BE49-F238E27FC236}">
                <a16:creationId xmlns:a16="http://schemas.microsoft.com/office/drawing/2014/main" id="{8D0CE44E-8844-6F8E-4CC1-C1A25D2DEADE}"/>
              </a:ext>
            </a:extLst>
          </p:cNvPr>
          <p:cNvSpPr>
            <a:spLocks noGrp="1"/>
          </p:cNvSpPr>
          <p:nvPr>
            <p:ph type="subTitle" idx="1"/>
          </p:nvPr>
        </p:nvSpPr>
        <p:spPr>
          <a:xfrm>
            <a:off x="3409950" y="609522"/>
            <a:ext cx="5238750" cy="507408"/>
          </a:xfrm>
        </p:spPr>
        <p:txBody>
          <a:bodyPr anchor="ct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373925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446C7C-33D6-40D7-B554-A889FE78781D}"/>
              </a:ext>
            </a:extLst>
          </p:cNvPr>
          <p:cNvSpPr>
            <a:spLocks noGrp="1"/>
          </p:cNvSpPr>
          <p:nvPr>
            <p:ph type="pic" sz="quarter" idx="13"/>
          </p:nvPr>
        </p:nvSpPr>
        <p:spPr>
          <a:xfrm>
            <a:off x="0" y="0"/>
            <a:ext cx="12192000" cy="6858000"/>
          </a:xfrm>
          <a:custGeom>
            <a:avLst/>
            <a:gdLst>
              <a:gd name="connsiteX0" fmla="*/ 0 w 12192000"/>
              <a:gd name="connsiteY0" fmla="*/ 0 h 6858000"/>
              <a:gd name="connsiteX1" fmla="*/ 3096772 w 12192000"/>
              <a:gd name="connsiteY1" fmla="*/ 0 h 6858000"/>
              <a:gd name="connsiteX2" fmla="*/ 3279592 w 12192000"/>
              <a:gd name="connsiteY2" fmla="*/ 317953 h 6858000"/>
              <a:gd name="connsiteX3" fmla="*/ 10252596 w 12192000"/>
              <a:gd name="connsiteY3" fmla="*/ 4243519 h 6858000"/>
              <a:gd name="connsiteX4" fmla="*/ 11895790 w 12192000"/>
              <a:gd name="connsiteY4" fmla="*/ 4077871 h 6858000"/>
              <a:gd name="connsiteX5" fmla="*/ 12192000 w 12192000"/>
              <a:gd name="connsiteY5" fmla="*/ 4009506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3096772" y="0"/>
                </a:lnTo>
                <a:lnTo>
                  <a:pt x="3279592" y="317953"/>
                </a:lnTo>
                <a:cubicBezTo>
                  <a:pt x="4709594" y="2671422"/>
                  <a:pt x="7297504" y="4243519"/>
                  <a:pt x="10252596" y="4243519"/>
                </a:cubicBezTo>
                <a:cubicBezTo>
                  <a:pt x="10815471" y="4243519"/>
                  <a:pt x="11365024" y="4186482"/>
                  <a:pt x="11895790" y="4077871"/>
                </a:cubicBezTo>
                <a:lnTo>
                  <a:pt x="12192000" y="4009506"/>
                </a:lnTo>
                <a:lnTo>
                  <a:pt x="12192000" y="6858000"/>
                </a:lnTo>
                <a:lnTo>
                  <a:pt x="0" y="6858000"/>
                </a:lnTo>
                <a:close/>
              </a:path>
            </a:pathLst>
          </a:custGeom>
          <a:solidFill>
            <a:schemeClr val="bg2">
              <a:lumMod val="95000"/>
            </a:schemeClr>
          </a:soli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5283200" y="972457"/>
            <a:ext cx="6436246" cy="1759858"/>
          </a:xfrm>
        </p:spPr>
        <p:txBody>
          <a:bodyPr anchor="ctr">
            <a:normAutofit/>
          </a:bodyPr>
          <a:lstStyle>
            <a:lvl1pPr algn="l">
              <a:defRPr sz="4400">
                <a:solidFill>
                  <a:schemeClr val="tx1"/>
                </a:solidFill>
              </a:defRPr>
            </a:lvl1pPr>
          </a:lstStyle>
          <a:p>
            <a:endParaRPr lang="en-ID"/>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6480696" y="2904757"/>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500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2821620" y="2800350"/>
            <a:ext cx="6548759" cy="974726"/>
          </a:xfrm>
        </p:spPr>
        <p:txBody>
          <a:bodyPr anchor="ctr"/>
          <a:lstStyle>
            <a:lvl1pPr algn="ctr">
              <a:defRPr sz="6000">
                <a:solidFill>
                  <a:schemeClr val="bg2"/>
                </a:solidFill>
              </a:defRPr>
            </a:lvl1pPr>
          </a:lstStyle>
          <a:p>
            <a:endParaRPr lang="en-ID"/>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2821620" y="3548668"/>
            <a:ext cx="6548759" cy="507408"/>
          </a:xfrm>
        </p:spPr>
        <p:txBody>
          <a:bodyPr anchor="ct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198254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24114" y="430909"/>
            <a:ext cx="10943772" cy="871300"/>
          </a:xfrm>
        </p:spPr>
        <p:txBody>
          <a:bodyPr anchor="ctr">
            <a:normAutofit/>
          </a:bodyPr>
          <a:lstStyle>
            <a:lvl1pPr algn="ctr">
              <a:defRPr sz="4000" b="0">
                <a:solidFill>
                  <a:schemeClr val="tx1"/>
                </a:solidFill>
              </a:defRPr>
            </a:lvl1pPr>
          </a:lstStyle>
          <a:p>
            <a:endParaRPr lang="en-ID"/>
          </a:p>
        </p:txBody>
      </p:sp>
      <p:sp>
        <p:nvSpPr>
          <p:cNvPr id="3" name="Picture Placeholder 1">
            <a:extLst>
              <a:ext uri="{FF2B5EF4-FFF2-40B4-BE49-F238E27FC236}">
                <a16:creationId xmlns:a16="http://schemas.microsoft.com/office/drawing/2014/main" id="{F75EA884-42E0-4F3B-6733-2B5C427786C9}"/>
              </a:ext>
            </a:extLst>
          </p:cNvPr>
          <p:cNvSpPr>
            <a:spLocks noGrp="1"/>
          </p:cNvSpPr>
          <p:nvPr>
            <p:ph type="pic" sz="quarter" idx="10"/>
          </p:nvPr>
        </p:nvSpPr>
        <p:spPr>
          <a:xfrm>
            <a:off x="4498086" y="2211164"/>
            <a:ext cx="3195828" cy="3195828"/>
          </a:xfrm>
          <a:prstGeom prst="ellipse">
            <a:avLst/>
          </a:prstGeom>
        </p:spPr>
      </p:sp>
    </p:spTree>
    <p:extLst>
      <p:ext uri="{BB962C8B-B14F-4D97-AF65-F5344CB8AC3E}">
        <p14:creationId xmlns:p14="http://schemas.microsoft.com/office/powerpoint/2010/main" val="155561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7E9DB4-13B5-4C48-85B7-EEAF3060CF91}"/>
              </a:ext>
            </a:extLst>
          </p:cNvPr>
          <p:cNvSpPr>
            <a:spLocks noGrp="1"/>
          </p:cNvSpPr>
          <p:nvPr>
            <p:ph type="pic" sz="quarter" idx="13"/>
          </p:nvPr>
        </p:nvSpPr>
        <p:spPr>
          <a:xfrm>
            <a:off x="0" y="0"/>
            <a:ext cx="12192000" cy="6858000"/>
          </a:xfrm>
          <a:solidFill>
            <a:schemeClr val="bg2">
              <a:lumMod val="95000"/>
            </a:schemeClr>
          </a:solidFill>
        </p:spPr>
        <p:txBody>
          <a:bodyPr anchor="ctr"/>
          <a:lstStyle>
            <a:lvl1pPr marL="0" indent="0" algn="ctr">
              <a:buNone/>
              <a:defRPr/>
            </a:lvl1pPr>
          </a:lstStyle>
          <a:p>
            <a:endParaRPr lang="en-US"/>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2821620" y="2800350"/>
            <a:ext cx="6548759" cy="974726"/>
          </a:xfrm>
        </p:spPr>
        <p:txBody>
          <a:bodyPr anchor="ctr"/>
          <a:lstStyle>
            <a:lvl1pPr algn="ctr">
              <a:defRPr sz="6000">
                <a:solidFill>
                  <a:schemeClr val="bg2"/>
                </a:solidFill>
              </a:defRPr>
            </a:lvl1pPr>
          </a:lstStyle>
          <a:p>
            <a:endParaRPr lang="en-ID"/>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2821620" y="3548668"/>
            <a:ext cx="6548759" cy="507408"/>
          </a:xfrm>
        </p:spPr>
        <p:txBody>
          <a:bodyPr anchor="ct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p:txBody>
          <a:bodyPr/>
          <a:lstStyle/>
          <a:p>
            <a:fld id="{EE8B764B-5422-408E-9D04-54B83D1862AB}" type="datetimeFigureOut">
              <a:rPr lang="en-US" smtClean="0"/>
              <a:t>10/17/2023</a:t>
            </a:fld>
            <a:endParaRPr lang="en-US"/>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a:p>
        </p:txBody>
      </p:sp>
    </p:spTree>
    <p:extLst>
      <p:ext uri="{BB962C8B-B14F-4D97-AF65-F5344CB8AC3E}">
        <p14:creationId xmlns:p14="http://schemas.microsoft.com/office/powerpoint/2010/main" val="86382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8B764B-5422-408E-9D04-54B83D1862AB}" type="datetimeFigureOut">
              <a:rPr lang="en-US" smtClean="0"/>
              <a:pPr/>
              <a:t>10/17/2023</a:t>
            </a:fld>
            <a:endParaRPr lang="en-US"/>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838200" y="996232"/>
            <a:ext cx="4459514" cy="1765318"/>
          </a:xfrm>
        </p:spPr>
        <p:txBody>
          <a:bodyPr anchor="ctr">
            <a:normAutofit/>
          </a:bodyPr>
          <a:lstStyle>
            <a:lvl1pPr algn="r">
              <a:defRPr sz="4000" b="0">
                <a:solidFill>
                  <a:schemeClr val="tx1"/>
                </a:solidFill>
              </a:defRPr>
            </a:lvl1pPr>
          </a:lstStyle>
          <a:p>
            <a:endParaRPr lang="en-ID"/>
          </a:p>
        </p:txBody>
      </p:sp>
      <p:sp>
        <p:nvSpPr>
          <p:cNvPr id="9" name="Picture Placeholder 8">
            <a:extLst>
              <a:ext uri="{FF2B5EF4-FFF2-40B4-BE49-F238E27FC236}">
                <a16:creationId xmlns:a16="http://schemas.microsoft.com/office/drawing/2014/main" id="{24D82844-2ED3-4062-99F6-7774AD488F85}"/>
              </a:ext>
            </a:extLst>
          </p:cNvPr>
          <p:cNvSpPr>
            <a:spLocks noGrp="1"/>
          </p:cNvSpPr>
          <p:nvPr>
            <p:ph type="pic" sz="quarter" idx="13"/>
          </p:nvPr>
        </p:nvSpPr>
        <p:spPr>
          <a:xfrm>
            <a:off x="0" y="3687370"/>
            <a:ext cx="12192000" cy="3170630"/>
          </a:xfrm>
          <a:custGeom>
            <a:avLst/>
            <a:gdLst>
              <a:gd name="connsiteX0" fmla="*/ 4950849 w 12192000"/>
              <a:gd name="connsiteY0" fmla="*/ 757 h 3170630"/>
              <a:gd name="connsiteX1" fmla="*/ 7558024 w 12192000"/>
              <a:gd name="connsiteY1" fmla="*/ 218838 h 3170630"/>
              <a:gd name="connsiteX2" fmla="*/ 11939687 w 12192000"/>
              <a:gd name="connsiteY2" fmla="*/ 1499149 h 3170630"/>
              <a:gd name="connsiteX3" fmla="*/ 12192000 w 12192000"/>
              <a:gd name="connsiteY3" fmla="*/ 1617795 h 3170630"/>
              <a:gd name="connsiteX4" fmla="*/ 12192000 w 12192000"/>
              <a:gd name="connsiteY4" fmla="*/ 3170630 h 3170630"/>
              <a:gd name="connsiteX5" fmla="*/ 0 w 12192000"/>
              <a:gd name="connsiteY5" fmla="*/ 3170630 h 3170630"/>
              <a:gd name="connsiteX6" fmla="*/ 0 w 12192000"/>
              <a:gd name="connsiteY6" fmla="*/ 799327 h 3170630"/>
              <a:gd name="connsiteX7" fmla="*/ 382366 w 12192000"/>
              <a:gd name="connsiteY7" fmla="*/ 662758 h 3170630"/>
              <a:gd name="connsiteX8" fmla="*/ 4950849 w 12192000"/>
              <a:gd name="connsiteY8" fmla="*/ 757 h 317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170630">
                <a:moveTo>
                  <a:pt x="4950849" y="757"/>
                </a:moveTo>
                <a:cubicBezTo>
                  <a:pt x="5793832" y="8713"/>
                  <a:pt x="6667794" y="79542"/>
                  <a:pt x="7558024" y="218838"/>
                </a:cubicBezTo>
                <a:cubicBezTo>
                  <a:pt x="9160438" y="469569"/>
                  <a:pt x="10644900" y="915427"/>
                  <a:pt x="11939687" y="1499149"/>
                </a:cubicBezTo>
                <a:lnTo>
                  <a:pt x="12192000" y="1617795"/>
                </a:lnTo>
                <a:lnTo>
                  <a:pt x="12192000" y="3170630"/>
                </a:lnTo>
                <a:lnTo>
                  <a:pt x="0" y="3170630"/>
                </a:lnTo>
                <a:lnTo>
                  <a:pt x="0" y="799327"/>
                </a:lnTo>
                <a:lnTo>
                  <a:pt x="382366" y="662758"/>
                </a:lnTo>
                <a:cubicBezTo>
                  <a:pt x="1702829" y="220426"/>
                  <a:pt x="3264883" y="-15155"/>
                  <a:pt x="4950849" y="757"/>
                </a:cubicBezTo>
                <a:close/>
              </a:path>
            </a:pathLst>
          </a:custGeom>
          <a:solidFill>
            <a:schemeClr val="bg2">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322248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p:txBody>
          <a:bodyPr/>
          <a:lstStyle/>
          <a:p>
            <a:fld id="{EE8B764B-5422-408E-9D04-54B83D1862AB}" type="datetimeFigureOut">
              <a:rPr lang="en-US" smtClean="0"/>
              <a:t>10/17/2023</a:t>
            </a:fld>
            <a:endParaRPr lang="en-US"/>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838200" y="996232"/>
            <a:ext cx="4459514" cy="1765318"/>
          </a:xfrm>
        </p:spPr>
        <p:txBody>
          <a:bodyPr anchor="ctr">
            <a:normAutofit/>
          </a:bodyPr>
          <a:lstStyle>
            <a:lvl1pPr algn="r">
              <a:defRPr sz="4000" b="0">
                <a:solidFill>
                  <a:schemeClr val="tx1"/>
                </a:solidFill>
              </a:defRPr>
            </a:lvl1pPr>
          </a:lstStyle>
          <a:p>
            <a:endParaRPr lang="en-ID"/>
          </a:p>
        </p:txBody>
      </p:sp>
      <p:sp>
        <p:nvSpPr>
          <p:cNvPr id="9" name="Picture Placeholder 8">
            <a:extLst>
              <a:ext uri="{FF2B5EF4-FFF2-40B4-BE49-F238E27FC236}">
                <a16:creationId xmlns:a16="http://schemas.microsoft.com/office/drawing/2014/main" id="{24D82844-2ED3-4062-99F6-7774AD488F85}"/>
              </a:ext>
            </a:extLst>
          </p:cNvPr>
          <p:cNvSpPr>
            <a:spLocks noGrp="1"/>
          </p:cNvSpPr>
          <p:nvPr>
            <p:ph type="pic" sz="quarter" idx="13"/>
          </p:nvPr>
        </p:nvSpPr>
        <p:spPr>
          <a:xfrm>
            <a:off x="0" y="3687370"/>
            <a:ext cx="12192000" cy="3170630"/>
          </a:xfrm>
          <a:custGeom>
            <a:avLst/>
            <a:gdLst>
              <a:gd name="connsiteX0" fmla="*/ 4950849 w 12192000"/>
              <a:gd name="connsiteY0" fmla="*/ 757 h 3170630"/>
              <a:gd name="connsiteX1" fmla="*/ 7558024 w 12192000"/>
              <a:gd name="connsiteY1" fmla="*/ 218838 h 3170630"/>
              <a:gd name="connsiteX2" fmla="*/ 11939687 w 12192000"/>
              <a:gd name="connsiteY2" fmla="*/ 1499149 h 3170630"/>
              <a:gd name="connsiteX3" fmla="*/ 12192000 w 12192000"/>
              <a:gd name="connsiteY3" fmla="*/ 1617795 h 3170630"/>
              <a:gd name="connsiteX4" fmla="*/ 12192000 w 12192000"/>
              <a:gd name="connsiteY4" fmla="*/ 3170630 h 3170630"/>
              <a:gd name="connsiteX5" fmla="*/ 0 w 12192000"/>
              <a:gd name="connsiteY5" fmla="*/ 3170630 h 3170630"/>
              <a:gd name="connsiteX6" fmla="*/ 0 w 12192000"/>
              <a:gd name="connsiteY6" fmla="*/ 799327 h 3170630"/>
              <a:gd name="connsiteX7" fmla="*/ 382366 w 12192000"/>
              <a:gd name="connsiteY7" fmla="*/ 662758 h 3170630"/>
              <a:gd name="connsiteX8" fmla="*/ 4950849 w 12192000"/>
              <a:gd name="connsiteY8" fmla="*/ 757 h 317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170630">
                <a:moveTo>
                  <a:pt x="4950849" y="757"/>
                </a:moveTo>
                <a:cubicBezTo>
                  <a:pt x="5793832" y="8713"/>
                  <a:pt x="6667794" y="79542"/>
                  <a:pt x="7558024" y="218838"/>
                </a:cubicBezTo>
                <a:cubicBezTo>
                  <a:pt x="9160438" y="469569"/>
                  <a:pt x="10644900" y="915427"/>
                  <a:pt x="11939687" y="1499149"/>
                </a:cubicBezTo>
                <a:lnTo>
                  <a:pt x="12192000" y="1617795"/>
                </a:lnTo>
                <a:lnTo>
                  <a:pt x="12192000" y="3170630"/>
                </a:lnTo>
                <a:lnTo>
                  <a:pt x="0" y="3170630"/>
                </a:lnTo>
                <a:lnTo>
                  <a:pt x="0" y="799327"/>
                </a:lnTo>
                <a:lnTo>
                  <a:pt x="382366" y="662758"/>
                </a:lnTo>
                <a:cubicBezTo>
                  <a:pt x="1702829" y="220426"/>
                  <a:pt x="3264883" y="-15155"/>
                  <a:pt x="4950849" y="757"/>
                </a:cubicBezTo>
                <a:close/>
              </a:path>
            </a:pathLst>
          </a:custGeom>
          <a:solidFill>
            <a:schemeClr val="bg2">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96212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A890CD0-BA6C-4E06-A099-9C1589E3A3E8}"/>
              </a:ext>
            </a:extLst>
          </p:cNvPr>
          <p:cNvSpPr>
            <a:spLocks noGrp="1"/>
          </p:cNvSpPr>
          <p:nvPr>
            <p:ph type="pic" sz="quarter" idx="13"/>
          </p:nvPr>
        </p:nvSpPr>
        <p:spPr>
          <a:xfrm>
            <a:off x="0" y="1716317"/>
            <a:ext cx="12192000" cy="2883710"/>
          </a:xfrm>
          <a:custGeom>
            <a:avLst/>
            <a:gdLst>
              <a:gd name="connsiteX0" fmla="*/ 5572125 w 12192000"/>
              <a:gd name="connsiteY0" fmla="*/ 0 h 2883710"/>
              <a:gd name="connsiteX1" fmla="*/ 12142130 w 12192000"/>
              <a:gd name="connsiteY1" fmla="*/ 893244 h 2883710"/>
              <a:gd name="connsiteX2" fmla="*/ 12192000 w 12192000"/>
              <a:gd name="connsiteY2" fmla="*/ 908511 h 2883710"/>
              <a:gd name="connsiteX3" fmla="*/ 12192000 w 12192000"/>
              <a:gd name="connsiteY3" fmla="*/ 2374073 h 2883710"/>
              <a:gd name="connsiteX4" fmla="*/ 11881612 w 12192000"/>
              <a:gd name="connsiteY4" fmla="*/ 2292246 h 2883710"/>
              <a:gd name="connsiteX5" fmla="*/ 4836438 w 12192000"/>
              <a:gd name="connsiteY5" fmla="*/ 1906571 h 2883710"/>
              <a:gd name="connsiteX6" fmla="*/ 151943 w 12192000"/>
              <a:gd name="connsiteY6" fmla="*/ 2834271 h 2883710"/>
              <a:gd name="connsiteX7" fmla="*/ 0 w 12192000"/>
              <a:gd name="connsiteY7" fmla="*/ 2883710 h 2883710"/>
              <a:gd name="connsiteX8" fmla="*/ 0 w 12192000"/>
              <a:gd name="connsiteY8" fmla="*/ 634870 h 2883710"/>
              <a:gd name="connsiteX9" fmla="*/ 361578 w 12192000"/>
              <a:gd name="connsiteY9" fmla="*/ 549653 h 2883710"/>
              <a:gd name="connsiteX10" fmla="*/ 5572125 w 12192000"/>
              <a:gd name="connsiteY10" fmla="*/ 0 h 28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883710">
                <a:moveTo>
                  <a:pt x="5572125" y="0"/>
                </a:moveTo>
                <a:cubicBezTo>
                  <a:pt x="7926040" y="0"/>
                  <a:pt x="10154604" y="320798"/>
                  <a:pt x="12142130" y="893244"/>
                </a:cubicBezTo>
                <a:lnTo>
                  <a:pt x="12192000" y="908511"/>
                </a:lnTo>
                <a:lnTo>
                  <a:pt x="12192000" y="2374073"/>
                </a:lnTo>
                <a:lnTo>
                  <a:pt x="11881612" y="2292246"/>
                </a:lnTo>
                <a:cubicBezTo>
                  <a:pt x="9929898" y="1810009"/>
                  <a:pt x="7472588" y="1646892"/>
                  <a:pt x="4836438" y="1906571"/>
                </a:cubicBezTo>
                <a:cubicBezTo>
                  <a:pt x="3141771" y="2073508"/>
                  <a:pt x="1553683" y="2397392"/>
                  <a:pt x="151943" y="2834271"/>
                </a:cubicBezTo>
                <a:lnTo>
                  <a:pt x="0" y="2883710"/>
                </a:lnTo>
                <a:lnTo>
                  <a:pt x="0" y="634870"/>
                </a:lnTo>
                <a:lnTo>
                  <a:pt x="361578" y="549653"/>
                </a:lnTo>
                <a:cubicBezTo>
                  <a:pt x="1986309" y="194063"/>
                  <a:pt x="3741303" y="0"/>
                  <a:pt x="5572125" y="0"/>
                </a:cubicBezTo>
                <a:close/>
              </a:path>
            </a:pathLst>
          </a:custGeom>
          <a:solidFill>
            <a:schemeClr val="bg2">
              <a:lumMod val="95000"/>
            </a:schemeClr>
          </a:solidFill>
        </p:spPr>
        <p:txBody>
          <a:bodyPr wrap="square" anchor="ctr">
            <a:noAutofit/>
          </a:bodyPr>
          <a:lstStyle>
            <a:lvl1pPr marL="0" indent="0" algn="ctr">
              <a:buNone/>
              <a:defRPr/>
            </a:lvl1pPr>
          </a:lstStyle>
          <a:p>
            <a:endParaRPr lang="en-US"/>
          </a:p>
        </p:txBody>
      </p:sp>
      <p:sp>
        <p:nvSpPr>
          <p:cNvPr id="13" name="Title 1">
            <a:extLst>
              <a:ext uri="{FF2B5EF4-FFF2-40B4-BE49-F238E27FC236}">
                <a16:creationId xmlns:a16="http://schemas.microsoft.com/office/drawing/2014/main" id="{68CE9233-F2A1-44BA-99AC-48CA54767814}"/>
              </a:ext>
            </a:extLst>
          </p:cNvPr>
          <p:cNvSpPr>
            <a:spLocks noGrp="1"/>
          </p:cNvSpPr>
          <p:nvPr>
            <p:ph type="ctrTitle"/>
          </p:nvPr>
        </p:nvSpPr>
        <p:spPr>
          <a:xfrm>
            <a:off x="624114" y="430909"/>
            <a:ext cx="10943772" cy="871300"/>
          </a:xfrm>
        </p:spPr>
        <p:txBody>
          <a:bodyPr anchor="ctr">
            <a:normAutofit/>
          </a:bodyPr>
          <a:lstStyle>
            <a:lvl1pPr algn="ctr">
              <a:defRPr sz="4000" b="0">
                <a:solidFill>
                  <a:schemeClr val="tx1"/>
                </a:solidFill>
              </a:defRPr>
            </a:lvl1pPr>
          </a:lstStyle>
          <a:p>
            <a:endParaRPr lang="en-ID"/>
          </a:p>
        </p:txBody>
      </p:sp>
    </p:spTree>
    <p:extLst>
      <p:ext uri="{BB962C8B-B14F-4D97-AF65-F5344CB8AC3E}">
        <p14:creationId xmlns:p14="http://schemas.microsoft.com/office/powerpoint/2010/main" val="88267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1_Title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415314" y="1741714"/>
            <a:ext cx="5268685" cy="1190616"/>
          </a:xfrm>
        </p:spPr>
        <p:txBody>
          <a:bodyPr anchor="ctr">
            <a:normAutofit/>
          </a:bodyPr>
          <a:lstStyle>
            <a:lvl1pPr algn="l">
              <a:defRPr sz="4000" b="0">
                <a:solidFill>
                  <a:schemeClr val="tx1"/>
                </a:solidFill>
              </a:defRPr>
            </a:lvl1pPr>
          </a:lstStyle>
          <a:p>
            <a:endParaRPr lang="en-ID"/>
          </a:p>
        </p:txBody>
      </p:sp>
      <p:pic>
        <p:nvPicPr>
          <p:cNvPr id="15" name="Picture 14">
            <a:extLst>
              <a:ext uri="{FF2B5EF4-FFF2-40B4-BE49-F238E27FC236}">
                <a16:creationId xmlns:a16="http://schemas.microsoft.com/office/drawing/2014/main" id="{E483EB09-46C3-C3BA-6100-BC89F371BF8F}"/>
              </a:ext>
              <a:ext uri="{C183D7F6-B498-43B3-948B-1728B52AA6E4}">
                <adec:decorative xmlns:adec="http://schemas.microsoft.com/office/drawing/2017/decorative" val="1"/>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0"/>
            <a:ext cx="6611453" cy="4469520"/>
          </a:xfrm>
          <a:prstGeom prst="rect">
            <a:avLst/>
          </a:prstGeom>
        </p:spPr>
      </p:pic>
    </p:spTree>
    <p:extLst>
      <p:ext uri="{BB962C8B-B14F-4D97-AF65-F5344CB8AC3E}">
        <p14:creationId xmlns:p14="http://schemas.microsoft.com/office/powerpoint/2010/main" val="164597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4172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4B94-A9FE-48B3-9649-0E90C54D922B}"/>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p>
        </p:txBody>
      </p:sp>
      <p:sp>
        <p:nvSpPr>
          <p:cNvPr id="3" name="Picture Placeholder 2">
            <a:extLst>
              <a:ext uri="{FF2B5EF4-FFF2-40B4-BE49-F238E27FC236}">
                <a16:creationId xmlns:a16="http://schemas.microsoft.com/office/drawing/2014/main" id="{6D93615C-CD14-40C6-A7C9-D79F38E59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5BF541-C64A-4D3C-9345-FC399B7C78BB}"/>
              </a:ext>
            </a:extLst>
          </p:cNvPr>
          <p:cNvSpPr>
            <a:spLocks noGrp="1"/>
          </p:cNvSpPr>
          <p:nvPr>
            <p:ph type="body" sz="half" idx="2"/>
          </p:nvPr>
        </p:nvSpPr>
        <p:spPr>
          <a:xfrm>
            <a:off x="839788" y="2057400"/>
            <a:ext cx="3932237" cy="3811588"/>
          </a:xfrm>
        </p:spPr>
        <p:txBody>
          <a:bodyPr>
            <a:normAutofit/>
          </a:bodyPr>
          <a:lstStyle>
            <a:lvl1pPr marL="0" indent="0">
              <a:buNone/>
              <a:defRPr sz="1800" b="1" spc="20" baseline="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402066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4359965" cy="6858000"/>
          </a:xfrm>
        </p:spPr>
        <p:txBody>
          <a:bodyPr/>
          <a:lstStyle/>
          <a:p>
            <a:endParaRPr lang="id-ID"/>
          </a:p>
        </p:txBody>
      </p:sp>
      <p:sp>
        <p:nvSpPr>
          <p:cNvPr id="6" name="Title 1">
            <a:extLst>
              <a:ext uri="{FF2B5EF4-FFF2-40B4-BE49-F238E27FC236}">
                <a16:creationId xmlns:a16="http://schemas.microsoft.com/office/drawing/2014/main" id="{A7B30713-8CEC-48A5-999F-C1DACA451900}"/>
              </a:ext>
            </a:extLst>
          </p:cNvPr>
          <p:cNvSpPr>
            <a:spLocks noGrp="1"/>
          </p:cNvSpPr>
          <p:nvPr>
            <p:ph type="title"/>
          </p:nvPr>
        </p:nvSpPr>
        <p:spPr>
          <a:xfrm>
            <a:off x="4787661" y="354556"/>
            <a:ext cx="7031280" cy="562527"/>
          </a:xfrm>
        </p:spPr>
        <p:txBody>
          <a:bodyPr>
            <a:noAutofit/>
          </a:bodyPr>
          <a:lstStyle>
            <a:lvl1pPr algn="l">
              <a:defRPr sz="4400">
                <a:solidFill>
                  <a:schemeClr val="tx1"/>
                </a:solidFill>
                <a:latin typeface="+mj-lt"/>
              </a:defRPr>
            </a:lvl1pPr>
          </a:lstStyle>
          <a:p>
            <a:r>
              <a:rPr lang="en-US"/>
              <a:t>Click to edit Master title style</a:t>
            </a:r>
            <a:endParaRPr lang="id-ID"/>
          </a:p>
        </p:txBody>
      </p:sp>
      <p:sp>
        <p:nvSpPr>
          <p:cNvPr id="7" name="Text Placeholder 7">
            <a:extLst>
              <a:ext uri="{FF2B5EF4-FFF2-40B4-BE49-F238E27FC236}">
                <a16:creationId xmlns:a16="http://schemas.microsoft.com/office/drawing/2014/main" id="{F1F0F58B-7C40-4DE3-B2B6-830F5DFF6F8D}"/>
              </a:ext>
            </a:extLst>
          </p:cNvPr>
          <p:cNvSpPr>
            <a:spLocks noGrp="1"/>
          </p:cNvSpPr>
          <p:nvPr>
            <p:ph type="body" sz="quarter" idx="13"/>
          </p:nvPr>
        </p:nvSpPr>
        <p:spPr>
          <a:xfrm>
            <a:off x="4787661" y="990576"/>
            <a:ext cx="7031280" cy="436908"/>
          </a:xfrm>
        </p:spPr>
        <p:txBody>
          <a:bodyPr>
            <a:normAutofit/>
          </a:bodyPr>
          <a:lstStyle>
            <a:lvl1pPr marL="0" indent="0" algn="l">
              <a:buNone/>
              <a:defRPr sz="1800" b="1" spc="20" baseline="0">
                <a:solidFill>
                  <a:schemeClr val="accent1">
                    <a:lumMod val="75000"/>
                  </a:schemeClr>
                </a:solidFill>
                <a:latin typeface="+mn-lt"/>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10049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side placeholder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155096" y="0"/>
            <a:ext cx="7036904" cy="6858000"/>
          </a:xfrm>
        </p:spPr>
        <p:txBody>
          <a:bodyPr/>
          <a:lstStyle/>
          <a:p>
            <a:endParaRPr lang="id-ID"/>
          </a:p>
        </p:txBody>
      </p:sp>
      <p:sp>
        <p:nvSpPr>
          <p:cNvPr id="6" name="Title 1">
            <a:extLst>
              <a:ext uri="{FF2B5EF4-FFF2-40B4-BE49-F238E27FC236}">
                <a16:creationId xmlns:a16="http://schemas.microsoft.com/office/drawing/2014/main" id="{0F0EFC1F-1DA5-4C71-9053-5DB5CF8F765A}"/>
              </a:ext>
            </a:extLst>
          </p:cNvPr>
          <p:cNvSpPr>
            <a:spLocks noGrp="1"/>
          </p:cNvSpPr>
          <p:nvPr>
            <p:ph type="title"/>
          </p:nvPr>
        </p:nvSpPr>
        <p:spPr>
          <a:xfrm>
            <a:off x="470455" y="458073"/>
            <a:ext cx="4299953" cy="1405233"/>
          </a:xfrm>
        </p:spPr>
        <p:txBody>
          <a:bodyPr>
            <a:noAutofit/>
          </a:bodyPr>
          <a:lstStyle>
            <a:lvl1pPr algn="l">
              <a:defRPr sz="4400">
                <a:solidFill>
                  <a:schemeClr val="tx1"/>
                </a:solidFill>
                <a:latin typeface="+mj-lt"/>
              </a:defRPr>
            </a:lvl1pPr>
          </a:lstStyle>
          <a:p>
            <a:r>
              <a:rPr lang="en-US"/>
              <a:t>Click to edit Master title style</a:t>
            </a:r>
            <a:endParaRPr lang="id-ID"/>
          </a:p>
        </p:txBody>
      </p:sp>
      <p:sp>
        <p:nvSpPr>
          <p:cNvPr id="7" name="Text Placeholder 7">
            <a:extLst>
              <a:ext uri="{FF2B5EF4-FFF2-40B4-BE49-F238E27FC236}">
                <a16:creationId xmlns:a16="http://schemas.microsoft.com/office/drawing/2014/main" id="{F7FBC29F-597E-41B5-ABE1-F81B259427DA}"/>
              </a:ext>
            </a:extLst>
          </p:cNvPr>
          <p:cNvSpPr>
            <a:spLocks noGrp="1"/>
          </p:cNvSpPr>
          <p:nvPr>
            <p:ph type="body" sz="quarter" idx="13"/>
          </p:nvPr>
        </p:nvSpPr>
        <p:spPr>
          <a:xfrm>
            <a:off x="470454" y="1999867"/>
            <a:ext cx="4299953" cy="436908"/>
          </a:xfrm>
        </p:spPr>
        <p:txBody>
          <a:bodyPr>
            <a:normAutofit/>
          </a:bodyPr>
          <a:lstStyle>
            <a:lvl1pPr marL="0" indent="0" algn="l">
              <a:buNone/>
              <a:defRPr sz="1800" b="1" spc="20" baseline="0">
                <a:solidFill>
                  <a:schemeClr val="accent1">
                    <a:lumMod val="75000"/>
                  </a:schemeClr>
                </a:solidFill>
                <a:latin typeface="+mn-lt"/>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51129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lvl1pPr>
              <a:buNone/>
              <a:defRPr/>
            </a:lvl1pPr>
          </a:lstStyle>
          <a:p>
            <a:endParaRPr lang="id-ID"/>
          </a:p>
        </p:txBody>
      </p:sp>
      <p:sp>
        <p:nvSpPr>
          <p:cNvPr id="6" name="Title 1">
            <a:extLst>
              <a:ext uri="{FF2B5EF4-FFF2-40B4-BE49-F238E27FC236}">
                <a16:creationId xmlns:a16="http://schemas.microsoft.com/office/drawing/2014/main" id="{67B49355-8F13-4D7F-A706-844D63CA9E2A}"/>
              </a:ext>
            </a:extLst>
          </p:cNvPr>
          <p:cNvSpPr>
            <a:spLocks noGrp="1"/>
          </p:cNvSpPr>
          <p:nvPr>
            <p:ph type="title"/>
          </p:nvPr>
        </p:nvSpPr>
        <p:spPr>
          <a:xfrm>
            <a:off x="470455" y="458073"/>
            <a:ext cx="11357112" cy="562527"/>
          </a:xfrm>
        </p:spPr>
        <p:txBody>
          <a:bodyPr>
            <a:noAutofit/>
          </a:bodyPr>
          <a:lstStyle>
            <a:lvl1pPr algn="l">
              <a:defRPr sz="4400" b="0">
                <a:solidFill>
                  <a:schemeClr val="tx1"/>
                </a:solidFill>
                <a:latin typeface="+mj-lt"/>
              </a:defRPr>
            </a:lvl1pPr>
          </a:lstStyle>
          <a:p>
            <a:r>
              <a:rPr lang="en-US"/>
              <a:t>Click to edit Master title style</a:t>
            </a:r>
            <a:endParaRPr lang="id-ID"/>
          </a:p>
        </p:txBody>
      </p:sp>
      <p:sp>
        <p:nvSpPr>
          <p:cNvPr id="8" name="Content Placeholder 2">
            <a:extLst>
              <a:ext uri="{FF2B5EF4-FFF2-40B4-BE49-F238E27FC236}">
                <a16:creationId xmlns:a16="http://schemas.microsoft.com/office/drawing/2014/main" id="{A6001FD4-DCFA-4F28-B2BB-18675741647D}"/>
              </a:ext>
            </a:extLst>
          </p:cNvPr>
          <p:cNvSpPr>
            <a:spLocks noGrp="1"/>
          </p:cNvSpPr>
          <p:nvPr>
            <p:ph idx="1"/>
          </p:nvPr>
        </p:nvSpPr>
        <p:spPr>
          <a:xfrm>
            <a:off x="470455" y="1291673"/>
            <a:ext cx="4871566" cy="4873625"/>
          </a:xfrm>
        </p:spPr>
        <p:txBody>
          <a:bodyPr/>
          <a:lstStyle>
            <a:lvl1pPr>
              <a:defRPr sz="3200" b="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405444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70455" y="1604494"/>
            <a:ext cx="2451652" cy="4873625"/>
          </a:xfrm>
        </p:spPr>
        <p:txBody>
          <a:bodyPr/>
          <a:lstStyle/>
          <a:p>
            <a:endParaRPr lang="id-ID"/>
          </a:p>
        </p:txBody>
      </p:sp>
      <p:sp>
        <p:nvSpPr>
          <p:cNvPr id="6" name="Title 1">
            <a:extLst>
              <a:ext uri="{FF2B5EF4-FFF2-40B4-BE49-F238E27FC236}">
                <a16:creationId xmlns:a16="http://schemas.microsoft.com/office/drawing/2014/main" id="{67B49355-8F13-4D7F-A706-844D63CA9E2A}"/>
              </a:ext>
            </a:extLst>
          </p:cNvPr>
          <p:cNvSpPr>
            <a:spLocks noGrp="1"/>
          </p:cNvSpPr>
          <p:nvPr>
            <p:ph type="title"/>
          </p:nvPr>
        </p:nvSpPr>
        <p:spPr>
          <a:xfrm>
            <a:off x="470455" y="458073"/>
            <a:ext cx="11357112" cy="562527"/>
          </a:xfrm>
        </p:spPr>
        <p:txBody>
          <a:bodyPr>
            <a:noAutofit/>
          </a:bodyPr>
          <a:lstStyle>
            <a:lvl1pPr algn="l">
              <a:defRPr sz="4400">
                <a:solidFill>
                  <a:schemeClr val="tx1"/>
                </a:solidFill>
                <a:latin typeface="+mj-lt"/>
              </a:defRPr>
            </a:lvl1pPr>
          </a:lstStyle>
          <a:p>
            <a:r>
              <a:rPr lang="en-US"/>
              <a:t>Click to edit Master title style</a:t>
            </a:r>
            <a:endParaRPr lang="id-ID"/>
          </a:p>
        </p:txBody>
      </p:sp>
      <p:sp>
        <p:nvSpPr>
          <p:cNvPr id="8" name="Content Placeholder 2">
            <a:extLst>
              <a:ext uri="{FF2B5EF4-FFF2-40B4-BE49-F238E27FC236}">
                <a16:creationId xmlns:a16="http://schemas.microsoft.com/office/drawing/2014/main" id="{A6001FD4-DCFA-4F28-B2BB-18675741647D}"/>
              </a:ext>
            </a:extLst>
          </p:cNvPr>
          <p:cNvSpPr>
            <a:spLocks noGrp="1"/>
          </p:cNvSpPr>
          <p:nvPr>
            <p:ph idx="1"/>
          </p:nvPr>
        </p:nvSpPr>
        <p:spPr>
          <a:xfrm>
            <a:off x="3152957" y="1604494"/>
            <a:ext cx="8095888" cy="4873625"/>
          </a:xfrm>
        </p:spPr>
        <p:txBody>
          <a:bodyPr/>
          <a:lstStyle>
            <a:lvl1pPr>
              <a:buFontTx/>
              <a:buNone/>
              <a:defRPr sz="3200" b="1">
                <a:solidFill>
                  <a:schemeClr val="accent1">
                    <a:lumMod val="75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41367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side placeholder ">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0" y="-1"/>
            <a:ext cx="12192000" cy="5287617"/>
          </a:xfrm>
        </p:spPr>
        <p:txBody>
          <a:bodyPr/>
          <a:lstStyle/>
          <a:p>
            <a:endParaRPr lang="id-ID"/>
          </a:p>
        </p:txBody>
      </p:sp>
      <p:sp>
        <p:nvSpPr>
          <p:cNvPr id="6" name="Title 1">
            <a:extLst>
              <a:ext uri="{FF2B5EF4-FFF2-40B4-BE49-F238E27FC236}">
                <a16:creationId xmlns:a16="http://schemas.microsoft.com/office/drawing/2014/main" id="{087B6B1C-01FE-4011-A192-A72380504D69}"/>
              </a:ext>
            </a:extLst>
          </p:cNvPr>
          <p:cNvSpPr>
            <a:spLocks noGrp="1"/>
          </p:cNvSpPr>
          <p:nvPr>
            <p:ph type="title"/>
          </p:nvPr>
        </p:nvSpPr>
        <p:spPr>
          <a:xfrm>
            <a:off x="150524" y="5674371"/>
            <a:ext cx="11357112" cy="562527"/>
          </a:xfrm>
        </p:spPr>
        <p:txBody>
          <a:bodyPr>
            <a:noAutofit/>
          </a:bodyPr>
          <a:lstStyle>
            <a:lvl1pPr algn="l">
              <a:defRPr sz="4400">
                <a:solidFill>
                  <a:schemeClr val="tx1"/>
                </a:solidFill>
                <a:latin typeface="+mj-lt"/>
              </a:defRPr>
            </a:lvl1pPr>
          </a:lstStyle>
          <a:p>
            <a:r>
              <a:rPr lang="en-US"/>
              <a:t>Click to edit Master title style</a:t>
            </a:r>
            <a:endParaRPr lang="id-ID"/>
          </a:p>
        </p:txBody>
      </p:sp>
    </p:spTree>
    <p:custDataLst>
      <p:tags r:id="rId1"/>
    </p:custDataLst>
    <p:extLst>
      <p:ext uri="{BB962C8B-B14F-4D97-AF65-F5344CB8AC3E}">
        <p14:creationId xmlns:p14="http://schemas.microsoft.com/office/powerpoint/2010/main" val="81175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full image with heading/body text circle">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0" y="-1"/>
            <a:ext cx="12192000" cy="6858001"/>
          </a:xfrm>
        </p:spPr>
        <p:txBody>
          <a:bodyPr/>
          <a:lstStyle/>
          <a:p>
            <a:endParaRPr lang="id-ID"/>
          </a:p>
        </p:txBody>
      </p:sp>
      <p:sp>
        <p:nvSpPr>
          <p:cNvPr id="2" name="Oval 1">
            <a:extLst>
              <a:ext uri="{FF2B5EF4-FFF2-40B4-BE49-F238E27FC236}">
                <a16:creationId xmlns:a16="http://schemas.microsoft.com/office/drawing/2014/main" id="{A4A87FF4-BB73-48DF-B4D6-BD8338EF7E1B}"/>
              </a:ext>
            </a:extLst>
          </p:cNvPr>
          <p:cNvSpPr/>
          <p:nvPr userDrawn="1"/>
        </p:nvSpPr>
        <p:spPr>
          <a:xfrm>
            <a:off x="6242328" y="386815"/>
            <a:ext cx="5762194" cy="57621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A3565E-EF3D-4433-9BDB-D1D584DF4010}"/>
              </a:ext>
            </a:extLst>
          </p:cNvPr>
          <p:cNvSpPr txBox="1"/>
          <p:nvPr userDrawn="1"/>
        </p:nvSpPr>
        <p:spPr>
          <a:xfrm>
            <a:off x="7090418" y="3519208"/>
            <a:ext cx="4095529" cy="1740476"/>
          </a:xfrm>
          <a:prstGeom prst="rect">
            <a:avLst/>
          </a:prstGeom>
          <a:noFill/>
        </p:spPr>
        <p:txBody>
          <a:bodyPr wrap="square" rtlCol="0">
            <a:spAutoFit/>
          </a:bodyPr>
          <a:lstStyle/>
          <a:p>
            <a:pPr>
              <a:lnSpc>
                <a:spcPct val="109000"/>
              </a:lnSpc>
            </a:pPr>
            <a:r>
              <a:rPr lang="en-US" sz="2000">
                <a:solidFill>
                  <a:schemeClr val="tx1">
                    <a:lumMod val="50000"/>
                  </a:schemeClr>
                </a:solidFill>
              </a:rPr>
              <a:t>This is body copy on full image slide with title</a:t>
            </a:r>
          </a:p>
          <a:p>
            <a:pPr>
              <a:lnSpc>
                <a:spcPct val="109000"/>
              </a:lnSpc>
            </a:pPr>
            <a:endParaRPr lang="en-US" sz="2000">
              <a:solidFill>
                <a:schemeClr val="tx1">
                  <a:lumMod val="50000"/>
                </a:schemeClr>
              </a:solidFill>
            </a:endParaRPr>
          </a:p>
          <a:p>
            <a:pPr>
              <a:lnSpc>
                <a:spcPct val="109000"/>
              </a:lnSpc>
            </a:pPr>
            <a:endParaRPr lang="en-US" sz="2000">
              <a:solidFill>
                <a:schemeClr val="tx1">
                  <a:lumMod val="50000"/>
                </a:schemeClr>
              </a:solidFill>
            </a:endParaRPr>
          </a:p>
          <a:p>
            <a:pPr>
              <a:lnSpc>
                <a:spcPct val="109000"/>
              </a:lnSpc>
            </a:pPr>
            <a:endParaRPr lang="en-US" sz="2000">
              <a:solidFill>
                <a:schemeClr val="tx1">
                  <a:lumMod val="50000"/>
                </a:schemeClr>
              </a:solidFill>
            </a:endParaRPr>
          </a:p>
        </p:txBody>
      </p:sp>
      <p:sp>
        <p:nvSpPr>
          <p:cNvPr id="6" name="Title 1">
            <a:extLst>
              <a:ext uri="{FF2B5EF4-FFF2-40B4-BE49-F238E27FC236}">
                <a16:creationId xmlns:a16="http://schemas.microsoft.com/office/drawing/2014/main" id="{087B6B1C-01FE-4011-A192-A72380504D69}"/>
              </a:ext>
            </a:extLst>
          </p:cNvPr>
          <p:cNvSpPr>
            <a:spLocks noGrp="1"/>
          </p:cNvSpPr>
          <p:nvPr>
            <p:ph type="title"/>
          </p:nvPr>
        </p:nvSpPr>
        <p:spPr>
          <a:xfrm>
            <a:off x="7090419" y="1443255"/>
            <a:ext cx="4095529" cy="1985744"/>
          </a:xfrm>
        </p:spPr>
        <p:txBody>
          <a:bodyPr>
            <a:noAutofit/>
          </a:bodyPr>
          <a:lstStyle>
            <a:lvl1pPr algn="l">
              <a:defRPr sz="4000">
                <a:solidFill>
                  <a:schemeClr val="tx1"/>
                </a:solidFill>
                <a:latin typeface="+mj-lt"/>
              </a:defRPr>
            </a:lvl1pPr>
          </a:lstStyle>
          <a:p>
            <a:r>
              <a:rPr lang="en-US"/>
              <a:t>Click to edit Master title style</a:t>
            </a:r>
            <a:endParaRPr lang="id-ID"/>
          </a:p>
        </p:txBody>
      </p:sp>
    </p:spTree>
    <p:custDataLst>
      <p:tags r:id="rId1"/>
    </p:custDataLst>
    <p:extLst>
      <p:ext uri="{BB962C8B-B14F-4D97-AF65-F5344CB8AC3E}">
        <p14:creationId xmlns:p14="http://schemas.microsoft.com/office/powerpoint/2010/main" val="20706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B21F27-87E1-4BAF-B928-AF73792A8B67}"/>
              </a:ext>
            </a:extLst>
          </p:cNvPr>
          <p:cNvSpPr>
            <a:spLocks noGrp="1"/>
          </p:cNvSpPr>
          <p:nvPr>
            <p:ph type="pic" sz="quarter" idx="10"/>
          </p:nvPr>
        </p:nvSpPr>
        <p:spPr>
          <a:xfrm>
            <a:off x="4042330" y="1960083"/>
            <a:ext cx="4107341" cy="4107341"/>
          </a:xfrm>
          <a:custGeom>
            <a:avLst/>
            <a:gdLst>
              <a:gd name="connsiteX0" fmla="*/ 2638425 w 5276850"/>
              <a:gd name="connsiteY0" fmla="*/ 0 h 5276850"/>
              <a:gd name="connsiteX1" fmla="*/ 5276850 w 5276850"/>
              <a:gd name="connsiteY1" fmla="*/ 2638425 h 5276850"/>
              <a:gd name="connsiteX2" fmla="*/ 2638425 w 5276850"/>
              <a:gd name="connsiteY2" fmla="*/ 5276850 h 5276850"/>
              <a:gd name="connsiteX3" fmla="*/ 0 w 5276850"/>
              <a:gd name="connsiteY3" fmla="*/ 2638425 h 5276850"/>
              <a:gd name="connsiteX4" fmla="*/ 2638425 w 5276850"/>
              <a:gd name="connsiteY4" fmla="*/ 0 h 527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6850" h="5276850">
                <a:moveTo>
                  <a:pt x="2638425" y="0"/>
                </a:moveTo>
                <a:cubicBezTo>
                  <a:pt x="4095587" y="0"/>
                  <a:pt x="5276850" y="1181263"/>
                  <a:pt x="5276850" y="2638425"/>
                </a:cubicBezTo>
                <a:cubicBezTo>
                  <a:pt x="5276850" y="4095587"/>
                  <a:pt x="4095587" y="5276850"/>
                  <a:pt x="2638425" y="5276850"/>
                </a:cubicBezTo>
                <a:cubicBezTo>
                  <a:pt x="1181263" y="5276850"/>
                  <a:pt x="0" y="4095587"/>
                  <a:pt x="0" y="2638425"/>
                </a:cubicBezTo>
                <a:cubicBezTo>
                  <a:pt x="0" y="1181263"/>
                  <a:pt x="1181263" y="0"/>
                  <a:pt x="2638425" y="0"/>
                </a:cubicBezTo>
                <a:close/>
              </a:path>
            </a:pathLst>
          </a:custGeom>
          <a:solidFill>
            <a:schemeClr val="bg1"/>
          </a:solidFill>
        </p:spPr>
        <p:txBody>
          <a:bodyPr wrap="square">
            <a:noAutofit/>
          </a:bodyPr>
          <a:lstStyle/>
          <a:p>
            <a:endParaRPr lang="en-ID"/>
          </a:p>
        </p:txBody>
      </p:sp>
      <p:sp>
        <p:nvSpPr>
          <p:cNvPr id="3" name="Title 1">
            <a:extLst>
              <a:ext uri="{FF2B5EF4-FFF2-40B4-BE49-F238E27FC236}">
                <a16:creationId xmlns:a16="http://schemas.microsoft.com/office/drawing/2014/main" id="{1BE25EB0-10E0-6FBD-5795-2CA0EB22F04A}"/>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408044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5BA620-CCB4-480E-B040-C8D8E155A1B4}"/>
              </a:ext>
            </a:extLst>
          </p:cNvPr>
          <p:cNvSpPr>
            <a:spLocks noGrp="1"/>
          </p:cNvSpPr>
          <p:nvPr>
            <p:ph type="pic" sz="quarter" idx="10"/>
          </p:nvPr>
        </p:nvSpPr>
        <p:spPr>
          <a:xfrm>
            <a:off x="1247066" y="3773033"/>
            <a:ext cx="9697875" cy="3084966"/>
          </a:xfrm>
          <a:custGeom>
            <a:avLst/>
            <a:gdLst>
              <a:gd name="connsiteX0" fmla="*/ 4848937 w 9697875"/>
              <a:gd name="connsiteY0" fmla="*/ 0 h 3084966"/>
              <a:gd name="connsiteX1" fmla="*/ 9671955 w 9697875"/>
              <a:gd name="connsiteY1" fmla="*/ 3025829 h 3084966"/>
              <a:gd name="connsiteX2" fmla="*/ 9697875 w 9697875"/>
              <a:gd name="connsiteY2" fmla="*/ 3084966 h 3084966"/>
              <a:gd name="connsiteX3" fmla="*/ 0 w 9697875"/>
              <a:gd name="connsiteY3" fmla="*/ 3084966 h 3084966"/>
              <a:gd name="connsiteX4" fmla="*/ 25920 w 9697875"/>
              <a:gd name="connsiteY4" fmla="*/ 3025829 h 3084966"/>
              <a:gd name="connsiteX5" fmla="*/ 4848937 w 9697875"/>
              <a:gd name="connsiteY5" fmla="*/ 0 h 308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7875" h="3084966">
                <a:moveTo>
                  <a:pt x="4848937" y="0"/>
                </a:moveTo>
                <a:cubicBezTo>
                  <a:pt x="6971569" y="0"/>
                  <a:pt x="8805729" y="1235097"/>
                  <a:pt x="9671955" y="3025829"/>
                </a:cubicBezTo>
                <a:lnTo>
                  <a:pt x="9697875" y="3084966"/>
                </a:lnTo>
                <a:lnTo>
                  <a:pt x="0" y="3084966"/>
                </a:lnTo>
                <a:lnTo>
                  <a:pt x="25920" y="3025829"/>
                </a:lnTo>
                <a:cubicBezTo>
                  <a:pt x="892145" y="1235097"/>
                  <a:pt x="2726305" y="0"/>
                  <a:pt x="4848937" y="0"/>
                </a:cubicBezTo>
                <a:close/>
              </a:path>
            </a:pathLst>
          </a:custGeom>
        </p:spPr>
        <p:txBody>
          <a:bodyPr wrap="square">
            <a:noAutofit/>
          </a:bodyPr>
          <a:lstStyle/>
          <a:p>
            <a:endParaRPr lang="en-ID"/>
          </a:p>
        </p:txBody>
      </p:sp>
    </p:spTree>
    <p:custDataLst>
      <p:tags r:id="rId1"/>
    </p:custDataLst>
    <p:extLst>
      <p:ext uri="{BB962C8B-B14F-4D97-AF65-F5344CB8AC3E}">
        <p14:creationId xmlns:p14="http://schemas.microsoft.com/office/powerpoint/2010/main" val="192942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8943FE-982C-4DE1-8C9A-FEA5A7F9BBED}"/>
              </a:ext>
            </a:extLst>
          </p:cNvPr>
          <p:cNvSpPr>
            <a:spLocks noGrp="1"/>
          </p:cNvSpPr>
          <p:nvPr>
            <p:ph type="pic" sz="quarter" idx="13"/>
          </p:nvPr>
        </p:nvSpPr>
        <p:spPr>
          <a:xfrm>
            <a:off x="0" y="0"/>
            <a:ext cx="12192000" cy="6858000"/>
          </a:xfrm>
          <a:custGeom>
            <a:avLst/>
            <a:gdLst>
              <a:gd name="connsiteX0" fmla="*/ 841618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100621 h 6858000"/>
              <a:gd name="connsiteX5" fmla="*/ 36128 w 12192000"/>
              <a:gd name="connsiteY5" fmla="*/ 4131916 h 6858000"/>
              <a:gd name="connsiteX6" fmla="*/ 3295935 w 12192000"/>
              <a:gd name="connsiteY6" fmla="*/ 5302156 h 6858000"/>
              <a:gd name="connsiteX7" fmla="*/ 8420670 w 12192000"/>
              <a:gd name="connsiteY7"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16184" y="0"/>
                </a:moveTo>
                <a:lnTo>
                  <a:pt x="12192000" y="0"/>
                </a:lnTo>
                <a:lnTo>
                  <a:pt x="12192000" y="6858000"/>
                </a:lnTo>
                <a:lnTo>
                  <a:pt x="0" y="6858000"/>
                </a:lnTo>
                <a:lnTo>
                  <a:pt x="0" y="4100621"/>
                </a:lnTo>
                <a:lnTo>
                  <a:pt x="36128" y="4131916"/>
                </a:lnTo>
                <a:cubicBezTo>
                  <a:pt x="921984" y="4862990"/>
                  <a:pt x="2057673" y="5302156"/>
                  <a:pt x="3295935" y="5302156"/>
                </a:cubicBezTo>
                <a:cubicBezTo>
                  <a:pt x="6126248" y="5302156"/>
                  <a:pt x="8420670" y="3007734"/>
                  <a:pt x="8420670" y="177421"/>
                </a:cubicBezTo>
                <a:close/>
              </a:path>
            </a:pathLst>
          </a:custGeom>
          <a:solidFill>
            <a:schemeClr val="bg2">
              <a:lumMod val="95000"/>
            </a:schemeClr>
          </a:soli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1908696" y="2043960"/>
            <a:ext cx="5238750" cy="1385040"/>
          </a:xfrm>
        </p:spPr>
        <p:txBody>
          <a:bodyPr anchor="ctr">
            <a:normAutofit/>
          </a:bodyPr>
          <a:lstStyle>
            <a:lvl1pPr algn="l">
              <a:defRPr sz="4400">
                <a:solidFill>
                  <a:schemeClr val="tx1"/>
                </a:solidFill>
              </a:defRPr>
            </a:lvl1pPr>
          </a:lstStyle>
          <a:p>
            <a:endParaRPr lang="en-ID"/>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1908696" y="1623279"/>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386156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6811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731520" y="930728"/>
            <a:ext cx="4874986" cy="3767002"/>
          </a:xfrm>
        </p:spPr>
        <p:txBody>
          <a:bodyPr anchor="b" anchorCtr="0">
            <a:noAutofit/>
          </a:bodyPr>
          <a:lstStyle>
            <a:lvl1pPr algn="l">
              <a:defRPr sz="4800" b="0">
                <a:solidFill>
                  <a:schemeClr val="tx1"/>
                </a:solidFill>
              </a:defRPr>
            </a:lvl1pPr>
          </a:lstStyle>
          <a:p>
            <a:endParaRPr lang="en-ID"/>
          </a:p>
        </p:txBody>
      </p:sp>
      <p:sp>
        <p:nvSpPr>
          <p:cNvPr id="13" name="Picture Placeholder 12">
            <a:extLst>
              <a:ext uri="{FF2B5EF4-FFF2-40B4-BE49-F238E27FC236}">
                <a16:creationId xmlns:a16="http://schemas.microsoft.com/office/drawing/2014/main" id="{B9B82C5A-901E-7729-3523-C074C9FE5191}"/>
              </a:ext>
            </a:extLst>
          </p:cNvPr>
          <p:cNvSpPr>
            <a:spLocks noGrp="1"/>
          </p:cNvSpPr>
          <p:nvPr>
            <p:ph type="pic" sz="quarter" idx="13"/>
          </p:nvPr>
        </p:nvSpPr>
        <p:spPr>
          <a:xfrm>
            <a:off x="6096001" y="0"/>
            <a:ext cx="6096000" cy="6858000"/>
          </a:xfrm>
          <a:custGeom>
            <a:avLst/>
            <a:gdLst>
              <a:gd name="connsiteX0" fmla="*/ 1587515 w 5899151"/>
              <a:gd name="connsiteY0" fmla="*/ 0 h 6858001"/>
              <a:gd name="connsiteX1" fmla="*/ 5399351 w 5899151"/>
              <a:gd name="connsiteY1" fmla="*/ 0 h 6858001"/>
              <a:gd name="connsiteX2" fmla="*/ 5399351 w 5899151"/>
              <a:gd name="connsiteY2" fmla="*/ 1 h 6858001"/>
              <a:gd name="connsiteX3" fmla="*/ 5896102 w 5899151"/>
              <a:gd name="connsiteY3" fmla="*/ 1 h 6858001"/>
              <a:gd name="connsiteX4" fmla="*/ 5896102 w 5899151"/>
              <a:gd name="connsiteY4" fmla="*/ 3074279 h 6858001"/>
              <a:gd name="connsiteX5" fmla="*/ 5899151 w 5899151"/>
              <a:gd name="connsiteY5" fmla="*/ 3073162 h 6858001"/>
              <a:gd name="connsiteX6" fmla="*/ 5899151 w 5899151"/>
              <a:gd name="connsiteY6" fmla="*/ 6833453 h 6858001"/>
              <a:gd name="connsiteX7" fmla="*/ 5668578 w 5899151"/>
              <a:gd name="connsiteY7" fmla="*/ 6850986 h 6858001"/>
              <a:gd name="connsiteX8" fmla="*/ 5391150 w 5899151"/>
              <a:gd name="connsiteY8" fmla="*/ 6858001 h 6858001"/>
              <a:gd name="connsiteX9" fmla="*/ 0 w 5899151"/>
              <a:gd name="connsiteY9" fmla="*/ 1466851 h 6858001"/>
              <a:gd name="connsiteX10" fmla="*/ 169728 w 5899151"/>
              <a:gd name="connsiteY10" fmla="*/ 119519 h 6858001"/>
              <a:gd name="connsiteX11" fmla="*/ 203667 w 5899151"/>
              <a:gd name="connsiteY11" fmla="*/ 1 h 6858001"/>
              <a:gd name="connsiteX12" fmla="*/ 1587515 w 5899151"/>
              <a:gd name="connsiteY12"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9151" h="6858001">
                <a:moveTo>
                  <a:pt x="1587515" y="0"/>
                </a:moveTo>
                <a:lnTo>
                  <a:pt x="5399351" y="0"/>
                </a:lnTo>
                <a:lnTo>
                  <a:pt x="5399351" y="1"/>
                </a:lnTo>
                <a:lnTo>
                  <a:pt x="5896102" y="1"/>
                </a:lnTo>
                <a:lnTo>
                  <a:pt x="5896102" y="3074279"/>
                </a:lnTo>
                <a:lnTo>
                  <a:pt x="5899151" y="3073162"/>
                </a:lnTo>
                <a:lnTo>
                  <a:pt x="5899151" y="6833453"/>
                </a:lnTo>
                <a:lnTo>
                  <a:pt x="5668578" y="6850986"/>
                </a:lnTo>
                <a:cubicBezTo>
                  <a:pt x="5576690" y="6855644"/>
                  <a:pt x="5484195" y="6858001"/>
                  <a:pt x="5391150" y="6858001"/>
                </a:cubicBezTo>
                <a:cubicBezTo>
                  <a:pt x="2413700" y="6858001"/>
                  <a:pt x="0" y="4444301"/>
                  <a:pt x="0" y="1466851"/>
                </a:cubicBezTo>
                <a:cubicBezTo>
                  <a:pt x="0" y="1001624"/>
                  <a:pt x="58929" y="550161"/>
                  <a:pt x="169728" y="119519"/>
                </a:cubicBezTo>
                <a:lnTo>
                  <a:pt x="203667" y="1"/>
                </a:lnTo>
                <a:lnTo>
                  <a:pt x="1587515" y="1"/>
                </a:lnTo>
                <a:close/>
              </a:path>
            </a:pathLst>
          </a:custGeom>
          <a:solidFill>
            <a:srgbClr val="7DD4D9"/>
          </a:solidFill>
        </p:spPr>
        <p:txBody>
          <a:bodyPr wrap="square">
            <a:noAutofit/>
          </a:bodyPr>
          <a:lstStyle/>
          <a:p>
            <a:endParaRPr lang="en-US"/>
          </a:p>
        </p:txBody>
      </p:sp>
    </p:spTree>
    <p:extLst>
      <p:ext uri="{BB962C8B-B14F-4D97-AF65-F5344CB8AC3E}">
        <p14:creationId xmlns:p14="http://schemas.microsoft.com/office/powerpoint/2010/main" val="5290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DF58B1-C046-A804-FF73-67CB7501E59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43974C1-A518-78D6-DDC8-C67C8699B2E9}"/>
              </a:ext>
              <a:ext uri="{C183D7F6-B498-43B3-948B-1728B52AA6E4}">
                <adec:decorative xmlns:adec="http://schemas.microsoft.com/office/drawing/2017/decorative" val="1"/>
              </a:ext>
            </a:extLst>
          </p:cNvPr>
          <p:cNvSpPr/>
          <p:nvPr userDrawn="1"/>
        </p:nvSpPr>
        <p:spPr>
          <a:xfrm flipH="1">
            <a:off x="1340547" y="-2313233"/>
            <a:ext cx="9510907" cy="9171234"/>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B87080C-8396-DCB7-F29D-84D25B30F936}"/>
              </a:ext>
              <a:ext uri="{C183D7F6-B498-43B3-948B-1728B52AA6E4}">
                <adec:decorative xmlns:adec="http://schemas.microsoft.com/office/drawing/2017/decorative" val="1"/>
              </a:ext>
            </a:extLst>
          </p:cNvPr>
          <p:cNvSpPr/>
          <p:nvPr userDrawn="1"/>
        </p:nvSpPr>
        <p:spPr>
          <a:xfrm flipH="1">
            <a:off x="1654933" y="-1706916"/>
            <a:ext cx="8882134" cy="8564917"/>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401F883-3C3A-FC02-6491-AE061A441DDA}"/>
              </a:ext>
              <a:ext uri="{C183D7F6-B498-43B3-948B-1728B52AA6E4}">
                <adec:decorative xmlns:adec="http://schemas.microsoft.com/office/drawing/2017/decorative" val="1"/>
              </a:ext>
            </a:extLst>
          </p:cNvPr>
          <p:cNvSpPr/>
          <p:nvPr userDrawn="1"/>
        </p:nvSpPr>
        <p:spPr>
          <a:xfrm flipH="1">
            <a:off x="2100826" y="-846979"/>
            <a:ext cx="7990348" cy="7704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724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8943FE-982C-4DE1-8C9A-FEA5A7F9BBED}"/>
              </a:ext>
            </a:extLst>
          </p:cNvPr>
          <p:cNvSpPr>
            <a:spLocks noGrp="1"/>
          </p:cNvSpPr>
          <p:nvPr>
            <p:ph type="pic" sz="quarter" idx="13"/>
          </p:nvPr>
        </p:nvSpPr>
        <p:spPr>
          <a:xfrm>
            <a:off x="0" y="0"/>
            <a:ext cx="12192001" cy="6858000"/>
          </a:xfrm>
          <a:custGeom>
            <a:avLst/>
            <a:gdLst>
              <a:gd name="connsiteX0" fmla="*/ 841618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100621 h 6858000"/>
              <a:gd name="connsiteX5" fmla="*/ 36128 w 12192000"/>
              <a:gd name="connsiteY5" fmla="*/ 4131916 h 6858000"/>
              <a:gd name="connsiteX6" fmla="*/ 3295935 w 12192000"/>
              <a:gd name="connsiteY6" fmla="*/ 5302156 h 6858000"/>
              <a:gd name="connsiteX7" fmla="*/ 8420670 w 12192000"/>
              <a:gd name="connsiteY7"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16184" y="0"/>
                </a:moveTo>
                <a:lnTo>
                  <a:pt x="12192000" y="0"/>
                </a:lnTo>
                <a:lnTo>
                  <a:pt x="12192000" y="6858000"/>
                </a:lnTo>
                <a:lnTo>
                  <a:pt x="0" y="6858000"/>
                </a:lnTo>
                <a:lnTo>
                  <a:pt x="0" y="4100621"/>
                </a:lnTo>
                <a:lnTo>
                  <a:pt x="36128" y="4131916"/>
                </a:lnTo>
                <a:cubicBezTo>
                  <a:pt x="921984" y="4862990"/>
                  <a:pt x="2057673" y="5302156"/>
                  <a:pt x="3295935" y="5302156"/>
                </a:cubicBezTo>
                <a:cubicBezTo>
                  <a:pt x="6126248" y="5302156"/>
                  <a:pt x="8420670" y="3007734"/>
                  <a:pt x="8420670" y="177421"/>
                </a:cubicBezTo>
                <a:close/>
              </a:path>
            </a:pathLst>
          </a:custGeom>
          <a:solidFill>
            <a:schemeClr val="bg2">
              <a:lumMod val="95000"/>
            </a:schemeClr>
          </a:soli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1510393" y="1840760"/>
            <a:ext cx="5238750" cy="1385040"/>
          </a:xfrm>
        </p:spPr>
        <p:txBody>
          <a:bodyPr anchor="ctr">
            <a:normAutofit/>
          </a:bodyPr>
          <a:lstStyle>
            <a:lvl1pPr algn="l">
              <a:defRPr sz="4400">
                <a:solidFill>
                  <a:schemeClr val="tx1"/>
                </a:solidFill>
              </a:defRPr>
            </a:lvl1pPr>
          </a:lstStyle>
          <a:p>
            <a:endParaRPr lang="en-ID"/>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1510393" y="1420079"/>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147115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8742566-3B63-BBC0-723A-E28F12009007}"/>
              </a:ext>
            </a:extLst>
          </p:cNvPr>
          <p:cNvSpPr>
            <a:spLocks noGrp="1"/>
          </p:cNvSpPr>
          <p:nvPr>
            <p:ph type="pic" sz="quarter" idx="13"/>
          </p:nvPr>
        </p:nvSpPr>
        <p:spPr>
          <a:xfrm>
            <a:off x="0" y="0"/>
            <a:ext cx="12192000" cy="6858000"/>
          </a:xfrm>
          <a:custGeom>
            <a:avLst/>
            <a:gdLst>
              <a:gd name="connsiteX0" fmla="*/ 941948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641616 h 6858000"/>
              <a:gd name="connsiteX5" fmla="*/ 40435 w 12192000"/>
              <a:gd name="connsiteY5" fmla="*/ 4677039 h 6858000"/>
              <a:gd name="connsiteX6" fmla="*/ 3688846 w 12192000"/>
              <a:gd name="connsiteY6" fmla="*/ 6001669 h 6858000"/>
              <a:gd name="connsiteX7" fmla="*/ 9424505 w 12192000"/>
              <a:gd name="connsiteY7" fmla="*/ 2008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19484" y="0"/>
                </a:moveTo>
                <a:lnTo>
                  <a:pt x="12192000" y="0"/>
                </a:lnTo>
                <a:lnTo>
                  <a:pt x="12192000" y="6858000"/>
                </a:lnTo>
                <a:lnTo>
                  <a:pt x="0" y="6858000"/>
                </a:lnTo>
                <a:lnTo>
                  <a:pt x="0" y="4641616"/>
                </a:lnTo>
                <a:lnTo>
                  <a:pt x="40435" y="4677039"/>
                </a:lnTo>
                <a:cubicBezTo>
                  <a:pt x="1031895" y="5504564"/>
                  <a:pt x="2302970" y="6001669"/>
                  <a:pt x="3688846" y="6001669"/>
                </a:cubicBezTo>
                <a:cubicBezTo>
                  <a:pt x="6856563" y="6001669"/>
                  <a:pt x="9424505" y="3404544"/>
                  <a:pt x="9424505" y="200828"/>
                </a:cubicBezTo>
                <a:close/>
              </a:path>
            </a:pathLst>
          </a:custGeom>
          <a:solidFill>
            <a:schemeClr val="bg2">
              <a:lumMod val="95000"/>
              <a:alpha val="62000"/>
            </a:schemeClr>
          </a:soli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1510393" y="1840760"/>
            <a:ext cx="5238750" cy="1385040"/>
          </a:xfrm>
        </p:spPr>
        <p:txBody>
          <a:bodyPr anchor="ctr">
            <a:normAutofit/>
          </a:bodyPr>
          <a:lstStyle>
            <a:lvl1pPr algn="l">
              <a:defRPr sz="4400">
                <a:solidFill>
                  <a:schemeClr val="tx1"/>
                </a:solidFill>
              </a:defRPr>
            </a:lvl1pPr>
          </a:lstStyle>
          <a:p>
            <a:endParaRPr lang="en-ID"/>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1510393" y="1420079"/>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431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415314" y="1741714"/>
            <a:ext cx="5268685" cy="1190616"/>
          </a:xfrm>
        </p:spPr>
        <p:txBody>
          <a:bodyPr anchor="ctr">
            <a:normAutofit/>
          </a:bodyPr>
          <a:lstStyle>
            <a:lvl1pPr algn="l">
              <a:defRPr sz="4000" b="0">
                <a:solidFill>
                  <a:schemeClr val="tx1"/>
                </a:solidFill>
              </a:defRPr>
            </a:lvl1pPr>
          </a:lstStyle>
          <a:p>
            <a:endParaRPr lang="en-ID"/>
          </a:p>
        </p:txBody>
      </p:sp>
      <p:sp>
        <p:nvSpPr>
          <p:cNvPr id="8" name="Picture Placeholder 7">
            <a:extLst>
              <a:ext uri="{FF2B5EF4-FFF2-40B4-BE49-F238E27FC236}">
                <a16:creationId xmlns:a16="http://schemas.microsoft.com/office/drawing/2014/main" id="{56CE3DF1-DBAF-4DE9-8293-C1C2DC65F098}"/>
              </a:ext>
            </a:extLst>
          </p:cNvPr>
          <p:cNvSpPr>
            <a:spLocks noGrp="1"/>
          </p:cNvSpPr>
          <p:nvPr>
            <p:ph type="pic" sz="quarter" idx="13"/>
          </p:nvPr>
        </p:nvSpPr>
        <p:spPr>
          <a:xfrm>
            <a:off x="0" y="1"/>
            <a:ext cx="6611024" cy="4470399"/>
          </a:xfrm>
          <a:custGeom>
            <a:avLst/>
            <a:gdLst>
              <a:gd name="connsiteX0" fmla="*/ 0 w 7756028"/>
              <a:gd name="connsiteY0" fmla="*/ 0 h 5244655"/>
              <a:gd name="connsiteX1" fmla="*/ 7756028 w 7756028"/>
              <a:gd name="connsiteY1" fmla="*/ 0 h 5244655"/>
              <a:gd name="connsiteX2" fmla="*/ 7736462 w 7756028"/>
              <a:gd name="connsiteY2" fmla="*/ 257314 h 5244655"/>
              <a:gd name="connsiteX3" fmla="*/ 2209800 w 7756028"/>
              <a:gd name="connsiteY3" fmla="*/ 5244655 h 5244655"/>
              <a:gd name="connsiteX4" fmla="*/ 47410 w 7756028"/>
              <a:gd name="connsiteY4" fmla="*/ 4808089 h 5244655"/>
              <a:gd name="connsiteX5" fmla="*/ 0 w 7756028"/>
              <a:gd name="connsiteY5" fmla="*/ 4786655 h 524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028" h="5244655">
                <a:moveTo>
                  <a:pt x="0" y="0"/>
                </a:moveTo>
                <a:lnTo>
                  <a:pt x="7756028" y="0"/>
                </a:lnTo>
                <a:lnTo>
                  <a:pt x="7736462" y="257314"/>
                </a:lnTo>
                <a:cubicBezTo>
                  <a:pt x="7451973" y="3058629"/>
                  <a:pt x="5086173" y="5244655"/>
                  <a:pt x="2209800" y="5244655"/>
                </a:cubicBezTo>
                <a:cubicBezTo>
                  <a:pt x="1442767" y="5244655"/>
                  <a:pt x="712042" y="5089205"/>
                  <a:pt x="47410" y="4808089"/>
                </a:cubicBezTo>
                <a:lnTo>
                  <a:pt x="0" y="4786655"/>
                </a:lnTo>
                <a:close/>
              </a:path>
            </a:pathLst>
          </a:custGeom>
          <a:solidFill>
            <a:schemeClr val="bg2">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128923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D77B0-4665-4E23-B452-F858432F12C1}"/>
              </a:ext>
            </a:extLst>
          </p:cNvPr>
          <p:cNvSpPr>
            <a:spLocks noGrp="1"/>
          </p:cNvSpPr>
          <p:nvPr>
            <p:ph type="title"/>
          </p:nvPr>
        </p:nvSpPr>
        <p:spPr>
          <a:xfrm>
            <a:off x="731520" y="429768"/>
            <a:ext cx="10698480" cy="128016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567F803-5E69-419B-88E7-2770A37D3CC4}"/>
              </a:ext>
            </a:extLst>
          </p:cNvPr>
          <p:cNvSpPr>
            <a:spLocks noGrp="1"/>
          </p:cNvSpPr>
          <p:nvPr>
            <p:ph type="body" idx="1"/>
          </p:nvPr>
        </p:nvSpPr>
        <p:spPr>
          <a:xfrm>
            <a:off x="731520" y="1825625"/>
            <a:ext cx="10698480" cy="435133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endParaRPr lang="en-US"/>
          </a:p>
        </p:txBody>
      </p:sp>
      <p:sp>
        <p:nvSpPr>
          <p:cNvPr id="7" name="Slide Number Placeholder 6">
            <a:extLst>
              <a:ext uri="{FF2B5EF4-FFF2-40B4-BE49-F238E27FC236}">
                <a16:creationId xmlns:a16="http://schemas.microsoft.com/office/drawing/2014/main" id="{7A6E2FD6-BCE4-42C3-9F58-C89DFA0FE02D}"/>
              </a:ext>
            </a:extLst>
          </p:cNvPr>
          <p:cNvSpPr>
            <a:spLocks noGrp="1"/>
          </p:cNvSpPr>
          <p:nvPr>
            <p:ph type="sldNum" sz="quarter" idx="4"/>
          </p:nvPr>
        </p:nvSpPr>
        <p:spPr>
          <a:xfrm>
            <a:off x="11353800" y="6311900"/>
            <a:ext cx="5423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85BC2F-BDCE-4711-8490-40F99A9A3F44}" type="slidenum">
              <a:rPr kumimoji="0" lang="en-US" sz="1800" b="0" i="0" u="none" strike="noStrike" kern="1200" cap="none" spc="0" normalizeH="0" baseline="0" noProof="0" smtClean="0">
                <a:ln>
                  <a:noFill/>
                </a:ln>
                <a:solidFill>
                  <a:srgbClr val="005288"/>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a:p>
        </p:txBody>
      </p:sp>
    </p:spTree>
    <p:custDataLst>
      <p:tags r:id="rId42"/>
    </p:custDataLst>
    <p:extLst>
      <p:ext uri="{BB962C8B-B14F-4D97-AF65-F5344CB8AC3E}">
        <p14:creationId xmlns:p14="http://schemas.microsoft.com/office/powerpoint/2010/main" val="78253704"/>
      </p:ext>
    </p:extLst>
  </p:cSld>
  <p:clrMap bg1="lt1" tx1="dk1" bg2="lt2" tx2="dk2" accent1="accent1" accent2="accent2" accent3="accent3" accent4="accent4" accent5="accent5" accent6="accent6" hlink="hlink" folHlink="folHlink"/>
  <p:sldLayoutIdLst>
    <p:sldLayoutId id="2147483725" r:id="rId1"/>
    <p:sldLayoutId id="2147483723" r:id="rId2"/>
    <p:sldLayoutId id="2147483782" r:id="rId3"/>
    <p:sldLayoutId id="2147483792" r:id="rId4"/>
    <p:sldLayoutId id="2147483790" r:id="rId5"/>
    <p:sldLayoutId id="2147483731" r:id="rId6"/>
    <p:sldLayoutId id="2147483783" r:id="rId7"/>
    <p:sldLayoutId id="2147483785" r:id="rId8"/>
    <p:sldLayoutId id="2147483798" r:id="rId9"/>
    <p:sldLayoutId id="2147483800" r:id="rId10"/>
    <p:sldLayoutId id="2147483799" r:id="rId11"/>
    <p:sldLayoutId id="2147483726" r:id="rId12"/>
    <p:sldLayoutId id="2147483727" r:id="rId13"/>
    <p:sldLayoutId id="2147483728" r:id="rId14"/>
    <p:sldLayoutId id="2147483729" r:id="rId15"/>
    <p:sldLayoutId id="2147483730" r:id="rId16"/>
    <p:sldLayoutId id="2147483795" r:id="rId17"/>
    <p:sldLayoutId id="2147483791" r:id="rId18"/>
    <p:sldLayoutId id="2147483732" r:id="rId19"/>
    <p:sldLayoutId id="2147483733" r:id="rId20"/>
    <p:sldLayoutId id="2147483718" r:id="rId21"/>
    <p:sldLayoutId id="2147483721" r:id="rId22"/>
    <p:sldLayoutId id="2147483722" r:id="rId23"/>
    <p:sldLayoutId id="2147483788" r:id="rId24"/>
    <p:sldLayoutId id="2147483787" r:id="rId25"/>
    <p:sldLayoutId id="2147483789" r:id="rId26"/>
    <p:sldLayoutId id="2147483794" r:id="rId27"/>
    <p:sldLayoutId id="2147483793" r:id="rId28"/>
    <p:sldLayoutId id="2147483796" r:id="rId29"/>
    <p:sldLayoutId id="2147483716" r:id="rId30"/>
    <p:sldLayoutId id="2147483734" r:id="rId31"/>
    <p:sldLayoutId id="2147483735" r:id="rId32"/>
    <p:sldLayoutId id="2147483736" r:id="rId33"/>
    <p:sldLayoutId id="2147483737" r:id="rId34"/>
    <p:sldLayoutId id="2147483738" r:id="rId35"/>
    <p:sldLayoutId id="2147483739" r:id="rId36"/>
    <p:sldLayoutId id="2147483740" r:id="rId37"/>
    <p:sldLayoutId id="2147483755" r:id="rId38"/>
    <p:sldLayoutId id="2147483779" r:id="rId39"/>
    <p:sldLayoutId id="2147483780"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27.xml"/><Relationship Id="rId1" Type="http://schemas.openxmlformats.org/officeDocument/2006/relationships/tags" Target="../tags/tag3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34.xml"/><Relationship Id="rId6" Type="http://schemas.openxmlformats.org/officeDocument/2006/relationships/image" Target="../media/image26.jpeg"/><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9.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tags" Target="../tags/tag3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9.xml"/><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9.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40.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41.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42.xml"/><Relationship Id="rId6" Type="http://schemas.openxmlformats.org/officeDocument/2006/relationships/image" Target="../media/image32.png"/><Relationship Id="rId5" Type="http://schemas.microsoft.com/office/2007/relationships/hdphoto" Target="../media/hdphoto3.wdp"/><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43.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44.xml"/><Relationship Id="rId6" Type="http://schemas.openxmlformats.org/officeDocument/2006/relationships/image" Target="../media/image29.png"/><Relationship Id="rId5" Type="http://schemas.microsoft.com/office/2007/relationships/hdphoto" Target="../media/hdphoto5.wdp"/><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45.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2.png"/><Relationship Id="rId2" Type="http://schemas.openxmlformats.org/officeDocument/2006/relationships/slideLayout" Target="../slideLayouts/slideLayout9.xml"/><Relationship Id="rId1" Type="http://schemas.openxmlformats.org/officeDocument/2006/relationships/tags" Target="../tags/tag46.xml"/><Relationship Id="rId6" Type="http://schemas.microsoft.com/office/2007/relationships/hdphoto" Target="../media/hdphoto1.wdp"/><Relationship Id="rId5" Type="http://schemas.openxmlformats.org/officeDocument/2006/relationships/image" Target="../media/image28.png"/><Relationship Id="rId4" Type="http://schemas.microsoft.com/office/2018/10/relationships/comments" Target="../comments/modernComment_18B_139CE2FB.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47.xml"/><Relationship Id="rId6" Type="http://schemas.openxmlformats.org/officeDocument/2006/relationships/image" Target="../media/image29.png"/><Relationship Id="rId5" Type="http://schemas.microsoft.com/office/2007/relationships/hdphoto" Target="../media/hdphoto5.wdp"/><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5.png"/><Relationship Id="rId2" Type="http://schemas.openxmlformats.org/officeDocument/2006/relationships/slideLayout" Target="../slideLayouts/slideLayout9.xml"/><Relationship Id="rId1" Type="http://schemas.openxmlformats.org/officeDocument/2006/relationships/tags" Target="../tags/tag48.xml"/><Relationship Id="rId6" Type="http://schemas.microsoft.com/office/2007/relationships/hdphoto" Target="../media/hdphoto6.wdp"/><Relationship Id="rId5" Type="http://schemas.openxmlformats.org/officeDocument/2006/relationships/image" Target="../media/image36.png"/><Relationship Id="rId4" Type="http://schemas.microsoft.com/office/2018/10/relationships/comments" Target="../comments/modernComment_18D_449B15A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49.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50.xml"/><Relationship Id="rId6" Type="http://schemas.openxmlformats.org/officeDocument/2006/relationships/image" Target="../media/image37.png"/><Relationship Id="rId5" Type="http://schemas.microsoft.com/office/2007/relationships/hdphoto" Target="../media/hdphoto7.wdp"/><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tags" Target="../tags/tag52.xml"/><Relationship Id="rId5" Type="http://schemas.openxmlformats.org/officeDocument/2006/relationships/image" Target="../media/image40.sv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notesSlide" Target="../notesSlides/notesSlide33.xml"/><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slideLayout" Target="../slideLayouts/slideLayout17.xml"/><Relationship Id="rId1" Type="http://schemas.openxmlformats.org/officeDocument/2006/relationships/tags" Target="../tags/tag5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34.xml"/><Relationship Id="rId7" Type="http://schemas.openxmlformats.org/officeDocument/2006/relationships/image" Target="../media/image48.svg"/><Relationship Id="rId2" Type="http://schemas.openxmlformats.org/officeDocument/2006/relationships/slideLayout" Target="../slideLayouts/slideLayout14.xml"/><Relationship Id="rId1" Type="http://schemas.openxmlformats.org/officeDocument/2006/relationships/tags" Target="../tags/tag54.xml"/><Relationship Id="rId6" Type="http://schemas.openxmlformats.org/officeDocument/2006/relationships/image" Target="../media/image47.png"/><Relationship Id="rId5" Type="http://schemas.openxmlformats.org/officeDocument/2006/relationships/hyperlink" Target="https://www.onetonline.org/" TargetMode="External"/><Relationship Id="rId4" Type="http://schemas.openxmlformats.org/officeDocument/2006/relationships/hyperlink" Target="https://jobcenterofwisconsin.com/" TargetMode="External"/><Relationship Id="rId9"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55.xml"/><Relationship Id="rId5" Type="http://schemas.openxmlformats.org/officeDocument/2006/relationships/image" Target="../media/image42.sv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36.xml"/><Relationship Id="rId7" Type="http://schemas.openxmlformats.org/officeDocument/2006/relationships/image" Target="../media/image50.svg"/><Relationship Id="rId2" Type="http://schemas.openxmlformats.org/officeDocument/2006/relationships/slideLayout" Target="../slideLayouts/slideLayout14.xml"/><Relationship Id="rId1" Type="http://schemas.openxmlformats.org/officeDocument/2006/relationships/tags" Target="../tags/tag56.xml"/><Relationship Id="rId6" Type="http://schemas.openxmlformats.org/officeDocument/2006/relationships/image" Target="../media/image49.png"/><Relationship Id="rId11" Type="http://schemas.openxmlformats.org/officeDocument/2006/relationships/image" Target="../media/image46.svg"/><Relationship Id="rId5" Type="http://schemas.openxmlformats.org/officeDocument/2006/relationships/image" Target="../media/image44.svg"/><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image" Target="../media/image52.sv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7.xml"/><Relationship Id="rId1" Type="http://schemas.openxmlformats.org/officeDocument/2006/relationships/tags" Target="../tags/tag60.xml"/><Relationship Id="rId6" Type="http://schemas.openxmlformats.org/officeDocument/2006/relationships/image" Target="../media/image58.jpeg"/><Relationship Id="rId5" Type="http://schemas.openxmlformats.org/officeDocument/2006/relationships/image" Target="../media/image57.sv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7.xml"/><Relationship Id="rId1" Type="http://schemas.openxmlformats.org/officeDocument/2006/relationships/tags" Target="../tags/tag61.xml"/><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7.xml"/><Relationship Id="rId1" Type="http://schemas.openxmlformats.org/officeDocument/2006/relationships/tags" Target="../tags/tag62.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tags" Target="../tags/tag63.xml"/><Relationship Id="rId5" Type="http://schemas.openxmlformats.org/officeDocument/2006/relationships/image" Target="../media/image62.jpeg"/><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6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2.xml"/><Relationship Id="rId1" Type="http://schemas.openxmlformats.org/officeDocument/2006/relationships/tags" Target="../tags/tag66.xml"/><Relationship Id="rId4" Type="http://schemas.openxmlformats.org/officeDocument/2006/relationships/image" Target="../media/image6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6.xml"/><Relationship Id="rId1" Type="http://schemas.openxmlformats.org/officeDocument/2006/relationships/tags" Target="../tags/tag68.xml"/><Relationship Id="rId6" Type="http://schemas.microsoft.com/office/2007/relationships/hdphoto" Target="../media/hdphoto8.wdp"/><Relationship Id="rId5" Type="http://schemas.openxmlformats.org/officeDocument/2006/relationships/image" Target="../media/image6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9.svg"/><Relationship Id="rId2" Type="http://schemas.openxmlformats.org/officeDocument/2006/relationships/slideLayout" Target="../slideLayouts/slideLayout16.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2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2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64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731520" y="1682750"/>
            <a:ext cx="5117737" cy="3676650"/>
          </a:xfrm>
        </p:spPr>
        <p:txBody>
          <a:bodyPr>
            <a:noAutofit/>
          </a:bodyPr>
          <a:lstStyle/>
          <a:p>
            <a:r>
              <a:rPr lang="en-US" sz="4600" b="1" dirty="0"/>
              <a:t>Competitive Integrated Employment </a:t>
            </a:r>
            <a:r>
              <a:rPr lang="en-US" sz="4400" dirty="0"/>
              <a:t>for People with Physical Disabilities</a:t>
            </a:r>
          </a:p>
        </p:txBody>
      </p:sp>
      <p:pic>
        <p:nvPicPr>
          <p:cNvPr id="9" name="Picture Placeholder 8">
            <a:extLst>
              <a:ext uri="{FF2B5EF4-FFF2-40B4-BE49-F238E27FC236}">
                <a16:creationId xmlns:a16="http://schemas.microsoft.com/office/drawing/2014/main" id="{90F596CE-5CDE-DBA6-2E50-266D61EE4BA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4351" t="4261" r="2637" b="4261"/>
          <a:stretch/>
        </p:blipFill>
        <p:spPr>
          <a:xfrm>
            <a:off x="5606506" y="0"/>
            <a:ext cx="6585495" cy="6858000"/>
          </a:xfrm>
        </p:spPr>
      </p:pic>
      <p:sp>
        <p:nvSpPr>
          <p:cNvPr id="5" name="Subtitle 4">
            <a:extLst>
              <a:ext uri="{FF2B5EF4-FFF2-40B4-BE49-F238E27FC236}">
                <a16:creationId xmlns:a16="http://schemas.microsoft.com/office/drawing/2014/main" id="{0A6D522A-777C-B368-7ACE-34124170467C}"/>
              </a:ext>
            </a:extLst>
          </p:cNvPr>
          <p:cNvSpPr>
            <a:spLocks noGrp="1"/>
          </p:cNvSpPr>
          <p:nvPr>
            <p:ph type="subTitle" idx="4294967295"/>
          </p:nvPr>
        </p:nvSpPr>
        <p:spPr>
          <a:xfrm>
            <a:off x="731520" y="5607367"/>
            <a:ext cx="1547854" cy="519113"/>
          </a:xfrm>
        </p:spPr>
        <p:txBody>
          <a:bodyPr lIns="91440" bIns="91440" anchor="b" anchorCtr="0">
            <a:noAutofit/>
          </a:bodyPr>
          <a:lstStyle/>
          <a:p>
            <a:pPr marL="0" indent="0">
              <a:buNone/>
            </a:pPr>
            <a:r>
              <a:rPr lang="en-US" sz="2400" b="1">
                <a:solidFill>
                  <a:schemeClr val="bg2">
                    <a:lumMod val="50000"/>
                  </a:schemeClr>
                </a:solidFill>
                <a:latin typeface="+mn-lt"/>
              </a:rPr>
              <a:t>Module 2</a:t>
            </a:r>
          </a:p>
        </p:txBody>
      </p:sp>
      <p:pic>
        <p:nvPicPr>
          <p:cNvPr id="2" name="Picture 1" descr="Wisconsin Department of Health Services">
            <a:extLst>
              <a:ext uri="{FF2B5EF4-FFF2-40B4-BE49-F238E27FC236}">
                <a16:creationId xmlns:a16="http://schemas.microsoft.com/office/drawing/2014/main" id="{C2FC9582-AE70-7662-5FD2-A5236BD4B7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 y="731519"/>
            <a:ext cx="4397388" cy="855663"/>
          </a:xfrm>
          <a:prstGeom prst="rect">
            <a:avLst/>
          </a:prstGeom>
        </p:spPr>
      </p:pic>
      <p:sp>
        <p:nvSpPr>
          <p:cNvPr id="13" name="Freeform: Shape 12">
            <a:extLst>
              <a:ext uri="{FF2B5EF4-FFF2-40B4-BE49-F238E27FC236}">
                <a16:creationId xmlns:a16="http://schemas.microsoft.com/office/drawing/2014/main" id="{5E13A638-243E-71E0-0D2C-77C4388E2DAC}"/>
              </a:ext>
              <a:ext uri="{C183D7F6-B498-43B3-948B-1728B52AA6E4}">
                <adec:decorative xmlns:adec="http://schemas.microsoft.com/office/drawing/2017/decorative" val="1"/>
              </a:ext>
            </a:extLst>
          </p:cNvPr>
          <p:cNvSpPr/>
          <p:nvPr/>
        </p:nvSpPr>
        <p:spPr>
          <a:xfrm>
            <a:off x="5956300" y="0"/>
            <a:ext cx="6235700" cy="6872068"/>
          </a:xfrm>
          <a:custGeom>
            <a:avLst/>
            <a:gdLst>
              <a:gd name="connsiteX0" fmla="*/ 0 w 4876800"/>
              <a:gd name="connsiteY0" fmla="*/ 6852220 h 6858000"/>
              <a:gd name="connsiteX1" fmla="*/ 228600 w 4876800"/>
              <a:gd name="connsiteY1" fmla="*/ 6858000 h 6858000"/>
              <a:gd name="connsiteX2" fmla="*/ 0 w 4876800"/>
              <a:gd name="connsiteY2" fmla="*/ 6858000 h 6858000"/>
              <a:gd name="connsiteX3" fmla="*/ 4876800 w 4876800"/>
              <a:gd name="connsiteY3" fmla="*/ 2209800 h 6858000"/>
              <a:gd name="connsiteX4" fmla="*/ 4876800 w 4876800"/>
              <a:gd name="connsiteY4" fmla="*/ 6858000 h 6858000"/>
              <a:gd name="connsiteX5" fmla="*/ 228600 w 4876800"/>
              <a:gd name="connsiteY5" fmla="*/ 6858000 h 6858000"/>
              <a:gd name="connsiteX6" fmla="*/ 4876800 w 4876800"/>
              <a:gd name="connsiteY6" fmla="*/ 2209800 h 6858000"/>
              <a:gd name="connsiteX7" fmla="*/ 4318762 w 4876800"/>
              <a:gd name="connsiteY7" fmla="*/ 0 h 6858000"/>
              <a:gd name="connsiteX8" fmla="*/ 4876800 w 4876800"/>
              <a:gd name="connsiteY8" fmla="*/ 0 h 6858000"/>
              <a:gd name="connsiteX9" fmla="*/ 4876800 w 4876800"/>
              <a:gd name="connsiteY9" fmla="*/ 2209800 h 6858000"/>
              <a:gd name="connsiteX10" fmla="*/ 4418437 w 4876800"/>
              <a:gd name="connsiteY10" fmla="*/ 194613 h 6858000"/>
              <a:gd name="connsiteX0" fmla="*/ 0 w 4876800"/>
              <a:gd name="connsiteY0" fmla="*/ 6852220 h 6858000"/>
              <a:gd name="connsiteX1" fmla="*/ 228600 w 4876800"/>
              <a:gd name="connsiteY1" fmla="*/ 6858000 h 6858000"/>
              <a:gd name="connsiteX2" fmla="*/ 0 w 4876800"/>
              <a:gd name="connsiteY2" fmla="*/ 6858000 h 6858000"/>
              <a:gd name="connsiteX3" fmla="*/ 0 w 4876800"/>
              <a:gd name="connsiteY3" fmla="*/ 6852220 h 6858000"/>
              <a:gd name="connsiteX4" fmla="*/ 4876800 w 4876800"/>
              <a:gd name="connsiteY4" fmla="*/ 2209800 h 6858000"/>
              <a:gd name="connsiteX5" fmla="*/ 4876800 w 4876800"/>
              <a:gd name="connsiteY5" fmla="*/ 6858000 h 6858000"/>
              <a:gd name="connsiteX6" fmla="*/ 228600 w 4876800"/>
              <a:gd name="connsiteY6" fmla="*/ 6858000 h 6858000"/>
              <a:gd name="connsiteX7" fmla="*/ 4876800 w 4876800"/>
              <a:gd name="connsiteY7" fmla="*/ 2209800 h 6858000"/>
              <a:gd name="connsiteX8" fmla="*/ 4318762 w 4876800"/>
              <a:gd name="connsiteY8" fmla="*/ 0 h 6858000"/>
              <a:gd name="connsiteX9" fmla="*/ 4876800 w 4876800"/>
              <a:gd name="connsiteY9" fmla="*/ 0 h 6858000"/>
              <a:gd name="connsiteX10" fmla="*/ 4876800 w 4876800"/>
              <a:gd name="connsiteY10" fmla="*/ 2209800 h 6858000"/>
              <a:gd name="connsiteX11" fmla="*/ 4418437 w 4876800"/>
              <a:gd name="connsiteY11" fmla="*/ 194613 h 6858000"/>
              <a:gd name="connsiteX12" fmla="*/ 4318762 w 4876800"/>
              <a:gd name="connsiteY12" fmla="*/ 0 h 6858000"/>
              <a:gd name="connsiteX0" fmla="*/ 16933 w 4893733"/>
              <a:gd name="connsiteY0" fmla="*/ 6852220 h 6870546"/>
              <a:gd name="connsiteX1" fmla="*/ 245533 w 4893733"/>
              <a:gd name="connsiteY1" fmla="*/ 6858000 h 6870546"/>
              <a:gd name="connsiteX2" fmla="*/ 16933 w 4893733"/>
              <a:gd name="connsiteY2" fmla="*/ 6858000 h 6870546"/>
              <a:gd name="connsiteX3" fmla="*/ 16933 w 4893733"/>
              <a:gd name="connsiteY3" fmla="*/ 6852220 h 6870546"/>
              <a:gd name="connsiteX4" fmla="*/ 4893733 w 4893733"/>
              <a:gd name="connsiteY4" fmla="*/ 2209800 h 6870546"/>
              <a:gd name="connsiteX5" fmla="*/ 4893733 w 4893733"/>
              <a:gd name="connsiteY5" fmla="*/ 6858000 h 6870546"/>
              <a:gd name="connsiteX6" fmla="*/ 245533 w 4893733"/>
              <a:gd name="connsiteY6" fmla="*/ 6858000 h 6870546"/>
              <a:gd name="connsiteX7" fmla="*/ 4893733 w 4893733"/>
              <a:gd name="connsiteY7" fmla="*/ 2209800 h 6870546"/>
              <a:gd name="connsiteX8" fmla="*/ 4335695 w 4893733"/>
              <a:gd name="connsiteY8" fmla="*/ 0 h 6870546"/>
              <a:gd name="connsiteX9" fmla="*/ 4893733 w 4893733"/>
              <a:gd name="connsiteY9" fmla="*/ 0 h 6870546"/>
              <a:gd name="connsiteX10" fmla="*/ 4893733 w 4893733"/>
              <a:gd name="connsiteY10" fmla="*/ 2209800 h 6870546"/>
              <a:gd name="connsiteX11" fmla="*/ 4435370 w 4893733"/>
              <a:gd name="connsiteY11" fmla="*/ 194613 h 6870546"/>
              <a:gd name="connsiteX12" fmla="*/ 4335695 w 4893733"/>
              <a:gd name="connsiteY12" fmla="*/ 0 h 6870546"/>
              <a:gd name="connsiteX0" fmla="*/ 22781 w 4891961"/>
              <a:gd name="connsiteY0" fmla="*/ 6852220 h 6870546"/>
              <a:gd name="connsiteX1" fmla="*/ 243761 w 4891961"/>
              <a:gd name="connsiteY1" fmla="*/ 6858000 h 6870546"/>
              <a:gd name="connsiteX2" fmla="*/ 15161 w 4891961"/>
              <a:gd name="connsiteY2" fmla="*/ 6858000 h 6870546"/>
              <a:gd name="connsiteX3" fmla="*/ 22781 w 4891961"/>
              <a:gd name="connsiteY3" fmla="*/ 6852220 h 6870546"/>
              <a:gd name="connsiteX4" fmla="*/ 4891961 w 4891961"/>
              <a:gd name="connsiteY4" fmla="*/ 2209800 h 6870546"/>
              <a:gd name="connsiteX5" fmla="*/ 4891961 w 4891961"/>
              <a:gd name="connsiteY5" fmla="*/ 6858000 h 6870546"/>
              <a:gd name="connsiteX6" fmla="*/ 243761 w 4891961"/>
              <a:gd name="connsiteY6" fmla="*/ 6858000 h 6870546"/>
              <a:gd name="connsiteX7" fmla="*/ 4891961 w 4891961"/>
              <a:gd name="connsiteY7" fmla="*/ 2209800 h 6870546"/>
              <a:gd name="connsiteX8" fmla="*/ 4333923 w 4891961"/>
              <a:gd name="connsiteY8" fmla="*/ 0 h 6870546"/>
              <a:gd name="connsiteX9" fmla="*/ 4891961 w 4891961"/>
              <a:gd name="connsiteY9" fmla="*/ 0 h 6870546"/>
              <a:gd name="connsiteX10" fmla="*/ 4891961 w 4891961"/>
              <a:gd name="connsiteY10" fmla="*/ 2209800 h 6870546"/>
              <a:gd name="connsiteX11" fmla="*/ 4433598 w 4891961"/>
              <a:gd name="connsiteY11" fmla="*/ 194613 h 6870546"/>
              <a:gd name="connsiteX12" fmla="*/ 4333923 w 4891961"/>
              <a:gd name="connsiteY12" fmla="*/ 0 h 6870546"/>
              <a:gd name="connsiteX0" fmla="*/ 22781 w 4891961"/>
              <a:gd name="connsiteY0" fmla="*/ 6852220 h 6870546"/>
              <a:gd name="connsiteX1" fmla="*/ 243761 w 4891961"/>
              <a:gd name="connsiteY1" fmla="*/ 6858000 h 6870546"/>
              <a:gd name="connsiteX2" fmla="*/ 15161 w 4891961"/>
              <a:gd name="connsiteY2" fmla="*/ 6858000 h 6870546"/>
              <a:gd name="connsiteX3" fmla="*/ 22781 w 4891961"/>
              <a:gd name="connsiteY3" fmla="*/ 6852220 h 6870546"/>
              <a:gd name="connsiteX4" fmla="*/ 4891961 w 4891961"/>
              <a:gd name="connsiteY4" fmla="*/ 2209800 h 6870546"/>
              <a:gd name="connsiteX5" fmla="*/ 4891961 w 4891961"/>
              <a:gd name="connsiteY5" fmla="*/ 6858000 h 6870546"/>
              <a:gd name="connsiteX6" fmla="*/ 236141 w 4891961"/>
              <a:gd name="connsiteY6" fmla="*/ 6853238 h 6870546"/>
              <a:gd name="connsiteX7" fmla="*/ 4891961 w 4891961"/>
              <a:gd name="connsiteY7" fmla="*/ 2209800 h 6870546"/>
              <a:gd name="connsiteX8" fmla="*/ 4333923 w 4891961"/>
              <a:gd name="connsiteY8" fmla="*/ 0 h 6870546"/>
              <a:gd name="connsiteX9" fmla="*/ 4891961 w 4891961"/>
              <a:gd name="connsiteY9" fmla="*/ 0 h 6870546"/>
              <a:gd name="connsiteX10" fmla="*/ 4891961 w 4891961"/>
              <a:gd name="connsiteY10" fmla="*/ 2209800 h 6870546"/>
              <a:gd name="connsiteX11" fmla="*/ 4433598 w 4891961"/>
              <a:gd name="connsiteY11" fmla="*/ 194613 h 6870546"/>
              <a:gd name="connsiteX12" fmla="*/ 4333923 w 4891961"/>
              <a:gd name="connsiteY12" fmla="*/ 0 h 6870546"/>
              <a:gd name="connsiteX0" fmla="*/ 23505 w 4892685"/>
              <a:gd name="connsiteY0" fmla="*/ 6852220 h 6858000"/>
              <a:gd name="connsiteX1" fmla="*/ 244485 w 4892685"/>
              <a:gd name="connsiteY1" fmla="*/ 6858000 h 6858000"/>
              <a:gd name="connsiteX2" fmla="*/ 15885 w 4892685"/>
              <a:gd name="connsiteY2" fmla="*/ 6858000 h 6858000"/>
              <a:gd name="connsiteX3" fmla="*/ 23505 w 4892685"/>
              <a:gd name="connsiteY3" fmla="*/ 6852220 h 6858000"/>
              <a:gd name="connsiteX4" fmla="*/ 4892685 w 4892685"/>
              <a:gd name="connsiteY4" fmla="*/ 2209800 h 6858000"/>
              <a:gd name="connsiteX5" fmla="*/ 4892685 w 4892685"/>
              <a:gd name="connsiteY5" fmla="*/ 6858000 h 6858000"/>
              <a:gd name="connsiteX6" fmla="*/ 236865 w 4892685"/>
              <a:gd name="connsiteY6" fmla="*/ 6853238 h 6858000"/>
              <a:gd name="connsiteX7" fmla="*/ 4892685 w 4892685"/>
              <a:gd name="connsiteY7" fmla="*/ 2209800 h 6858000"/>
              <a:gd name="connsiteX8" fmla="*/ 4334647 w 4892685"/>
              <a:gd name="connsiteY8" fmla="*/ 0 h 6858000"/>
              <a:gd name="connsiteX9" fmla="*/ 4892685 w 4892685"/>
              <a:gd name="connsiteY9" fmla="*/ 0 h 6858000"/>
              <a:gd name="connsiteX10" fmla="*/ 4892685 w 4892685"/>
              <a:gd name="connsiteY10" fmla="*/ 2209800 h 6858000"/>
              <a:gd name="connsiteX11" fmla="*/ 4434322 w 4892685"/>
              <a:gd name="connsiteY11" fmla="*/ 194613 h 6858000"/>
              <a:gd name="connsiteX12" fmla="*/ 4334647 w 4892685"/>
              <a:gd name="connsiteY12" fmla="*/ 0 h 6858000"/>
              <a:gd name="connsiteX0" fmla="*/ 0 w 4876800"/>
              <a:gd name="connsiteY0" fmla="*/ 6858000 h 6858000"/>
              <a:gd name="connsiteX1" fmla="*/ 228600 w 4876800"/>
              <a:gd name="connsiteY1" fmla="*/ 6858000 h 6858000"/>
              <a:gd name="connsiteX2" fmla="*/ 0 w 4876800"/>
              <a:gd name="connsiteY2" fmla="*/ 6858000 h 6858000"/>
              <a:gd name="connsiteX3" fmla="*/ 4876800 w 4876800"/>
              <a:gd name="connsiteY3" fmla="*/ 2209800 h 6858000"/>
              <a:gd name="connsiteX4" fmla="*/ 4876800 w 4876800"/>
              <a:gd name="connsiteY4" fmla="*/ 6858000 h 6858000"/>
              <a:gd name="connsiteX5" fmla="*/ 220980 w 4876800"/>
              <a:gd name="connsiteY5" fmla="*/ 6853238 h 6858000"/>
              <a:gd name="connsiteX6" fmla="*/ 4876800 w 4876800"/>
              <a:gd name="connsiteY6" fmla="*/ 2209800 h 6858000"/>
              <a:gd name="connsiteX7" fmla="*/ 4318762 w 4876800"/>
              <a:gd name="connsiteY7" fmla="*/ 0 h 6858000"/>
              <a:gd name="connsiteX8" fmla="*/ 4876800 w 4876800"/>
              <a:gd name="connsiteY8" fmla="*/ 0 h 6858000"/>
              <a:gd name="connsiteX9" fmla="*/ 4876800 w 4876800"/>
              <a:gd name="connsiteY9" fmla="*/ 2209800 h 6858000"/>
              <a:gd name="connsiteX10" fmla="*/ 4418437 w 4876800"/>
              <a:gd name="connsiteY10" fmla="*/ 194613 h 6858000"/>
              <a:gd name="connsiteX11" fmla="*/ 4318762 w 48768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0" h="6858000">
                <a:moveTo>
                  <a:pt x="0" y="6858000"/>
                </a:moveTo>
                <a:lnTo>
                  <a:pt x="228600" y="6858000"/>
                </a:lnTo>
                <a:lnTo>
                  <a:pt x="0" y="6858000"/>
                </a:lnTo>
                <a:close/>
                <a:moveTo>
                  <a:pt x="4876800" y="2209800"/>
                </a:moveTo>
                <a:lnTo>
                  <a:pt x="4876800" y="6858000"/>
                </a:lnTo>
                <a:lnTo>
                  <a:pt x="220980" y="6853238"/>
                </a:lnTo>
                <a:cubicBezTo>
                  <a:pt x="2788110" y="6853238"/>
                  <a:pt x="4876800" y="4776930"/>
                  <a:pt x="4876800" y="2209800"/>
                </a:cubicBezTo>
                <a:close/>
                <a:moveTo>
                  <a:pt x="4318762" y="0"/>
                </a:moveTo>
                <a:lnTo>
                  <a:pt x="4876800" y="0"/>
                </a:lnTo>
                <a:lnTo>
                  <a:pt x="4876800" y="2209800"/>
                </a:lnTo>
                <a:cubicBezTo>
                  <a:pt x="4876800" y="1487795"/>
                  <a:pt x="4712184" y="804238"/>
                  <a:pt x="4418437" y="194613"/>
                </a:cubicBezTo>
                <a:lnTo>
                  <a:pt x="4318762" y="0"/>
                </a:lnTo>
                <a:close/>
              </a:path>
            </a:pathLst>
          </a:custGeom>
          <a:gradFill>
            <a:gsLst>
              <a:gs pos="9000">
                <a:schemeClr val="tx1">
                  <a:alpha val="90000"/>
                </a:schemeClr>
              </a:gs>
              <a:gs pos="100000">
                <a:schemeClr val="accent1">
                  <a:alpha val="90000"/>
                  <a:lumMod val="10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9447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75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D1EE9B5B-AC72-C3D8-E4AD-3F52AC32216C}"/>
              </a:ext>
              <a:ext uri="{C183D7F6-B498-43B3-948B-1728B52AA6E4}">
                <adec:decorative xmlns:adec="http://schemas.microsoft.com/office/drawing/2017/decorative" val="1"/>
              </a:ext>
            </a:extLst>
          </p:cNvPr>
          <p:cNvSpPr/>
          <p:nvPr/>
        </p:nvSpPr>
        <p:spPr>
          <a:xfrm>
            <a:off x="7592526" y="-14734"/>
            <a:ext cx="4599474" cy="6872733"/>
          </a:xfrm>
          <a:custGeom>
            <a:avLst/>
            <a:gdLst>
              <a:gd name="connsiteX0" fmla="*/ 1 w 4599474"/>
              <a:gd name="connsiteY0" fmla="*/ 0 h 6858000"/>
              <a:gd name="connsiteX1" fmla="*/ 4599474 w 4599474"/>
              <a:gd name="connsiteY1" fmla="*/ 0 h 6858000"/>
              <a:gd name="connsiteX2" fmla="*/ 4599474 w 4599474"/>
              <a:gd name="connsiteY2" fmla="*/ 6858000 h 6858000"/>
              <a:gd name="connsiteX3" fmla="*/ 0 w 4599474"/>
              <a:gd name="connsiteY3" fmla="*/ 6858000 h 6858000"/>
              <a:gd name="connsiteX4" fmla="*/ 62262 w 4599474"/>
              <a:gd name="connsiteY4" fmla="*/ 6823226 h 6858000"/>
              <a:gd name="connsiteX5" fmla="*/ 1788827 w 4599474"/>
              <a:gd name="connsiteY5" fmla="*/ 3429000 h 6858000"/>
              <a:gd name="connsiteX6" fmla="*/ 62262 w 4599474"/>
              <a:gd name="connsiteY6" fmla="*/ 34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9474" h="6858000">
                <a:moveTo>
                  <a:pt x="1" y="0"/>
                </a:moveTo>
                <a:lnTo>
                  <a:pt x="4599474" y="0"/>
                </a:lnTo>
                <a:lnTo>
                  <a:pt x="4599474" y="6858000"/>
                </a:lnTo>
                <a:lnTo>
                  <a:pt x="0" y="6858000"/>
                </a:lnTo>
                <a:lnTo>
                  <a:pt x="62262" y="6823226"/>
                </a:lnTo>
                <a:cubicBezTo>
                  <a:pt x="1083854" y="6215088"/>
                  <a:pt x="1788827" y="4923753"/>
                  <a:pt x="1788827" y="3429000"/>
                </a:cubicBezTo>
                <a:cubicBezTo>
                  <a:pt x="1788827" y="1934247"/>
                  <a:pt x="1083854" y="642913"/>
                  <a:pt x="62262" y="34774"/>
                </a:cubicBezTo>
                <a:close/>
              </a:path>
            </a:pathLst>
          </a:custGeom>
          <a:gradFill>
            <a:gsLst>
              <a:gs pos="0">
                <a:schemeClr val="accent1">
                  <a:alpha val="90000"/>
                </a:schemeClr>
              </a:gs>
              <a:gs pos="100000">
                <a:schemeClr val="accent6">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7358C3B1-AA2E-E1CF-DC4B-37DF3346B95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325" y="1934497"/>
            <a:ext cx="3004549" cy="5726621"/>
          </a:xfrm>
          <a:prstGeom prst="rect">
            <a:avLst/>
          </a:prstGeom>
        </p:spPr>
      </p:pic>
      <p:pic>
        <p:nvPicPr>
          <p:cNvPr id="6" name="Picture 5">
            <a:extLst>
              <a:ext uri="{FF2B5EF4-FFF2-40B4-BE49-F238E27FC236}">
                <a16:creationId xmlns:a16="http://schemas.microsoft.com/office/drawing/2014/main" id="{710B59D1-3F53-E48B-11D5-85235C2EE01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325" y="1934497"/>
            <a:ext cx="3004549" cy="5730116"/>
          </a:xfrm>
          <a:prstGeom prst="rect">
            <a:avLst/>
          </a:prstGeom>
        </p:spPr>
      </p:pic>
      <p:pic>
        <p:nvPicPr>
          <p:cNvPr id="8" name="Picture 7">
            <a:extLst>
              <a:ext uri="{FF2B5EF4-FFF2-40B4-BE49-F238E27FC236}">
                <a16:creationId xmlns:a16="http://schemas.microsoft.com/office/drawing/2014/main" id="{6F6A8D66-BE9D-4D7B-1D6C-0A3A1907269A}"/>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502" y="1685573"/>
            <a:ext cx="3542195" cy="6224468"/>
          </a:xfrm>
          <a:prstGeom prst="rect">
            <a:avLst/>
          </a:prstGeom>
        </p:spPr>
      </p:pic>
      <p:sp>
        <p:nvSpPr>
          <p:cNvPr id="2" name="Title 1">
            <a:extLst>
              <a:ext uri="{FF2B5EF4-FFF2-40B4-BE49-F238E27FC236}">
                <a16:creationId xmlns:a16="http://schemas.microsoft.com/office/drawing/2014/main" id="{BC095FF8-269A-E400-C6EC-B9281B3BA4A2}"/>
              </a:ext>
            </a:extLst>
          </p:cNvPr>
          <p:cNvSpPr>
            <a:spLocks noGrp="1"/>
          </p:cNvSpPr>
          <p:nvPr>
            <p:ph type="title"/>
          </p:nvPr>
        </p:nvSpPr>
        <p:spPr>
          <a:xfrm>
            <a:off x="731520" y="429768"/>
            <a:ext cx="6605895" cy="1983232"/>
          </a:xfrm>
        </p:spPr>
        <p:txBody>
          <a:bodyPr/>
          <a:lstStyle/>
          <a:p>
            <a:r>
              <a:rPr lang="en-US" sz="4000" b="1"/>
              <a:t>Person-Centered Planning </a:t>
            </a:r>
            <a:r>
              <a:rPr lang="en-US" sz="4000"/>
              <a:t>in Competitive Integrated Employment</a:t>
            </a:r>
          </a:p>
        </p:txBody>
      </p:sp>
      <p:sp>
        <p:nvSpPr>
          <p:cNvPr id="3" name="Content Placeholder 2">
            <a:extLst>
              <a:ext uri="{FF2B5EF4-FFF2-40B4-BE49-F238E27FC236}">
                <a16:creationId xmlns:a16="http://schemas.microsoft.com/office/drawing/2014/main" id="{C6C542F1-D47E-7CE3-6820-FD12688336FA}"/>
              </a:ext>
            </a:extLst>
          </p:cNvPr>
          <p:cNvSpPr>
            <a:spLocks noGrp="1"/>
          </p:cNvSpPr>
          <p:nvPr>
            <p:ph sz="half" idx="4294967295"/>
          </p:nvPr>
        </p:nvSpPr>
        <p:spPr>
          <a:xfrm>
            <a:off x="731520" y="2703167"/>
            <a:ext cx="5959465" cy="1080163"/>
          </a:xfrm>
        </p:spPr>
        <p:txBody>
          <a:bodyPr>
            <a:normAutofit/>
          </a:bodyPr>
          <a:lstStyle/>
          <a:p>
            <a:pPr marL="347472" indent="-347472">
              <a:lnSpc>
                <a:spcPct val="108000"/>
              </a:lnSpc>
              <a:spcBef>
                <a:spcPts val="0"/>
              </a:spcBef>
              <a:buClr>
                <a:schemeClr val="accent1"/>
              </a:buClr>
              <a:buSzPct val="125000"/>
            </a:pPr>
            <a:r>
              <a:rPr lang="en-US" sz="2400">
                <a:solidFill>
                  <a:srgbClr val="000000"/>
                </a:solidFill>
                <a:latin typeface="+mn-lt"/>
              </a:rPr>
              <a:t>Knowing the person’s strengths, support needs, interests, and preferences.</a:t>
            </a:r>
          </a:p>
        </p:txBody>
      </p:sp>
      <p:sp>
        <p:nvSpPr>
          <p:cNvPr id="11" name="Content Placeholder 2">
            <a:extLst>
              <a:ext uri="{FF2B5EF4-FFF2-40B4-BE49-F238E27FC236}">
                <a16:creationId xmlns:a16="http://schemas.microsoft.com/office/drawing/2014/main" id="{03D5404D-476E-293D-199E-6CD7C035B07D}"/>
              </a:ext>
            </a:extLst>
          </p:cNvPr>
          <p:cNvSpPr txBox="1">
            <a:spLocks/>
          </p:cNvSpPr>
          <p:nvPr/>
        </p:nvSpPr>
        <p:spPr>
          <a:xfrm>
            <a:off x="731520" y="4105492"/>
            <a:ext cx="5959465" cy="92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nSpc>
                <a:spcPct val="108000"/>
              </a:lnSpc>
              <a:spcBef>
                <a:spcPts val="0"/>
              </a:spcBef>
              <a:buClr>
                <a:schemeClr val="accent1"/>
              </a:buClr>
              <a:buSzPct val="125000"/>
            </a:pPr>
            <a:r>
              <a:rPr lang="en-US" sz="2400">
                <a:solidFill>
                  <a:srgbClr val="000000"/>
                </a:solidFill>
              </a:rPr>
              <a:t>Supporting the individual to have control over their employment planning process.</a:t>
            </a:r>
          </a:p>
        </p:txBody>
      </p:sp>
      <p:sp>
        <p:nvSpPr>
          <p:cNvPr id="12" name="Content Placeholder 2">
            <a:extLst>
              <a:ext uri="{FF2B5EF4-FFF2-40B4-BE49-F238E27FC236}">
                <a16:creationId xmlns:a16="http://schemas.microsoft.com/office/drawing/2014/main" id="{BFD704AC-87AA-3AAE-AB4A-62A5D61DE796}"/>
              </a:ext>
            </a:extLst>
          </p:cNvPr>
          <p:cNvSpPr txBox="1">
            <a:spLocks/>
          </p:cNvSpPr>
          <p:nvPr/>
        </p:nvSpPr>
        <p:spPr>
          <a:xfrm>
            <a:off x="733245" y="5356332"/>
            <a:ext cx="5870755" cy="928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nSpc>
                <a:spcPct val="108000"/>
              </a:lnSpc>
              <a:spcBef>
                <a:spcPts val="0"/>
              </a:spcBef>
              <a:buClr>
                <a:schemeClr val="accent1"/>
              </a:buClr>
              <a:buSzPct val="125000"/>
            </a:pPr>
            <a:r>
              <a:rPr lang="en-US" sz="2400">
                <a:solidFill>
                  <a:srgbClr val="000000"/>
                </a:solidFill>
              </a:rPr>
              <a:t>Assisting the person to build their employment planning team.</a:t>
            </a:r>
          </a:p>
        </p:txBody>
      </p:sp>
    </p:spTree>
    <p:custDataLst>
      <p:tags r:id="rId1"/>
    </p:custDataLst>
    <p:extLst>
      <p:ext uri="{BB962C8B-B14F-4D97-AF65-F5344CB8AC3E}">
        <p14:creationId xmlns:p14="http://schemas.microsoft.com/office/powerpoint/2010/main" val="137968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249"/>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50" fill="hold"/>
                                        <p:tgtEl>
                                          <p:spTgt spid="11"/>
                                        </p:tgtEl>
                                        <p:attrNameLst>
                                          <p:attrName>ppt_x</p:attrName>
                                        </p:attrNameLst>
                                      </p:cBhvr>
                                      <p:tavLst>
                                        <p:tav tm="0">
                                          <p:val>
                                            <p:strVal val="0-#ppt_w/2"/>
                                          </p:val>
                                        </p:tav>
                                        <p:tav tm="100000">
                                          <p:val>
                                            <p:strVal val="#ppt_x"/>
                                          </p:val>
                                        </p:tav>
                                      </p:tavLst>
                                    </p:anim>
                                    <p:anim calcmode="lin" valueType="num">
                                      <p:cBhvr additive="base">
                                        <p:cTn id="26" dur="250" fill="hold"/>
                                        <p:tgtEl>
                                          <p:spTgt spid="11"/>
                                        </p:tgtEl>
                                        <p:attrNameLst>
                                          <p:attrName>ppt_y</p:attrName>
                                        </p:attrNameLst>
                                      </p:cBhvr>
                                      <p:tavLst>
                                        <p:tav tm="0">
                                          <p:val>
                                            <p:strVal val="#ppt_y"/>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24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50" fill="hold"/>
                                        <p:tgtEl>
                                          <p:spTgt spid="12"/>
                                        </p:tgtEl>
                                        <p:attrNameLst>
                                          <p:attrName>ppt_x</p:attrName>
                                        </p:attrNameLst>
                                      </p:cBhvr>
                                      <p:tavLst>
                                        <p:tav tm="0">
                                          <p:val>
                                            <p:strVal val="0-#ppt_w/2"/>
                                          </p:val>
                                        </p:tav>
                                        <p:tav tm="100000">
                                          <p:val>
                                            <p:strVal val="#ppt_x"/>
                                          </p:val>
                                        </p:tav>
                                      </p:tavLst>
                                    </p:anim>
                                    <p:anim calcmode="lin" valueType="num">
                                      <p:cBhvr additive="base">
                                        <p:cTn id="36" dur="250" fill="hold"/>
                                        <p:tgtEl>
                                          <p:spTgt spid="12"/>
                                        </p:tgtEl>
                                        <p:attrNameLst>
                                          <p:attrName>ppt_y</p:attrName>
                                        </p:attrNameLst>
                                      </p:cBhvr>
                                      <p:tavLst>
                                        <p:tav tm="0">
                                          <p:val>
                                            <p:strVal val="#ppt_y"/>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build="p"/>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1909763"/>
            <a:ext cx="9144000" cy="2154237"/>
          </a:xfrm>
        </p:spPr>
        <p:txBody>
          <a:bodyPr>
            <a:noAutofit/>
          </a:bodyPr>
          <a:lstStyle/>
          <a:p>
            <a:r>
              <a:rPr lang="en-US" sz="6600">
                <a:solidFill>
                  <a:schemeClr val="bg1"/>
                </a:solidFill>
              </a:rPr>
              <a:t>Motivation Interviewing</a:t>
            </a:r>
          </a:p>
        </p:txBody>
      </p:sp>
      <p:sp>
        <p:nvSpPr>
          <p:cNvPr id="15" name="Subtitle 2">
            <a:extLst>
              <a:ext uri="{FF2B5EF4-FFF2-40B4-BE49-F238E27FC236}">
                <a16:creationId xmlns:a16="http://schemas.microsoft.com/office/drawing/2014/main" id="{639CE83B-B2FF-1736-F579-65BA6DAB7097}"/>
              </a:ext>
            </a:extLst>
          </p:cNvPr>
          <p:cNvSpPr>
            <a:spLocks noGrp="1"/>
          </p:cNvSpPr>
          <p:nvPr>
            <p:ph type="subTitle" idx="1"/>
          </p:nvPr>
        </p:nvSpPr>
        <p:spPr>
          <a:xfrm>
            <a:off x="1524000" y="4216400"/>
            <a:ext cx="9144000" cy="635000"/>
          </a:xfrm>
        </p:spPr>
        <p:txBody>
          <a:bodyPr/>
          <a:lstStyle/>
          <a:p>
            <a:r>
              <a:rPr lang="en-US">
                <a:solidFill>
                  <a:schemeClr val="bg1"/>
                </a:solidFill>
              </a:rPr>
              <a:t>with Employment Conversations</a:t>
            </a:r>
          </a:p>
        </p:txBody>
      </p:sp>
    </p:spTree>
    <p:custDataLst>
      <p:tags r:id="rId1"/>
    </p:custDataLst>
    <p:extLst>
      <p:ext uri="{BB962C8B-B14F-4D97-AF65-F5344CB8AC3E}">
        <p14:creationId xmlns:p14="http://schemas.microsoft.com/office/powerpoint/2010/main" val="38063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1000"/>
                                        <p:tgtEl>
                                          <p:spTgt spid="15">
                                            <p:txEl>
                                              <p:pRg st="0" end="0"/>
                                            </p:txEl>
                                          </p:spTgt>
                                        </p:tgtEl>
                                      </p:cBhvr>
                                    </p:animEffect>
                                    <p:anim calcmode="lin" valueType="num">
                                      <p:cBhvr>
                                        <p:cTn id="1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D3B2E43-B792-80E2-E434-D1A659514D2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59" b="24559"/>
          <a:stretch/>
        </p:blipFill>
        <p:spPr>
          <a:xfrm>
            <a:off x="1" y="0"/>
            <a:ext cx="6095999" cy="6858000"/>
          </a:xfrm>
          <a:custGeom>
            <a:avLst/>
            <a:gdLst>
              <a:gd name="connsiteX0" fmla="*/ 0 w 6095999"/>
              <a:gd name="connsiteY0" fmla="*/ 0 h 6860672"/>
              <a:gd name="connsiteX1" fmla="*/ 5555051 w 6095999"/>
              <a:gd name="connsiteY1" fmla="*/ 0 h 6860672"/>
              <a:gd name="connsiteX2" fmla="*/ 5578238 w 6095999"/>
              <a:gd name="connsiteY2" fmla="*/ 69693 h 6860672"/>
              <a:gd name="connsiteX3" fmla="*/ 6095999 w 6095999"/>
              <a:gd name="connsiteY3" fmla="*/ 3430336 h 6860672"/>
              <a:gd name="connsiteX4" fmla="*/ 5578238 w 6095999"/>
              <a:gd name="connsiteY4" fmla="*/ 6790980 h 6860672"/>
              <a:gd name="connsiteX5" fmla="*/ 5555051 w 6095999"/>
              <a:gd name="connsiteY5" fmla="*/ 6860672 h 6860672"/>
              <a:gd name="connsiteX6" fmla="*/ 0 w 6095999"/>
              <a:gd name="connsiteY6" fmla="*/ 6860672 h 686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60672">
                <a:moveTo>
                  <a:pt x="0" y="0"/>
                </a:moveTo>
                <a:lnTo>
                  <a:pt x="5555051" y="0"/>
                </a:lnTo>
                <a:lnTo>
                  <a:pt x="5578238" y="69693"/>
                </a:lnTo>
                <a:cubicBezTo>
                  <a:pt x="5917719" y="1155211"/>
                  <a:pt x="6095999" y="2279151"/>
                  <a:pt x="6095999" y="3430336"/>
                </a:cubicBezTo>
                <a:cubicBezTo>
                  <a:pt x="6095999" y="4581522"/>
                  <a:pt x="5917719" y="5705461"/>
                  <a:pt x="5578238" y="6790980"/>
                </a:cubicBezTo>
                <a:lnTo>
                  <a:pt x="5555051" y="6860672"/>
                </a:lnTo>
                <a:lnTo>
                  <a:pt x="0" y="6860672"/>
                </a:lnTo>
                <a:close/>
              </a:path>
            </a:pathLst>
          </a:custGeom>
          <a:solidFill>
            <a:schemeClr val="bg2">
              <a:lumMod val="95000"/>
            </a:schemeClr>
          </a:solidFill>
          <a:ln>
            <a:noFill/>
          </a:ln>
        </p:spPr>
      </p:pic>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6564933" y="593388"/>
            <a:ext cx="5046617" cy="2617645"/>
          </a:xfrm>
        </p:spPr>
        <p:txBody>
          <a:bodyPr/>
          <a:lstStyle/>
          <a:p>
            <a:r>
              <a:rPr lang="en-US" sz="4000"/>
              <a:t>Using Motivational Interviewing with </a:t>
            </a:r>
            <a:r>
              <a:rPr lang="en-US" sz="4000" b="1"/>
              <a:t>Employment Conversations</a:t>
            </a:r>
          </a:p>
        </p:txBody>
      </p:sp>
      <p:sp>
        <p:nvSpPr>
          <p:cNvPr id="10" name="Freeform: Shape 9">
            <a:extLst>
              <a:ext uri="{FF2B5EF4-FFF2-40B4-BE49-F238E27FC236}">
                <a16:creationId xmlns:a16="http://schemas.microsoft.com/office/drawing/2014/main" id="{53E22EE6-8043-F5EE-B742-945E58F50825}"/>
              </a:ext>
              <a:ext uri="{C183D7F6-B498-43B3-948B-1728B52AA6E4}">
                <adec:decorative xmlns:adec="http://schemas.microsoft.com/office/drawing/2017/decorative" val="1"/>
              </a:ext>
            </a:extLst>
          </p:cNvPr>
          <p:cNvSpPr/>
          <p:nvPr/>
        </p:nvSpPr>
        <p:spPr>
          <a:xfrm>
            <a:off x="0" y="3024943"/>
            <a:ext cx="6772590" cy="3833057"/>
          </a:xfrm>
          <a:custGeom>
            <a:avLst/>
            <a:gdLst>
              <a:gd name="connsiteX0" fmla="*/ 12192000 w 12192000"/>
              <a:gd name="connsiteY0" fmla="*/ 2325117 h 3833057"/>
              <a:gd name="connsiteX1" fmla="*/ 12192000 w 12192000"/>
              <a:gd name="connsiteY1" fmla="*/ 3833057 h 3833057"/>
              <a:gd name="connsiteX2" fmla="*/ 7264400 w 12192000"/>
              <a:gd name="connsiteY2" fmla="*/ 3833057 h 3833057"/>
              <a:gd name="connsiteX3" fmla="*/ 12185179 w 12192000"/>
              <a:gd name="connsiteY3" fmla="*/ 2329968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0" fmla="*/ 12192000 w 12192000"/>
              <a:gd name="connsiteY0" fmla="*/ 2325117 h 3833057"/>
              <a:gd name="connsiteX1" fmla="*/ 12192000 w 12192000"/>
              <a:gd name="connsiteY1" fmla="*/ 3833057 h 3833057"/>
              <a:gd name="connsiteX2" fmla="*/ 12185179 w 12192000"/>
              <a:gd name="connsiteY2" fmla="*/ 2329968 h 3833057"/>
              <a:gd name="connsiteX3" fmla="*/ 12192000 w 12192000"/>
              <a:gd name="connsiteY3" fmla="*/ 2325117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8" fmla="*/ 0 w 12192000"/>
              <a:gd name="connsiteY8" fmla="*/ 0 h 3833057"/>
              <a:gd name="connsiteX0" fmla="*/ 12185179 w 12192000"/>
              <a:gd name="connsiteY0" fmla="*/ 2329968 h 3833057"/>
              <a:gd name="connsiteX1" fmla="*/ 12192000 w 12192000"/>
              <a:gd name="connsiteY1" fmla="*/ 3833057 h 3833057"/>
              <a:gd name="connsiteX2" fmla="*/ 12185179 w 12192000"/>
              <a:gd name="connsiteY2" fmla="*/ 2329968 h 3833057"/>
              <a:gd name="connsiteX3" fmla="*/ 0 w 12192000"/>
              <a:gd name="connsiteY3" fmla="*/ 0 h 3833057"/>
              <a:gd name="connsiteX4" fmla="*/ 211767 w 12192000"/>
              <a:gd name="connsiteY4" fmla="*/ 297795 h 3833057"/>
              <a:gd name="connsiteX5" fmla="*/ 7264400 w 12192000"/>
              <a:gd name="connsiteY5" fmla="*/ 3833057 h 3833057"/>
              <a:gd name="connsiteX6" fmla="*/ 0 w 12192000"/>
              <a:gd name="connsiteY6" fmla="*/ 3833057 h 3833057"/>
              <a:gd name="connsiteX7" fmla="*/ 0 w 12192000"/>
              <a:gd name="connsiteY7" fmla="*/ 0 h 3833057"/>
              <a:gd name="connsiteX0" fmla="*/ 0 w 7264400"/>
              <a:gd name="connsiteY0" fmla="*/ 0 h 3833057"/>
              <a:gd name="connsiteX1" fmla="*/ 211767 w 7264400"/>
              <a:gd name="connsiteY1" fmla="*/ 297795 h 3833057"/>
              <a:gd name="connsiteX2" fmla="*/ 7264400 w 7264400"/>
              <a:gd name="connsiteY2" fmla="*/ 3833057 h 3833057"/>
              <a:gd name="connsiteX3" fmla="*/ 0 w 7264400"/>
              <a:gd name="connsiteY3" fmla="*/ 3833057 h 3833057"/>
              <a:gd name="connsiteX4" fmla="*/ 0 w 7264400"/>
              <a:gd name="connsiteY4" fmla="*/ 0 h 38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4400" h="3833057">
                <a:moveTo>
                  <a:pt x="0" y="0"/>
                </a:moveTo>
                <a:lnTo>
                  <a:pt x="211767" y="297795"/>
                </a:lnTo>
                <a:cubicBezTo>
                  <a:pt x="1816755" y="2443917"/>
                  <a:pt x="4378352" y="3833057"/>
                  <a:pt x="7264400" y="3833057"/>
                </a:cubicBezTo>
                <a:lnTo>
                  <a:pt x="0" y="3833057"/>
                </a:lnTo>
                <a:lnTo>
                  <a:pt x="0" y="0"/>
                </a:lnTo>
                <a:close/>
              </a:path>
            </a:pathLst>
          </a:custGeom>
          <a:gradFill>
            <a:gsLst>
              <a:gs pos="0">
                <a:schemeClr val="tx1">
                  <a:alpha val="60000"/>
                </a:schemeClr>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4483C5-EB31-96CE-1402-71B5051FCD5B}"/>
              </a:ext>
            </a:extLst>
          </p:cNvPr>
          <p:cNvSpPr txBox="1"/>
          <p:nvPr/>
        </p:nvSpPr>
        <p:spPr>
          <a:xfrm>
            <a:off x="6564932" y="3509024"/>
            <a:ext cx="4407867" cy="426655"/>
          </a:xfrm>
          <a:prstGeom prst="rect">
            <a:avLst/>
          </a:prstGeom>
          <a:noFill/>
        </p:spPr>
        <p:txBody>
          <a:bodyPr wrap="square" rtlCol="0" anchor="ctr">
            <a:spAutoFit/>
          </a:bodyPr>
          <a:lstStyle/>
          <a:p>
            <a:pPr>
              <a:lnSpc>
                <a:spcPct val="108000"/>
              </a:lnSpc>
            </a:pPr>
            <a:r>
              <a:rPr lang="en-US" sz="2200" b="1">
                <a:solidFill>
                  <a:schemeClr val="accent1">
                    <a:lumMod val="75000"/>
                  </a:schemeClr>
                </a:solidFill>
              </a:rPr>
              <a:t>A collaborative conversation</a:t>
            </a:r>
          </a:p>
        </p:txBody>
      </p:sp>
      <p:sp>
        <p:nvSpPr>
          <p:cNvPr id="9" name="TextBox 8">
            <a:extLst>
              <a:ext uri="{FF2B5EF4-FFF2-40B4-BE49-F238E27FC236}">
                <a16:creationId xmlns:a16="http://schemas.microsoft.com/office/drawing/2014/main" id="{7A988BE1-D2B4-C635-68A5-3E0DA0B3EC6A}"/>
              </a:ext>
            </a:extLst>
          </p:cNvPr>
          <p:cNvSpPr txBox="1"/>
          <p:nvPr/>
        </p:nvSpPr>
        <p:spPr>
          <a:xfrm>
            <a:off x="6564933" y="4021561"/>
            <a:ext cx="3954790" cy="365934"/>
          </a:xfrm>
          <a:prstGeom prst="rect">
            <a:avLst/>
          </a:prstGeom>
          <a:noFill/>
        </p:spPr>
        <p:txBody>
          <a:bodyPr wrap="square" rtlCol="0" anchor="ctr">
            <a:spAutoFit/>
          </a:bodyPr>
          <a:lstStyle/>
          <a:p>
            <a:pPr marL="228600" indent="-228600">
              <a:lnSpc>
                <a:spcPct val="108000"/>
              </a:lnSpc>
              <a:buClr>
                <a:schemeClr val="accent1"/>
              </a:buClr>
              <a:buSzPct val="125000"/>
              <a:buFont typeface="Arial" panose="020B0604020202020204" pitchFamily="34" charset="0"/>
              <a:buChar char="•"/>
            </a:pPr>
            <a:r>
              <a:rPr lang="en-US" dirty="0">
                <a:solidFill>
                  <a:srgbClr val="000000"/>
                </a:solidFill>
              </a:rPr>
              <a:t>Resolves ambivalence</a:t>
            </a:r>
          </a:p>
        </p:txBody>
      </p:sp>
      <p:sp>
        <p:nvSpPr>
          <p:cNvPr id="11" name="TextBox 10">
            <a:extLst>
              <a:ext uri="{FF2B5EF4-FFF2-40B4-BE49-F238E27FC236}">
                <a16:creationId xmlns:a16="http://schemas.microsoft.com/office/drawing/2014/main" id="{AB7F9150-CF6D-BCB9-A108-89AF5A12B406}"/>
              </a:ext>
            </a:extLst>
          </p:cNvPr>
          <p:cNvSpPr txBox="1"/>
          <p:nvPr/>
        </p:nvSpPr>
        <p:spPr>
          <a:xfrm>
            <a:off x="6564933" y="4533361"/>
            <a:ext cx="3954791" cy="365934"/>
          </a:xfrm>
          <a:prstGeom prst="rect">
            <a:avLst/>
          </a:prstGeom>
          <a:noFill/>
        </p:spPr>
        <p:txBody>
          <a:bodyPr wrap="square" rtlCol="0" anchor="ctr">
            <a:spAutoFit/>
          </a:bodyPr>
          <a:lstStyle/>
          <a:p>
            <a:pPr marL="228600" indent="-228600">
              <a:lnSpc>
                <a:spcPct val="108000"/>
              </a:lnSpc>
              <a:buClr>
                <a:schemeClr val="accent1"/>
              </a:buClr>
              <a:buSzPct val="125000"/>
              <a:buFont typeface="Arial" panose="020B0604020202020204" pitchFamily="34" charset="0"/>
              <a:buChar char="•"/>
            </a:pPr>
            <a:r>
              <a:rPr lang="en-US" dirty="0">
                <a:solidFill>
                  <a:srgbClr val="000000"/>
                </a:solidFill>
              </a:rPr>
              <a:t>Inspires positive changes</a:t>
            </a:r>
          </a:p>
        </p:txBody>
      </p:sp>
      <p:sp>
        <p:nvSpPr>
          <p:cNvPr id="12" name="TextBox 11">
            <a:extLst>
              <a:ext uri="{FF2B5EF4-FFF2-40B4-BE49-F238E27FC236}">
                <a16:creationId xmlns:a16="http://schemas.microsoft.com/office/drawing/2014/main" id="{1291F121-FA3D-3808-FF9F-BD6452C0192D}"/>
              </a:ext>
            </a:extLst>
          </p:cNvPr>
          <p:cNvSpPr txBox="1"/>
          <p:nvPr/>
        </p:nvSpPr>
        <p:spPr>
          <a:xfrm>
            <a:off x="6564933" y="5045161"/>
            <a:ext cx="3935580" cy="665118"/>
          </a:xfrm>
          <a:prstGeom prst="rect">
            <a:avLst/>
          </a:prstGeom>
          <a:noFill/>
        </p:spPr>
        <p:txBody>
          <a:bodyPr wrap="square" rtlCol="0" anchor="ctr">
            <a:spAutoFit/>
          </a:bodyPr>
          <a:lstStyle/>
          <a:p>
            <a:pPr marL="228600" indent="-228600">
              <a:lnSpc>
                <a:spcPct val="108000"/>
              </a:lnSpc>
              <a:buClr>
                <a:schemeClr val="accent1"/>
              </a:buClr>
              <a:buSzPct val="125000"/>
              <a:buFont typeface="Arial" panose="020B0604020202020204" pitchFamily="34" charset="0"/>
              <a:buChar char="•"/>
            </a:pPr>
            <a:r>
              <a:rPr lang="en-US" dirty="0">
                <a:solidFill>
                  <a:srgbClr val="000000"/>
                </a:solidFill>
              </a:rPr>
              <a:t>Increases engagement in planning, fosters change</a:t>
            </a:r>
          </a:p>
        </p:txBody>
      </p:sp>
      <p:sp>
        <p:nvSpPr>
          <p:cNvPr id="13" name="TextBox 12">
            <a:extLst>
              <a:ext uri="{FF2B5EF4-FFF2-40B4-BE49-F238E27FC236}">
                <a16:creationId xmlns:a16="http://schemas.microsoft.com/office/drawing/2014/main" id="{6D58FBC6-F4D5-2CA5-8875-DCE611E8A488}"/>
              </a:ext>
            </a:extLst>
          </p:cNvPr>
          <p:cNvSpPr txBox="1"/>
          <p:nvPr/>
        </p:nvSpPr>
        <p:spPr>
          <a:xfrm>
            <a:off x="6564931" y="5856146"/>
            <a:ext cx="4811905" cy="365934"/>
          </a:xfrm>
          <a:prstGeom prst="rect">
            <a:avLst/>
          </a:prstGeom>
          <a:noFill/>
        </p:spPr>
        <p:txBody>
          <a:bodyPr wrap="square" rtlCol="0" anchor="ctr">
            <a:spAutoFit/>
          </a:bodyPr>
          <a:lstStyle/>
          <a:p>
            <a:pPr marL="228600" indent="-228600">
              <a:lnSpc>
                <a:spcPct val="108000"/>
              </a:lnSpc>
              <a:buClr>
                <a:schemeClr val="accent1"/>
              </a:buClr>
              <a:buSzPct val="125000"/>
              <a:buFont typeface="Arial" panose="020B0604020202020204" pitchFamily="34" charset="0"/>
              <a:buChar char="•"/>
            </a:pPr>
            <a:r>
              <a:rPr lang="en-US" dirty="0">
                <a:solidFill>
                  <a:srgbClr val="000000"/>
                </a:solidFill>
              </a:rPr>
              <a:t>Decreases “resistance” and confrontation</a:t>
            </a:r>
          </a:p>
        </p:txBody>
      </p:sp>
    </p:spTree>
    <p:custDataLst>
      <p:tags r:id="rId1"/>
    </p:custDataLst>
    <p:extLst>
      <p:ext uri="{BB962C8B-B14F-4D97-AF65-F5344CB8AC3E}">
        <p14:creationId xmlns:p14="http://schemas.microsoft.com/office/powerpoint/2010/main" val="33779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anim calcmode="lin" valueType="num">
                                      <p:cBhvr>
                                        <p:cTn id="18" dur="750" fill="hold"/>
                                        <p:tgtEl>
                                          <p:spTgt spid="8"/>
                                        </p:tgtEl>
                                        <p:attrNameLst>
                                          <p:attrName>ppt_x</p:attrName>
                                        </p:attrNameLst>
                                      </p:cBhvr>
                                      <p:tavLst>
                                        <p:tav tm="0">
                                          <p:val>
                                            <p:strVal val="#ppt_x"/>
                                          </p:val>
                                        </p:tav>
                                        <p:tav tm="100000">
                                          <p:val>
                                            <p:strVal val="#ppt_x"/>
                                          </p:val>
                                        </p:tav>
                                      </p:tavLst>
                                    </p:anim>
                                    <p:anim calcmode="lin" valueType="num">
                                      <p:cBhvr>
                                        <p:cTn id="19" dur="7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anim calcmode="lin" valueType="num">
                                      <p:cBhvr>
                                        <p:cTn id="24" dur="750" fill="hold"/>
                                        <p:tgtEl>
                                          <p:spTgt spid="9"/>
                                        </p:tgtEl>
                                        <p:attrNameLst>
                                          <p:attrName>ppt_x</p:attrName>
                                        </p:attrNameLst>
                                      </p:cBhvr>
                                      <p:tavLst>
                                        <p:tav tm="0">
                                          <p:val>
                                            <p:strVal val="#ppt_x"/>
                                          </p:val>
                                        </p:tav>
                                        <p:tav tm="100000">
                                          <p:val>
                                            <p:strVal val="#ppt_x"/>
                                          </p:val>
                                        </p:tav>
                                      </p:tavLst>
                                    </p:anim>
                                    <p:anim calcmode="lin" valueType="num">
                                      <p:cBhvr>
                                        <p:cTn id="25" dur="7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50"/>
                                        <p:tgtEl>
                                          <p:spTgt spid="11"/>
                                        </p:tgtEl>
                                      </p:cBhvr>
                                    </p:animEffect>
                                    <p:anim calcmode="lin" valueType="num">
                                      <p:cBhvr>
                                        <p:cTn id="30" dur="750" fill="hold"/>
                                        <p:tgtEl>
                                          <p:spTgt spid="11"/>
                                        </p:tgtEl>
                                        <p:attrNameLst>
                                          <p:attrName>ppt_x</p:attrName>
                                        </p:attrNameLst>
                                      </p:cBhvr>
                                      <p:tavLst>
                                        <p:tav tm="0">
                                          <p:val>
                                            <p:strVal val="#ppt_x"/>
                                          </p:val>
                                        </p:tav>
                                        <p:tav tm="100000">
                                          <p:val>
                                            <p:strVal val="#ppt_x"/>
                                          </p:val>
                                        </p:tav>
                                      </p:tavLst>
                                    </p:anim>
                                    <p:anim calcmode="lin" valueType="num">
                                      <p:cBhvr>
                                        <p:cTn id="31" dur="75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anim calcmode="lin" valueType="num">
                                      <p:cBhvr>
                                        <p:cTn id="36" dur="750" fill="hold"/>
                                        <p:tgtEl>
                                          <p:spTgt spid="12"/>
                                        </p:tgtEl>
                                        <p:attrNameLst>
                                          <p:attrName>ppt_x</p:attrName>
                                        </p:attrNameLst>
                                      </p:cBhvr>
                                      <p:tavLst>
                                        <p:tav tm="0">
                                          <p:val>
                                            <p:strVal val="#ppt_x"/>
                                          </p:val>
                                        </p:tav>
                                        <p:tav tm="100000">
                                          <p:val>
                                            <p:strVal val="#ppt_x"/>
                                          </p:val>
                                        </p:tav>
                                      </p:tavLst>
                                    </p:anim>
                                    <p:anim calcmode="lin" valueType="num">
                                      <p:cBhvr>
                                        <p:cTn id="37" dur="75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750"/>
                                        <p:tgtEl>
                                          <p:spTgt spid="13"/>
                                        </p:tgtEl>
                                      </p:cBhvr>
                                    </p:animEffect>
                                    <p:anim calcmode="lin" valueType="num">
                                      <p:cBhvr>
                                        <p:cTn id="42" dur="750" fill="hold"/>
                                        <p:tgtEl>
                                          <p:spTgt spid="13"/>
                                        </p:tgtEl>
                                        <p:attrNameLst>
                                          <p:attrName>ppt_x</p:attrName>
                                        </p:attrNameLst>
                                      </p:cBhvr>
                                      <p:tavLst>
                                        <p:tav tm="0">
                                          <p:val>
                                            <p:strVal val="#ppt_x"/>
                                          </p:val>
                                        </p:tav>
                                        <p:tav tm="100000">
                                          <p:val>
                                            <p:strVal val="#ppt_x"/>
                                          </p:val>
                                        </p:tav>
                                      </p:tavLst>
                                    </p:anim>
                                    <p:anim calcmode="lin" valueType="num">
                                      <p:cBhvr>
                                        <p:cTn id="4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8" grpId="0"/>
      <p:bldP spid="9"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56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1D043E5-81B5-08DB-A58A-CC65D256DF95}"/>
              </a:ext>
              <a:ext uri="{C183D7F6-B498-43B3-948B-1728B52AA6E4}">
                <adec:decorative xmlns:adec="http://schemas.microsoft.com/office/drawing/2017/decorative" val="1"/>
              </a:ext>
            </a:extLst>
          </p:cNvPr>
          <p:cNvSpPr/>
          <p:nvPr/>
        </p:nvSpPr>
        <p:spPr>
          <a:xfrm>
            <a:off x="0" y="1297172"/>
            <a:ext cx="12192000" cy="6996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20" y="365760"/>
            <a:ext cx="10682598" cy="822008"/>
          </a:xfrm>
        </p:spPr>
        <p:txBody>
          <a:bodyPr anchor="b" anchorCtr="0">
            <a:noAutofit/>
          </a:bodyPr>
          <a:lstStyle/>
          <a:p>
            <a:pPr algn="ctr"/>
            <a:r>
              <a:rPr lang="en-US"/>
              <a:t>Motivational Interviewing Is </a:t>
            </a:r>
            <a:r>
              <a:rPr lang="en-US" b="1"/>
              <a:t>Person-Centered</a:t>
            </a:r>
          </a:p>
        </p:txBody>
      </p:sp>
      <p:sp>
        <p:nvSpPr>
          <p:cNvPr id="7" name="TextBox 6">
            <a:extLst>
              <a:ext uri="{FF2B5EF4-FFF2-40B4-BE49-F238E27FC236}">
                <a16:creationId xmlns:a16="http://schemas.microsoft.com/office/drawing/2014/main" id="{3CBA6573-17AC-E3F7-CBC8-505527418B8F}"/>
              </a:ext>
            </a:extLst>
          </p:cNvPr>
          <p:cNvSpPr txBox="1"/>
          <p:nvPr/>
        </p:nvSpPr>
        <p:spPr>
          <a:xfrm>
            <a:off x="3480500" y="1350337"/>
            <a:ext cx="5231001" cy="595424"/>
          </a:xfrm>
          <a:prstGeom prst="rect">
            <a:avLst/>
          </a:prstGeom>
          <a:noFill/>
        </p:spPr>
        <p:txBody>
          <a:bodyPr wrap="square" rtlCol="0" anchor="b" anchorCtr="0">
            <a:noAutofit/>
          </a:bodyPr>
          <a:lstStyle/>
          <a:p>
            <a:pPr algn="ctr">
              <a:lnSpc>
                <a:spcPct val="108000"/>
              </a:lnSpc>
            </a:pPr>
            <a:r>
              <a:rPr lang="en-US" sz="3200" b="1">
                <a:solidFill>
                  <a:schemeClr val="bg1"/>
                </a:solidFill>
              </a:rPr>
              <a:t>Factors Preventing Change:</a:t>
            </a:r>
          </a:p>
        </p:txBody>
      </p:sp>
      <p:sp>
        <p:nvSpPr>
          <p:cNvPr id="2" name="TextBox 1">
            <a:extLst>
              <a:ext uri="{FF2B5EF4-FFF2-40B4-BE49-F238E27FC236}">
                <a16:creationId xmlns:a16="http://schemas.microsoft.com/office/drawing/2014/main" id="{9D13FDAE-75F3-5ECB-5004-FF15581C8742}"/>
              </a:ext>
            </a:extLst>
          </p:cNvPr>
          <p:cNvSpPr txBox="1"/>
          <p:nvPr/>
        </p:nvSpPr>
        <p:spPr>
          <a:xfrm>
            <a:off x="1742656" y="2441447"/>
            <a:ext cx="3052627" cy="855940"/>
          </a:xfrm>
          <a:prstGeom prst="rect">
            <a:avLst/>
          </a:prstGeom>
          <a:noFill/>
        </p:spPr>
        <p:txBody>
          <a:bodyPr wrap="square" rtlCol="0" anchor="ctr">
            <a:spAutoFit/>
          </a:bodyPr>
          <a:lstStyle/>
          <a:p>
            <a:pPr>
              <a:lnSpc>
                <a:spcPct val="108000"/>
              </a:lnSpc>
              <a:buClr>
                <a:schemeClr val="accent1"/>
              </a:buClr>
              <a:buSzPct val="125000"/>
            </a:pPr>
            <a:r>
              <a:rPr lang="en-US" sz="2400">
                <a:solidFill>
                  <a:srgbClr val="000000"/>
                </a:solidFill>
              </a:rPr>
              <a:t>Not a </a:t>
            </a:r>
            <a:r>
              <a:rPr lang="en-US" sz="2400" b="1">
                <a:solidFill>
                  <a:srgbClr val="000000"/>
                </a:solidFill>
              </a:rPr>
              <a:t>lack of interest or motivation</a:t>
            </a:r>
          </a:p>
        </p:txBody>
      </p:sp>
      <p:sp>
        <p:nvSpPr>
          <p:cNvPr id="9" name="TextBox 8">
            <a:extLst>
              <a:ext uri="{FF2B5EF4-FFF2-40B4-BE49-F238E27FC236}">
                <a16:creationId xmlns:a16="http://schemas.microsoft.com/office/drawing/2014/main" id="{7A8F8394-0C39-4898-9637-A96B8B0E7C36}"/>
              </a:ext>
            </a:extLst>
          </p:cNvPr>
          <p:cNvSpPr txBox="1"/>
          <p:nvPr/>
        </p:nvSpPr>
        <p:spPr>
          <a:xfrm>
            <a:off x="6812873" y="2242002"/>
            <a:ext cx="4550871" cy="1254831"/>
          </a:xfrm>
          <a:prstGeom prst="rect">
            <a:avLst/>
          </a:prstGeom>
          <a:noFill/>
        </p:spPr>
        <p:txBody>
          <a:bodyPr wrap="square" rtlCol="0" anchor="ctr">
            <a:spAutoFit/>
          </a:bodyPr>
          <a:lstStyle/>
          <a:p>
            <a:pPr>
              <a:lnSpc>
                <a:spcPct val="108000"/>
              </a:lnSpc>
              <a:buClr>
                <a:schemeClr val="accent1"/>
              </a:buClr>
              <a:buSzPct val="125000"/>
            </a:pPr>
            <a:r>
              <a:rPr lang="en-US" sz="2400">
                <a:solidFill>
                  <a:srgbClr val="000000"/>
                </a:solidFill>
              </a:rPr>
              <a:t>Rather, </a:t>
            </a:r>
            <a:r>
              <a:rPr lang="en-US" sz="2400" b="1">
                <a:solidFill>
                  <a:srgbClr val="000000"/>
                </a:solidFill>
              </a:rPr>
              <a:t>underlying concerns and feelings of </a:t>
            </a:r>
            <a:r>
              <a:rPr lang="en-US" sz="2400" b="1">
                <a:solidFill>
                  <a:schemeClr val="tx2"/>
                </a:solidFill>
              </a:rPr>
              <a:t>fear</a:t>
            </a:r>
            <a:r>
              <a:rPr lang="en-US" sz="2400" b="1">
                <a:solidFill>
                  <a:srgbClr val="000000"/>
                </a:solidFill>
              </a:rPr>
              <a:t>, </a:t>
            </a:r>
            <a:r>
              <a:rPr lang="en-US" sz="2400" b="1">
                <a:solidFill>
                  <a:schemeClr val="tx2"/>
                </a:solidFill>
              </a:rPr>
              <a:t>uncertainty</a:t>
            </a:r>
            <a:r>
              <a:rPr lang="en-US" sz="2400" b="1">
                <a:solidFill>
                  <a:srgbClr val="000000"/>
                </a:solidFill>
              </a:rPr>
              <a:t>, </a:t>
            </a:r>
            <a:r>
              <a:rPr lang="en-US" sz="2400" b="1">
                <a:solidFill>
                  <a:schemeClr val="tx2"/>
                </a:solidFill>
              </a:rPr>
              <a:t>frustration</a:t>
            </a:r>
            <a:r>
              <a:rPr lang="en-US" sz="2400" b="1">
                <a:solidFill>
                  <a:srgbClr val="000000"/>
                </a:solidFill>
              </a:rPr>
              <a:t>, and </a:t>
            </a:r>
            <a:r>
              <a:rPr lang="en-US" sz="2400" b="1">
                <a:solidFill>
                  <a:schemeClr val="tx2"/>
                </a:solidFill>
              </a:rPr>
              <a:t>loss</a:t>
            </a:r>
          </a:p>
        </p:txBody>
      </p:sp>
      <p:pic>
        <p:nvPicPr>
          <p:cNvPr id="19" name="Picture Placeholder 18">
            <a:extLst>
              <a:ext uri="{FF2B5EF4-FFF2-40B4-BE49-F238E27FC236}">
                <a16:creationId xmlns:a16="http://schemas.microsoft.com/office/drawing/2014/main" id="{2AB0EDB6-42F2-E62C-9EE4-6167F5D5026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t="15561" b="45509"/>
          <a:stretch/>
        </p:blipFill>
        <p:spPr>
          <a:xfrm>
            <a:off x="0" y="3687763"/>
            <a:ext cx="12192000" cy="3170237"/>
          </a:xfrm>
        </p:spPr>
      </p:pic>
      <p:sp>
        <p:nvSpPr>
          <p:cNvPr id="17" name="Freeform: Shape 16">
            <a:extLst>
              <a:ext uri="{FF2B5EF4-FFF2-40B4-BE49-F238E27FC236}">
                <a16:creationId xmlns:a16="http://schemas.microsoft.com/office/drawing/2014/main" id="{70EA9F46-6ACD-942E-6E2A-AA54ADA8132F}"/>
              </a:ext>
              <a:ext uri="{C183D7F6-B498-43B3-948B-1728B52AA6E4}">
                <adec:decorative xmlns:adec="http://schemas.microsoft.com/office/drawing/2017/decorative" val="1"/>
              </a:ext>
            </a:extLst>
          </p:cNvPr>
          <p:cNvSpPr/>
          <p:nvPr/>
        </p:nvSpPr>
        <p:spPr>
          <a:xfrm>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tx2">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2AD2D5A7-9BDB-C552-DABA-4E1E563BB0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8256" y="2412217"/>
            <a:ext cx="914400" cy="914400"/>
          </a:xfrm>
          <a:prstGeom prst="rect">
            <a:avLst/>
          </a:prstGeom>
        </p:spPr>
      </p:pic>
      <p:pic>
        <p:nvPicPr>
          <p:cNvPr id="23" name="Graphic 22">
            <a:extLst>
              <a:ext uri="{FF2B5EF4-FFF2-40B4-BE49-F238E27FC236}">
                <a16:creationId xmlns:a16="http://schemas.microsoft.com/office/drawing/2014/main" id="{B6727292-C5EE-AD88-5744-A16ACF59E60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5692" y="2412217"/>
            <a:ext cx="914400" cy="914400"/>
          </a:xfrm>
          <a:prstGeom prst="rect">
            <a:avLst/>
          </a:prstGeom>
        </p:spPr>
      </p:pic>
    </p:spTree>
    <p:custDataLst>
      <p:tags r:id="rId1"/>
    </p:custDataLst>
    <p:extLst>
      <p:ext uri="{BB962C8B-B14F-4D97-AF65-F5344CB8AC3E}">
        <p14:creationId xmlns:p14="http://schemas.microsoft.com/office/powerpoint/2010/main" val="52362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750"/>
                                        <p:tgtEl>
                                          <p:spTgt spid="2"/>
                                        </p:tgtEl>
                                      </p:cBhvr>
                                    </p:animEffect>
                                    <p:anim calcmode="lin" valueType="num">
                                      <p:cBhvr>
                                        <p:cTn id="24" dur="750" fill="hold"/>
                                        <p:tgtEl>
                                          <p:spTgt spid="2"/>
                                        </p:tgtEl>
                                        <p:attrNameLst>
                                          <p:attrName>ppt_x</p:attrName>
                                        </p:attrNameLst>
                                      </p:cBhvr>
                                      <p:tavLst>
                                        <p:tav tm="0">
                                          <p:val>
                                            <p:strVal val="#ppt_x"/>
                                          </p:val>
                                        </p:tav>
                                        <p:tav tm="100000">
                                          <p:val>
                                            <p:strVal val="#ppt_x"/>
                                          </p:val>
                                        </p:tav>
                                      </p:tavLst>
                                    </p:anim>
                                    <p:anim calcmode="lin" valueType="num">
                                      <p:cBhvr>
                                        <p:cTn id="25" dur="75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750"/>
                                        <p:tgtEl>
                                          <p:spTgt spid="21"/>
                                        </p:tgtEl>
                                      </p:cBhvr>
                                    </p:animEffect>
                                    <p:anim calcmode="lin" valueType="num">
                                      <p:cBhvr>
                                        <p:cTn id="29" dur="750" fill="hold"/>
                                        <p:tgtEl>
                                          <p:spTgt spid="21"/>
                                        </p:tgtEl>
                                        <p:attrNameLst>
                                          <p:attrName>ppt_x</p:attrName>
                                        </p:attrNameLst>
                                      </p:cBhvr>
                                      <p:tavLst>
                                        <p:tav tm="0">
                                          <p:val>
                                            <p:strVal val="#ppt_x"/>
                                          </p:val>
                                        </p:tav>
                                        <p:tav tm="100000">
                                          <p:val>
                                            <p:strVal val="#ppt_x"/>
                                          </p:val>
                                        </p:tav>
                                      </p:tavLst>
                                    </p:anim>
                                    <p:anim calcmode="lin" valueType="num">
                                      <p:cBhvr>
                                        <p:cTn id="30" dur="75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750"/>
                                        <p:tgtEl>
                                          <p:spTgt spid="9"/>
                                        </p:tgtEl>
                                      </p:cBhvr>
                                    </p:animEffect>
                                    <p:anim calcmode="lin" valueType="num">
                                      <p:cBhvr>
                                        <p:cTn id="35" dur="750" fill="hold"/>
                                        <p:tgtEl>
                                          <p:spTgt spid="9"/>
                                        </p:tgtEl>
                                        <p:attrNameLst>
                                          <p:attrName>ppt_x</p:attrName>
                                        </p:attrNameLst>
                                      </p:cBhvr>
                                      <p:tavLst>
                                        <p:tav tm="0">
                                          <p:val>
                                            <p:strVal val="#ppt_x"/>
                                          </p:val>
                                        </p:tav>
                                        <p:tav tm="100000">
                                          <p:val>
                                            <p:strVal val="#ppt_x"/>
                                          </p:val>
                                        </p:tav>
                                      </p:tavLst>
                                    </p:anim>
                                    <p:anim calcmode="lin" valueType="num">
                                      <p:cBhvr>
                                        <p:cTn id="36" dur="75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750"/>
                                        <p:tgtEl>
                                          <p:spTgt spid="23"/>
                                        </p:tgtEl>
                                      </p:cBhvr>
                                    </p:animEffect>
                                    <p:anim calcmode="lin" valueType="num">
                                      <p:cBhvr>
                                        <p:cTn id="40" dur="750" fill="hold"/>
                                        <p:tgtEl>
                                          <p:spTgt spid="23"/>
                                        </p:tgtEl>
                                        <p:attrNameLst>
                                          <p:attrName>ppt_x</p:attrName>
                                        </p:attrNameLst>
                                      </p:cBhvr>
                                      <p:tavLst>
                                        <p:tav tm="0">
                                          <p:val>
                                            <p:strVal val="#ppt_x"/>
                                          </p:val>
                                        </p:tav>
                                        <p:tav tm="100000">
                                          <p:val>
                                            <p:strVal val="#ppt_x"/>
                                          </p:val>
                                        </p:tav>
                                      </p:tavLst>
                                    </p:anim>
                                    <p:anim calcmode="lin" valueType="num">
                                      <p:cBhvr>
                                        <p:cTn id="41"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P spid="9"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40CE177-C28A-B4A6-CC95-CACE00E55A40}"/>
              </a:ext>
              <a:ext uri="{C183D7F6-B498-43B3-948B-1728B52AA6E4}">
                <adec:decorative xmlns:adec="http://schemas.microsoft.com/office/drawing/2017/decorative" val="1"/>
              </a:ext>
            </a:extLst>
          </p:cNvPr>
          <p:cNvSpPr/>
          <p:nvPr/>
        </p:nvSpPr>
        <p:spPr>
          <a:xfrm>
            <a:off x="110407" y="1341530"/>
            <a:ext cx="4142613" cy="414261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408C486-B8DB-EA14-88A4-B493783A47DD}"/>
              </a:ext>
              <a:ext uri="{C183D7F6-B498-43B3-948B-1728B52AA6E4}">
                <adec:decorative xmlns:adec="http://schemas.microsoft.com/office/drawing/2017/decorative" val="1"/>
              </a:ext>
            </a:extLst>
          </p:cNvPr>
          <p:cNvSpPr/>
          <p:nvPr/>
        </p:nvSpPr>
        <p:spPr>
          <a:xfrm>
            <a:off x="710635" y="4161658"/>
            <a:ext cx="194336" cy="194336"/>
          </a:xfrm>
          <a:prstGeom prst="ellipse">
            <a:avLst/>
          </a:prstGeom>
          <a:noFill/>
          <a:ln w="476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704CBE1C-F423-076F-F1C4-5D20E0B377C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485" y="3997347"/>
            <a:ext cx="365760" cy="365760"/>
          </a:xfrm>
          <a:prstGeom prst="rect">
            <a:avLst/>
          </a:prstGeom>
        </p:spPr>
      </p:pic>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1033436" y="365760"/>
            <a:ext cx="10585409" cy="843845"/>
          </a:xfrm>
        </p:spPr>
        <p:txBody>
          <a:bodyPr anchor="b" anchorCtr="0">
            <a:noAutofit/>
          </a:bodyPr>
          <a:lstStyle/>
          <a:p>
            <a:pPr>
              <a:lnSpc>
                <a:spcPct val="105000"/>
              </a:lnSpc>
            </a:pPr>
            <a:r>
              <a:rPr lang="en-US" b="1">
                <a:latin typeface="+mn-lt"/>
              </a:rPr>
              <a:t>Compassion About Ambivalence</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2103120" cy="15544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tx1">
                  <a:alpha val="90000"/>
                </a:schemeClr>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10088880" y="5321392"/>
            <a:ext cx="2103120" cy="154985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75000"/>
                  <a:alpha val="90000"/>
                </a:schemeClr>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B02298-B9FC-2735-7A9F-C9A384911E81}"/>
              </a:ext>
            </a:extLst>
          </p:cNvPr>
          <p:cNvSpPr txBox="1"/>
          <p:nvPr/>
        </p:nvSpPr>
        <p:spPr>
          <a:xfrm>
            <a:off x="594421" y="2265964"/>
            <a:ext cx="3367692" cy="1046825"/>
          </a:xfrm>
          <a:prstGeom prst="rect">
            <a:avLst/>
          </a:prstGeom>
          <a:noFill/>
        </p:spPr>
        <p:txBody>
          <a:bodyPr wrap="square" rtlCol="0" anchor="ctr">
            <a:spAutoFit/>
          </a:bodyPr>
          <a:lstStyle/>
          <a:p>
            <a:pPr>
              <a:lnSpc>
                <a:spcPct val="108000"/>
              </a:lnSpc>
            </a:pPr>
            <a:r>
              <a:rPr lang="en-US" sz="3000" b="1">
                <a:solidFill>
                  <a:schemeClr val="bg1"/>
                </a:solidFill>
              </a:rPr>
              <a:t>Feeling two ways about something:</a:t>
            </a:r>
          </a:p>
        </p:txBody>
      </p:sp>
      <p:sp>
        <p:nvSpPr>
          <p:cNvPr id="4" name="TextBox 3">
            <a:extLst>
              <a:ext uri="{FF2B5EF4-FFF2-40B4-BE49-F238E27FC236}">
                <a16:creationId xmlns:a16="http://schemas.microsoft.com/office/drawing/2014/main" id="{C2728F79-FA91-BCD6-B26B-16F930AE7291}"/>
              </a:ext>
            </a:extLst>
          </p:cNvPr>
          <p:cNvSpPr txBox="1"/>
          <p:nvPr/>
        </p:nvSpPr>
        <p:spPr>
          <a:xfrm>
            <a:off x="1128596" y="3409273"/>
            <a:ext cx="2892448" cy="457048"/>
          </a:xfrm>
          <a:prstGeom prst="rect">
            <a:avLst/>
          </a:prstGeom>
          <a:noFill/>
        </p:spPr>
        <p:txBody>
          <a:bodyPr wrap="square" rtlCol="0" anchor="ctr">
            <a:spAutoFit/>
          </a:bodyPr>
          <a:lstStyle/>
          <a:p>
            <a:pPr>
              <a:lnSpc>
                <a:spcPct val="108000"/>
              </a:lnSpc>
            </a:pPr>
            <a:r>
              <a:rPr lang="en-US" sz="2400">
                <a:solidFill>
                  <a:schemeClr val="bg1"/>
                </a:solidFill>
              </a:rPr>
              <a:t>Normal</a:t>
            </a:r>
          </a:p>
        </p:txBody>
      </p:sp>
      <p:sp>
        <p:nvSpPr>
          <p:cNvPr id="6" name="TextBox 5">
            <a:extLst>
              <a:ext uri="{FF2B5EF4-FFF2-40B4-BE49-F238E27FC236}">
                <a16:creationId xmlns:a16="http://schemas.microsoft.com/office/drawing/2014/main" id="{DDFC1B1C-00D9-204E-5170-5825B4DF9446}"/>
              </a:ext>
            </a:extLst>
          </p:cNvPr>
          <p:cNvSpPr txBox="1"/>
          <p:nvPr/>
        </p:nvSpPr>
        <p:spPr>
          <a:xfrm>
            <a:off x="1128596" y="3997347"/>
            <a:ext cx="2892448" cy="457048"/>
          </a:xfrm>
          <a:prstGeom prst="rect">
            <a:avLst/>
          </a:prstGeom>
          <a:noFill/>
        </p:spPr>
        <p:txBody>
          <a:bodyPr wrap="square" rtlCol="0" anchor="ctr">
            <a:spAutoFit/>
          </a:bodyPr>
          <a:lstStyle/>
          <a:p>
            <a:pPr lvl="0">
              <a:lnSpc>
                <a:spcPct val="108000"/>
              </a:lnSpc>
            </a:pPr>
            <a:r>
              <a:rPr lang="en-US" sz="2400">
                <a:solidFill>
                  <a:schemeClr val="bg1"/>
                </a:solidFill>
              </a:rPr>
              <a:t>Acceptable</a:t>
            </a:r>
          </a:p>
        </p:txBody>
      </p:sp>
      <p:sp>
        <p:nvSpPr>
          <p:cNvPr id="21" name="Oval 20">
            <a:extLst>
              <a:ext uri="{FF2B5EF4-FFF2-40B4-BE49-F238E27FC236}">
                <a16:creationId xmlns:a16="http://schemas.microsoft.com/office/drawing/2014/main" id="{9B781247-635A-4336-A5DC-4387F15B0849}"/>
              </a:ext>
              <a:ext uri="{C183D7F6-B498-43B3-948B-1728B52AA6E4}">
                <adec:decorative xmlns:adec="http://schemas.microsoft.com/office/drawing/2017/decorative" val="1"/>
              </a:ext>
            </a:extLst>
          </p:cNvPr>
          <p:cNvSpPr/>
          <p:nvPr/>
        </p:nvSpPr>
        <p:spPr>
          <a:xfrm>
            <a:off x="710635" y="3573584"/>
            <a:ext cx="194336" cy="194336"/>
          </a:xfrm>
          <a:prstGeom prst="ellipse">
            <a:avLst/>
          </a:prstGeom>
          <a:noFill/>
          <a:ln w="476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947EF569-CBB6-B088-DD55-51C3B6190EE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485" y="3409273"/>
            <a:ext cx="365760" cy="365760"/>
          </a:xfrm>
          <a:prstGeom prst="rect">
            <a:avLst/>
          </a:prstGeom>
        </p:spPr>
      </p:pic>
      <p:sp>
        <p:nvSpPr>
          <p:cNvPr id="25" name="Oval 24">
            <a:extLst>
              <a:ext uri="{FF2B5EF4-FFF2-40B4-BE49-F238E27FC236}">
                <a16:creationId xmlns:a16="http://schemas.microsoft.com/office/drawing/2014/main" id="{DB392F8E-BFAE-CAA6-06AA-CB3B8D8AC214}"/>
              </a:ext>
              <a:ext uri="{C183D7F6-B498-43B3-948B-1728B52AA6E4}">
                <adec:decorative xmlns:adec="http://schemas.microsoft.com/office/drawing/2017/decorative" val="1"/>
              </a:ext>
            </a:extLst>
          </p:cNvPr>
          <p:cNvSpPr/>
          <p:nvPr/>
        </p:nvSpPr>
        <p:spPr>
          <a:xfrm>
            <a:off x="7376425" y="1502051"/>
            <a:ext cx="4686338" cy="468633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108056F-DBA4-12D3-AF74-BD0763B89746}"/>
              </a:ext>
              <a:ext uri="{C183D7F6-B498-43B3-948B-1728B52AA6E4}">
                <adec:decorative xmlns:adec="http://schemas.microsoft.com/office/drawing/2017/decorative" val="1"/>
              </a:ext>
            </a:extLst>
          </p:cNvPr>
          <p:cNvGrpSpPr/>
          <p:nvPr/>
        </p:nvGrpSpPr>
        <p:grpSpPr>
          <a:xfrm>
            <a:off x="8120812" y="4053310"/>
            <a:ext cx="365760" cy="365760"/>
            <a:chOff x="8120812" y="4154489"/>
            <a:chExt cx="365760" cy="365760"/>
          </a:xfrm>
        </p:grpSpPr>
        <p:sp>
          <p:nvSpPr>
            <p:cNvPr id="27" name="Oval 26">
              <a:extLst>
                <a:ext uri="{FF2B5EF4-FFF2-40B4-BE49-F238E27FC236}">
                  <a16:creationId xmlns:a16="http://schemas.microsoft.com/office/drawing/2014/main" id="{A510D8BD-70EB-18B3-A2B6-98EB0498715F}"/>
                </a:ext>
                <a:ext uri="{C183D7F6-B498-43B3-948B-1728B52AA6E4}">
                  <adec:decorative xmlns:adec="http://schemas.microsoft.com/office/drawing/2017/decorative" val="1"/>
                </a:ext>
              </a:extLst>
            </p:cNvPr>
            <p:cNvSpPr/>
            <p:nvPr/>
          </p:nvSpPr>
          <p:spPr>
            <a:xfrm>
              <a:off x="8151962" y="4318800"/>
              <a:ext cx="194336" cy="194336"/>
            </a:xfrm>
            <a:prstGeom prst="ellipse">
              <a:avLst/>
            </a:prstGeom>
            <a:noFill/>
            <a:ln w="476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2343D1A8-3465-A1A0-C255-1A3D1352B5C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0812" y="4154489"/>
              <a:ext cx="365760" cy="365760"/>
            </a:xfrm>
            <a:prstGeom prst="rect">
              <a:avLst/>
            </a:prstGeom>
          </p:spPr>
        </p:pic>
      </p:grpSp>
      <p:sp>
        <p:nvSpPr>
          <p:cNvPr id="29" name="TextBox 28">
            <a:extLst>
              <a:ext uri="{FF2B5EF4-FFF2-40B4-BE49-F238E27FC236}">
                <a16:creationId xmlns:a16="http://schemas.microsoft.com/office/drawing/2014/main" id="{9F9091A1-E505-7449-3D92-5535F1C06537}"/>
              </a:ext>
            </a:extLst>
          </p:cNvPr>
          <p:cNvSpPr txBox="1"/>
          <p:nvPr/>
        </p:nvSpPr>
        <p:spPr>
          <a:xfrm>
            <a:off x="8035748" y="2321524"/>
            <a:ext cx="3367692" cy="548227"/>
          </a:xfrm>
          <a:prstGeom prst="rect">
            <a:avLst/>
          </a:prstGeom>
          <a:noFill/>
        </p:spPr>
        <p:txBody>
          <a:bodyPr wrap="square" rtlCol="0" anchor="ctr">
            <a:spAutoFit/>
          </a:bodyPr>
          <a:lstStyle/>
          <a:p>
            <a:pPr>
              <a:lnSpc>
                <a:spcPct val="108000"/>
              </a:lnSpc>
            </a:pPr>
            <a:r>
              <a:rPr lang="en-US" sz="3000" b="1">
                <a:solidFill>
                  <a:schemeClr val="bg1"/>
                </a:solidFill>
              </a:rPr>
              <a:t>Take time to:</a:t>
            </a:r>
          </a:p>
        </p:txBody>
      </p:sp>
      <p:sp>
        <p:nvSpPr>
          <p:cNvPr id="30" name="TextBox 29">
            <a:extLst>
              <a:ext uri="{FF2B5EF4-FFF2-40B4-BE49-F238E27FC236}">
                <a16:creationId xmlns:a16="http://schemas.microsoft.com/office/drawing/2014/main" id="{5313F8EE-3F78-2908-49B3-ECD6505504F9}"/>
              </a:ext>
            </a:extLst>
          </p:cNvPr>
          <p:cNvSpPr txBox="1"/>
          <p:nvPr/>
        </p:nvSpPr>
        <p:spPr>
          <a:xfrm>
            <a:off x="8569923" y="3037358"/>
            <a:ext cx="2892448" cy="855940"/>
          </a:xfrm>
          <a:prstGeom prst="rect">
            <a:avLst/>
          </a:prstGeom>
          <a:noFill/>
        </p:spPr>
        <p:txBody>
          <a:bodyPr wrap="square" rtlCol="0" anchor="ctr">
            <a:spAutoFit/>
          </a:bodyPr>
          <a:lstStyle/>
          <a:p>
            <a:pPr>
              <a:lnSpc>
                <a:spcPct val="108000"/>
              </a:lnSpc>
            </a:pPr>
            <a:r>
              <a:rPr lang="en-US" sz="2400" b="1">
                <a:solidFill>
                  <a:schemeClr val="bg1"/>
                </a:solidFill>
              </a:rPr>
              <a:t>Understand</a:t>
            </a:r>
            <a:r>
              <a:rPr lang="en-US" sz="2400">
                <a:solidFill>
                  <a:schemeClr val="bg1"/>
                </a:solidFill>
              </a:rPr>
              <a:t> a person’s concerns</a:t>
            </a:r>
          </a:p>
        </p:txBody>
      </p:sp>
      <p:sp>
        <p:nvSpPr>
          <p:cNvPr id="31" name="TextBox 30">
            <a:extLst>
              <a:ext uri="{FF2B5EF4-FFF2-40B4-BE49-F238E27FC236}">
                <a16:creationId xmlns:a16="http://schemas.microsoft.com/office/drawing/2014/main" id="{0C749196-C339-59AE-687F-62DB7A4C93FE}"/>
              </a:ext>
            </a:extLst>
          </p:cNvPr>
          <p:cNvSpPr txBox="1"/>
          <p:nvPr/>
        </p:nvSpPr>
        <p:spPr>
          <a:xfrm>
            <a:off x="8569923" y="4053310"/>
            <a:ext cx="2892448" cy="1254831"/>
          </a:xfrm>
          <a:prstGeom prst="rect">
            <a:avLst/>
          </a:prstGeom>
          <a:noFill/>
        </p:spPr>
        <p:txBody>
          <a:bodyPr wrap="square" rtlCol="0" anchor="ctr">
            <a:spAutoFit/>
          </a:bodyPr>
          <a:lstStyle/>
          <a:p>
            <a:pPr lvl="0">
              <a:lnSpc>
                <a:spcPct val="108000"/>
              </a:lnSpc>
            </a:pPr>
            <a:r>
              <a:rPr lang="en-US" sz="2400" b="1">
                <a:solidFill>
                  <a:schemeClr val="bg1"/>
                </a:solidFill>
              </a:rPr>
              <a:t>Give them opportunities </a:t>
            </a:r>
            <a:r>
              <a:rPr lang="en-US" sz="2400">
                <a:solidFill>
                  <a:schemeClr val="bg1"/>
                </a:solidFill>
              </a:rPr>
              <a:t>to resolve ambivalence </a:t>
            </a:r>
          </a:p>
        </p:txBody>
      </p:sp>
      <p:grpSp>
        <p:nvGrpSpPr>
          <p:cNvPr id="32" name="Group 31">
            <a:extLst>
              <a:ext uri="{FF2B5EF4-FFF2-40B4-BE49-F238E27FC236}">
                <a16:creationId xmlns:a16="http://schemas.microsoft.com/office/drawing/2014/main" id="{658E5FDA-76CC-DD3A-BD90-FC664828B79D}"/>
              </a:ext>
              <a:ext uri="{C183D7F6-B498-43B3-948B-1728B52AA6E4}">
                <adec:decorative xmlns:adec="http://schemas.microsoft.com/office/drawing/2017/decorative" val="1"/>
              </a:ext>
            </a:extLst>
          </p:cNvPr>
          <p:cNvGrpSpPr/>
          <p:nvPr/>
        </p:nvGrpSpPr>
        <p:grpSpPr>
          <a:xfrm>
            <a:off x="8120812" y="3037358"/>
            <a:ext cx="365760" cy="358846"/>
            <a:chOff x="711027" y="5207101"/>
            <a:chExt cx="365760" cy="365760"/>
          </a:xfrm>
        </p:grpSpPr>
        <p:sp>
          <p:nvSpPr>
            <p:cNvPr id="33" name="Oval 32">
              <a:extLst>
                <a:ext uri="{FF2B5EF4-FFF2-40B4-BE49-F238E27FC236}">
                  <a16:creationId xmlns:a16="http://schemas.microsoft.com/office/drawing/2014/main" id="{54503947-E9A0-A610-D8E9-1F3D6DC84F47}"/>
                </a:ext>
                <a:ext uri="{C183D7F6-B498-43B3-948B-1728B52AA6E4}">
                  <adec:decorative xmlns:adec="http://schemas.microsoft.com/office/drawing/2017/decorative" val="1"/>
                </a:ext>
              </a:extLst>
            </p:cNvPr>
            <p:cNvSpPr/>
            <p:nvPr/>
          </p:nvSpPr>
          <p:spPr>
            <a:xfrm>
              <a:off x="742177" y="5371412"/>
              <a:ext cx="194336" cy="194336"/>
            </a:xfrm>
            <a:prstGeom prst="ellipse">
              <a:avLst/>
            </a:prstGeom>
            <a:noFill/>
            <a:ln w="476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A03ACCD4-8320-A6AF-391F-CFC8B01DDB7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027" y="5207101"/>
              <a:ext cx="365760" cy="365760"/>
            </a:xfrm>
            <a:prstGeom prst="rect">
              <a:avLst/>
            </a:prstGeom>
          </p:spPr>
        </p:pic>
      </p:grpSp>
      <p:pic>
        <p:nvPicPr>
          <p:cNvPr id="20" name="Picture Placeholder 20" descr="Paraplegic woman in kitchen">
            <a:extLst>
              <a:ext uri="{FF2B5EF4-FFF2-40B4-BE49-F238E27FC236}">
                <a16:creationId xmlns:a16="http://schemas.microsoft.com/office/drawing/2014/main" id="{03A0CF96-7AAA-F360-6F4D-4F88E08F29CC}"/>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15218" y="2058809"/>
            <a:ext cx="3418221" cy="3418221"/>
          </a:xfrm>
          <a:prstGeom prst="ellipse">
            <a:avLst/>
          </a:prstGeom>
        </p:spPr>
      </p:pic>
    </p:spTree>
    <p:custDataLst>
      <p:tags r:id="rId1"/>
    </p:custDataLst>
    <p:extLst>
      <p:ext uri="{BB962C8B-B14F-4D97-AF65-F5344CB8AC3E}">
        <p14:creationId xmlns:p14="http://schemas.microsoft.com/office/powerpoint/2010/main" val="143324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1000"/>
                                        <p:tgtEl>
                                          <p:spTgt spid="20"/>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1000"/>
                                        <p:tgtEl>
                                          <p:spTgt spid="7"/>
                                        </p:tgtEl>
                                      </p:cBhvr>
                                    </p:animEffect>
                                  </p:childTnLst>
                                </p:cTn>
                              </p:par>
                              <p:par>
                                <p:cTn id="24" presetID="42" presetClass="entr" presetSubtype="0" fill="hold" grpId="0" nodeType="with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750" fill="hold"/>
                                        <p:tgtEl>
                                          <p:spTgt spid="4"/>
                                        </p:tgtEl>
                                        <p:attrNameLst>
                                          <p:attrName>ppt_x</p:attrName>
                                        </p:attrNameLst>
                                      </p:cBhvr>
                                      <p:tavLst>
                                        <p:tav tm="0">
                                          <p:val>
                                            <p:strVal val="1+#ppt_w/2"/>
                                          </p:val>
                                        </p:tav>
                                        <p:tav tm="100000">
                                          <p:val>
                                            <p:strVal val="#ppt_x"/>
                                          </p:val>
                                        </p:tav>
                                      </p:tavLst>
                                    </p:anim>
                                    <p:anim calcmode="lin" valueType="num">
                                      <p:cBhvr additive="base">
                                        <p:cTn id="34"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750" fill="hold"/>
                                        <p:tgtEl>
                                          <p:spTgt spid="6"/>
                                        </p:tgtEl>
                                        <p:attrNameLst>
                                          <p:attrName>ppt_x</p:attrName>
                                        </p:attrNameLst>
                                      </p:cBhvr>
                                      <p:tavLst>
                                        <p:tav tm="0">
                                          <p:val>
                                            <p:strVal val="1+#ppt_w/2"/>
                                          </p:val>
                                        </p:tav>
                                        <p:tav tm="100000">
                                          <p:val>
                                            <p:strVal val="#ppt_x"/>
                                          </p:val>
                                        </p:tav>
                                      </p:tavLst>
                                    </p:anim>
                                    <p:anim calcmode="lin" valueType="num">
                                      <p:cBhvr additive="base">
                                        <p:cTn id="40" dur="750" fill="hold"/>
                                        <p:tgtEl>
                                          <p:spTgt spid="6"/>
                                        </p:tgtEl>
                                        <p:attrNameLst>
                                          <p:attrName>ppt_y</p:attrName>
                                        </p:attrNameLst>
                                      </p:cBhvr>
                                      <p:tavLst>
                                        <p:tav tm="0">
                                          <p:val>
                                            <p:strVal val="#ppt_y"/>
                                          </p:val>
                                        </p:tav>
                                        <p:tav tm="100000">
                                          <p:val>
                                            <p:strVal val="#ppt_y"/>
                                          </p:val>
                                        </p:tav>
                                      </p:tavLst>
                                    </p:anim>
                                  </p:childTnLst>
                                </p:cTn>
                              </p:par>
                            </p:childTnLst>
                          </p:cTn>
                        </p:par>
                        <p:par>
                          <p:cTn id="41" fill="hold">
                            <p:stCondLst>
                              <p:cond delay="750"/>
                            </p:stCondLst>
                            <p:childTnLst>
                              <p:par>
                                <p:cTn id="42" presetID="21"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heel(1)">
                                      <p:cBhvr>
                                        <p:cTn id="44" dur="1000"/>
                                        <p:tgtEl>
                                          <p:spTgt spid="25"/>
                                        </p:tgtEl>
                                      </p:cBhvr>
                                    </p:animEffect>
                                  </p:childTnLst>
                                </p:cTn>
                              </p:par>
                              <p:par>
                                <p:cTn id="45" presetID="42" presetClass="entr" presetSubtype="0" fill="hold" grpId="0" nodeType="withEffect">
                                  <p:stCondLst>
                                    <p:cond delay="50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750" fill="hold"/>
                                        <p:tgtEl>
                                          <p:spTgt spid="30"/>
                                        </p:tgtEl>
                                        <p:attrNameLst>
                                          <p:attrName>ppt_x</p:attrName>
                                        </p:attrNameLst>
                                      </p:cBhvr>
                                      <p:tavLst>
                                        <p:tav tm="0">
                                          <p:val>
                                            <p:strVal val="1+#ppt_w/2"/>
                                          </p:val>
                                        </p:tav>
                                        <p:tav tm="100000">
                                          <p:val>
                                            <p:strVal val="#ppt_x"/>
                                          </p:val>
                                        </p:tav>
                                      </p:tavLst>
                                    </p:anim>
                                    <p:anim calcmode="lin" valueType="num">
                                      <p:cBhvr additive="base">
                                        <p:cTn id="55" dur="75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750" fill="hold"/>
                                        <p:tgtEl>
                                          <p:spTgt spid="31"/>
                                        </p:tgtEl>
                                        <p:attrNameLst>
                                          <p:attrName>ppt_x</p:attrName>
                                        </p:attrNameLst>
                                      </p:cBhvr>
                                      <p:tavLst>
                                        <p:tav tm="0">
                                          <p:val>
                                            <p:strVal val="1+#ppt_w/2"/>
                                          </p:val>
                                        </p:tav>
                                        <p:tav tm="100000">
                                          <p:val>
                                            <p:strVal val="#ppt_x"/>
                                          </p:val>
                                        </p:tav>
                                      </p:tavLst>
                                    </p:anim>
                                    <p:anim calcmode="lin" valueType="num">
                                      <p:cBhvr additive="base">
                                        <p:cTn id="61"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50" grpId="0" animBg="1"/>
      <p:bldP spid="2" grpId="0" animBg="1"/>
      <p:bldP spid="3" grpId="0"/>
      <p:bldP spid="4" grpId="0"/>
      <p:bldP spid="6" grpId="0"/>
      <p:bldP spid="25" grpId="0" animBg="1"/>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3A74E3D-2F69-19A4-AF84-1D27AC08C979}"/>
              </a:ext>
              <a:ext uri="{C183D7F6-B498-43B3-948B-1728B52AA6E4}">
                <adec:decorative xmlns:adec="http://schemas.microsoft.com/office/drawing/2017/decorative" val="1"/>
              </a:ext>
            </a:extLst>
          </p:cNvPr>
          <p:cNvSpPr/>
          <p:nvPr/>
        </p:nvSpPr>
        <p:spPr>
          <a:xfrm>
            <a:off x="0" y="1872871"/>
            <a:ext cx="12191998" cy="2883710"/>
          </a:xfrm>
          <a:custGeom>
            <a:avLst/>
            <a:gdLst>
              <a:gd name="connsiteX0" fmla="*/ 5572125 w 12191998"/>
              <a:gd name="connsiteY0" fmla="*/ 0 h 2883710"/>
              <a:gd name="connsiteX1" fmla="*/ 12142130 w 12191998"/>
              <a:gd name="connsiteY1" fmla="*/ 893244 h 2883710"/>
              <a:gd name="connsiteX2" fmla="*/ 12191998 w 12191998"/>
              <a:gd name="connsiteY2" fmla="*/ 908511 h 2883710"/>
              <a:gd name="connsiteX3" fmla="*/ 12191998 w 12191998"/>
              <a:gd name="connsiteY3" fmla="*/ 2374073 h 2883710"/>
              <a:gd name="connsiteX4" fmla="*/ 11881612 w 12191998"/>
              <a:gd name="connsiteY4" fmla="*/ 2292246 h 2883710"/>
              <a:gd name="connsiteX5" fmla="*/ 4836438 w 12191998"/>
              <a:gd name="connsiteY5" fmla="*/ 1906571 h 2883710"/>
              <a:gd name="connsiteX6" fmla="*/ 151943 w 12191998"/>
              <a:gd name="connsiteY6" fmla="*/ 2834271 h 2883710"/>
              <a:gd name="connsiteX7" fmla="*/ 0 w 12191998"/>
              <a:gd name="connsiteY7" fmla="*/ 2883710 h 2883710"/>
              <a:gd name="connsiteX8" fmla="*/ 0 w 12191998"/>
              <a:gd name="connsiteY8" fmla="*/ 634870 h 2883710"/>
              <a:gd name="connsiteX9" fmla="*/ 361578 w 12191998"/>
              <a:gd name="connsiteY9" fmla="*/ 549653 h 2883710"/>
              <a:gd name="connsiteX10" fmla="*/ 5572125 w 12191998"/>
              <a:gd name="connsiteY10" fmla="*/ 0 h 28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8" h="2883710">
                <a:moveTo>
                  <a:pt x="5572125" y="0"/>
                </a:moveTo>
                <a:cubicBezTo>
                  <a:pt x="7926040" y="0"/>
                  <a:pt x="10154604" y="320798"/>
                  <a:pt x="12142130" y="893244"/>
                </a:cubicBezTo>
                <a:lnTo>
                  <a:pt x="12191998" y="908511"/>
                </a:lnTo>
                <a:lnTo>
                  <a:pt x="12191998" y="2374073"/>
                </a:lnTo>
                <a:lnTo>
                  <a:pt x="11881612" y="2292246"/>
                </a:lnTo>
                <a:cubicBezTo>
                  <a:pt x="9929898" y="1810009"/>
                  <a:pt x="7472588" y="1646892"/>
                  <a:pt x="4836438" y="1906571"/>
                </a:cubicBezTo>
                <a:cubicBezTo>
                  <a:pt x="3141771" y="2073508"/>
                  <a:pt x="1553683" y="2397392"/>
                  <a:pt x="151943" y="2834271"/>
                </a:cubicBezTo>
                <a:lnTo>
                  <a:pt x="0" y="2883710"/>
                </a:lnTo>
                <a:lnTo>
                  <a:pt x="0" y="634870"/>
                </a:lnTo>
                <a:lnTo>
                  <a:pt x="361578" y="549653"/>
                </a:lnTo>
                <a:cubicBezTo>
                  <a:pt x="1986309" y="194063"/>
                  <a:pt x="3741303" y="0"/>
                  <a:pt x="5572125" y="0"/>
                </a:cubicBezTo>
                <a:close/>
              </a:path>
            </a:pathLst>
          </a:custGeom>
          <a:gradFill>
            <a:gsLst>
              <a:gs pos="0">
                <a:schemeClr val="accent1">
                  <a:alpha val="90000"/>
                </a:schemeClr>
              </a:gs>
              <a:gs pos="100000">
                <a:schemeClr val="accent6">
                  <a:lumMod val="60000"/>
                  <a:lumOff val="40000"/>
                  <a:alpha val="90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26823C-394E-4D39-9C55-4A9EF4014305}"/>
              </a:ext>
            </a:extLst>
          </p:cNvPr>
          <p:cNvSpPr>
            <a:spLocks noGrp="1"/>
          </p:cNvSpPr>
          <p:nvPr>
            <p:ph type="ctrTitle"/>
          </p:nvPr>
        </p:nvSpPr>
        <p:spPr>
          <a:xfrm>
            <a:off x="1066801" y="474981"/>
            <a:ext cx="10058399" cy="915670"/>
          </a:xfrm>
        </p:spPr>
        <p:txBody>
          <a:bodyPr anchor="b" anchorCtr="0">
            <a:noAutofit/>
          </a:bodyPr>
          <a:lstStyle/>
          <a:p>
            <a:r>
              <a:rPr lang="en-US" sz="4400">
                <a:solidFill>
                  <a:schemeClr val="bg1"/>
                </a:solidFill>
              </a:rPr>
              <a:t>Motivational Interviewing </a:t>
            </a:r>
            <a:r>
              <a:rPr lang="en-US" sz="4400" b="1">
                <a:solidFill>
                  <a:schemeClr val="accent6">
                    <a:lumMod val="40000"/>
                    <a:lumOff val="60000"/>
                  </a:schemeClr>
                </a:solidFill>
              </a:rPr>
              <a:t>Techniques</a:t>
            </a:r>
            <a:endParaRPr lang="en-US" sz="4400">
              <a:solidFill>
                <a:schemeClr val="accent6">
                  <a:lumMod val="40000"/>
                  <a:lumOff val="60000"/>
                </a:schemeClr>
              </a:solidFill>
            </a:endParaRPr>
          </a:p>
        </p:txBody>
      </p:sp>
      <p:sp>
        <p:nvSpPr>
          <p:cNvPr id="2" name="Oval 1">
            <a:extLst>
              <a:ext uri="{FF2B5EF4-FFF2-40B4-BE49-F238E27FC236}">
                <a16:creationId xmlns:a16="http://schemas.microsoft.com/office/drawing/2014/main" id="{3EF7C93E-F476-361A-4DA3-98DEC7721272}"/>
              </a:ext>
              <a:ext uri="{C183D7F6-B498-43B3-948B-1728B52AA6E4}">
                <adec:decorative xmlns:adec="http://schemas.microsoft.com/office/drawing/2017/decorative" val="1"/>
              </a:ext>
            </a:extLst>
          </p:cNvPr>
          <p:cNvSpPr>
            <a:spLocks noChangeAspect="1"/>
          </p:cNvSpPr>
          <p:nvPr/>
        </p:nvSpPr>
        <p:spPr>
          <a:xfrm>
            <a:off x="1640901" y="2596952"/>
            <a:ext cx="1097280" cy="109728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740877-E4B6-1C12-30C8-A2F17E43701E}"/>
              </a:ext>
              <a:ext uri="{C183D7F6-B498-43B3-948B-1728B52AA6E4}">
                <adec:decorative xmlns:adec="http://schemas.microsoft.com/office/drawing/2017/decorative" val="1"/>
              </a:ext>
            </a:extLst>
          </p:cNvPr>
          <p:cNvSpPr>
            <a:spLocks noChangeAspect="1"/>
          </p:cNvSpPr>
          <p:nvPr/>
        </p:nvSpPr>
        <p:spPr>
          <a:xfrm>
            <a:off x="4188999" y="2301708"/>
            <a:ext cx="1097280" cy="109728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43F0F80-D9FC-27CF-DAFE-DC05826C0457}"/>
              </a:ext>
              <a:ext uri="{C183D7F6-B498-43B3-948B-1728B52AA6E4}">
                <adec:decorative xmlns:adec="http://schemas.microsoft.com/office/drawing/2017/decorative" val="1"/>
              </a:ext>
            </a:extLst>
          </p:cNvPr>
          <p:cNvSpPr>
            <a:spLocks noChangeAspect="1"/>
          </p:cNvSpPr>
          <p:nvPr/>
        </p:nvSpPr>
        <p:spPr>
          <a:xfrm>
            <a:off x="6775435" y="2255306"/>
            <a:ext cx="1097280" cy="109728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87BB961-17A5-EE3E-EB2D-54641B8B5C8E}"/>
              </a:ext>
              <a:ext uri="{C183D7F6-B498-43B3-948B-1728B52AA6E4}">
                <adec:decorative xmlns:adec="http://schemas.microsoft.com/office/drawing/2017/decorative" val="1"/>
              </a:ext>
            </a:extLst>
          </p:cNvPr>
          <p:cNvSpPr>
            <a:spLocks noChangeAspect="1"/>
          </p:cNvSpPr>
          <p:nvPr/>
        </p:nvSpPr>
        <p:spPr>
          <a:xfrm>
            <a:off x="9342703" y="2494302"/>
            <a:ext cx="1097280" cy="109728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E22852A-1FC9-0666-36BC-7FB8620EF2FD}"/>
              </a:ext>
            </a:extLst>
          </p:cNvPr>
          <p:cNvSpPr txBox="1"/>
          <p:nvPr/>
        </p:nvSpPr>
        <p:spPr>
          <a:xfrm>
            <a:off x="947481" y="4791761"/>
            <a:ext cx="2468880" cy="1097280"/>
          </a:xfrm>
          <a:prstGeom prst="rect">
            <a:avLst/>
          </a:prstGeom>
          <a:noFill/>
        </p:spPr>
        <p:txBody>
          <a:bodyPr wrap="square" rtlCol="0" anchor="ctr">
            <a:noAutofit/>
          </a:bodyPr>
          <a:lstStyle/>
          <a:p>
            <a:pPr algn="ctr"/>
            <a:r>
              <a:rPr lang="en-US" sz="2800" b="1" spc="120">
                <a:solidFill>
                  <a:schemeClr val="bg1"/>
                </a:solidFill>
              </a:rPr>
              <a:t>Open Ended Questions</a:t>
            </a:r>
          </a:p>
        </p:txBody>
      </p:sp>
      <p:sp>
        <p:nvSpPr>
          <p:cNvPr id="25" name="TextBox 24">
            <a:extLst>
              <a:ext uri="{FF2B5EF4-FFF2-40B4-BE49-F238E27FC236}">
                <a16:creationId xmlns:a16="http://schemas.microsoft.com/office/drawing/2014/main" id="{F4BDB9B7-5713-6036-DCFE-2B54442B3F97}"/>
              </a:ext>
            </a:extLst>
          </p:cNvPr>
          <p:cNvSpPr txBox="1"/>
          <p:nvPr/>
        </p:nvSpPr>
        <p:spPr>
          <a:xfrm>
            <a:off x="3503199" y="4508841"/>
            <a:ext cx="2468880" cy="548640"/>
          </a:xfrm>
          <a:prstGeom prst="rect">
            <a:avLst/>
          </a:prstGeom>
          <a:noFill/>
        </p:spPr>
        <p:txBody>
          <a:bodyPr wrap="square" rtlCol="0" anchor="ctr">
            <a:noAutofit/>
          </a:bodyPr>
          <a:lstStyle/>
          <a:p>
            <a:pPr algn="ctr"/>
            <a:r>
              <a:rPr lang="en-US" sz="2800" b="1" spc="120">
                <a:solidFill>
                  <a:schemeClr val="bg1"/>
                </a:solidFill>
              </a:rPr>
              <a:t>Affirmations</a:t>
            </a:r>
          </a:p>
        </p:txBody>
      </p:sp>
      <p:sp>
        <p:nvSpPr>
          <p:cNvPr id="29" name="TextBox 28">
            <a:extLst>
              <a:ext uri="{FF2B5EF4-FFF2-40B4-BE49-F238E27FC236}">
                <a16:creationId xmlns:a16="http://schemas.microsoft.com/office/drawing/2014/main" id="{9E88238F-235C-3812-D9CC-E6FCC5925E79}"/>
              </a:ext>
            </a:extLst>
          </p:cNvPr>
          <p:cNvSpPr txBox="1"/>
          <p:nvPr/>
        </p:nvSpPr>
        <p:spPr>
          <a:xfrm>
            <a:off x="6089635" y="4243122"/>
            <a:ext cx="2468880" cy="548640"/>
          </a:xfrm>
          <a:prstGeom prst="rect">
            <a:avLst/>
          </a:prstGeom>
          <a:noFill/>
        </p:spPr>
        <p:txBody>
          <a:bodyPr wrap="square" rtlCol="0" anchor="ctr">
            <a:noAutofit/>
          </a:bodyPr>
          <a:lstStyle/>
          <a:p>
            <a:pPr algn="ctr"/>
            <a:r>
              <a:rPr lang="en-US" sz="2800" b="1" spc="120">
                <a:solidFill>
                  <a:schemeClr val="bg1"/>
                </a:solidFill>
              </a:rPr>
              <a:t>Reflections</a:t>
            </a:r>
          </a:p>
        </p:txBody>
      </p:sp>
      <p:sp>
        <p:nvSpPr>
          <p:cNvPr id="30" name="TextBox 29">
            <a:extLst>
              <a:ext uri="{FF2B5EF4-FFF2-40B4-BE49-F238E27FC236}">
                <a16:creationId xmlns:a16="http://schemas.microsoft.com/office/drawing/2014/main" id="{2A5E3178-514C-6B8B-BD70-431D595F4DBE}"/>
              </a:ext>
            </a:extLst>
          </p:cNvPr>
          <p:cNvSpPr txBox="1"/>
          <p:nvPr/>
        </p:nvSpPr>
        <p:spPr>
          <a:xfrm>
            <a:off x="8676071" y="4488043"/>
            <a:ext cx="2468880" cy="548640"/>
          </a:xfrm>
          <a:prstGeom prst="rect">
            <a:avLst/>
          </a:prstGeom>
          <a:noFill/>
        </p:spPr>
        <p:txBody>
          <a:bodyPr wrap="square" rtlCol="0" anchor="ctr">
            <a:noAutofit/>
          </a:bodyPr>
          <a:lstStyle/>
          <a:p>
            <a:pPr algn="ctr"/>
            <a:r>
              <a:rPr lang="en-US" sz="2800" b="1" spc="120">
                <a:solidFill>
                  <a:schemeClr val="bg1"/>
                </a:solidFill>
              </a:rPr>
              <a:t>Summaries</a:t>
            </a:r>
          </a:p>
        </p:txBody>
      </p:sp>
      <p:grpSp>
        <p:nvGrpSpPr>
          <p:cNvPr id="40" name="Group 39">
            <a:extLst>
              <a:ext uri="{FF2B5EF4-FFF2-40B4-BE49-F238E27FC236}">
                <a16:creationId xmlns:a16="http://schemas.microsoft.com/office/drawing/2014/main" id="{BEC901C5-C443-BB10-2654-4A23BD671358}"/>
              </a:ext>
              <a:ext uri="{C183D7F6-B498-43B3-948B-1728B52AA6E4}">
                <adec:decorative xmlns:adec="http://schemas.microsoft.com/office/drawing/2017/decorative" val="1"/>
              </a:ext>
            </a:extLst>
          </p:cNvPr>
          <p:cNvGrpSpPr/>
          <p:nvPr/>
        </p:nvGrpSpPr>
        <p:grpSpPr>
          <a:xfrm>
            <a:off x="4437727" y="2454061"/>
            <a:ext cx="599824" cy="792574"/>
            <a:chOff x="5530098" y="2484534"/>
            <a:chExt cx="599824" cy="792574"/>
          </a:xfrm>
          <a:gradFill>
            <a:gsLst>
              <a:gs pos="0">
                <a:schemeClr val="accent1">
                  <a:alpha val="90000"/>
                </a:schemeClr>
              </a:gs>
              <a:gs pos="100000">
                <a:schemeClr val="accent6">
                  <a:alpha val="90000"/>
                </a:schemeClr>
              </a:gs>
            </a:gsLst>
            <a:lin ang="2700000" scaled="1"/>
          </a:gradFill>
        </p:grpSpPr>
        <p:sp>
          <p:nvSpPr>
            <p:cNvPr id="34" name="Freeform: Shape 33">
              <a:extLst>
                <a:ext uri="{FF2B5EF4-FFF2-40B4-BE49-F238E27FC236}">
                  <a16:creationId xmlns:a16="http://schemas.microsoft.com/office/drawing/2014/main" id="{CBEF1266-0A54-FF21-14C5-75C341EDF609}"/>
                </a:ext>
              </a:extLst>
            </p:cNvPr>
            <p:cNvSpPr/>
            <p:nvPr/>
          </p:nvSpPr>
          <p:spPr>
            <a:xfrm>
              <a:off x="5815657" y="2656484"/>
              <a:ext cx="113538" cy="105226"/>
            </a:xfrm>
            <a:custGeom>
              <a:avLst/>
              <a:gdLst>
                <a:gd name="connsiteX0" fmla="*/ 7049 w 113538"/>
                <a:gd name="connsiteY0" fmla="*/ 70746 h 105226"/>
                <a:gd name="connsiteX1" fmla="*/ 36100 w 113538"/>
                <a:gd name="connsiteY1" fmla="*/ 105227 h 105226"/>
                <a:gd name="connsiteX2" fmla="*/ 110300 w 113538"/>
                <a:gd name="connsiteY2" fmla="*/ 31027 h 105226"/>
                <a:gd name="connsiteX3" fmla="*/ 113538 w 113538"/>
                <a:gd name="connsiteY3" fmla="*/ 28074 h 105226"/>
                <a:gd name="connsiteX4" fmla="*/ 75528 w 113538"/>
                <a:gd name="connsiteY4" fmla="*/ 410 h 105226"/>
                <a:gd name="connsiteX5" fmla="*/ 57150 w 113538"/>
                <a:gd name="connsiteY5" fmla="*/ 9786 h 105226"/>
                <a:gd name="connsiteX6" fmla="*/ 0 w 113538"/>
                <a:gd name="connsiteY6" fmla="*/ 66936 h 105226"/>
                <a:gd name="connsiteX7" fmla="*/ 7049 w 113538"/>
                <a:gd name="connsiteY7" fmla="*/ 70746 h 10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 h="105226">
                  <a:moveTo>
                    <a:pt x="7049" y="70746"/>
                  </a:moveTo>
                  <a:cubicBezTo>
                    <a:pt x="19989" y="79046"/>
                    <a:pt x="30116" y="91066"/>
                    <a:pt x="36100" y="105227"/>
                  </a:cubicBezTo>
                  <a:lnTo>
                    <a:pt x="110300" y="31027"/>
                  </a:lnTo>
                  <a:lnTo>
                    <a:pt x="113538" y="28074"/>
                  </a:lnTo>
                  <a:cubicBezTo>
                    <a:pt x="110681" y="9939"/>
                    <a:pt x="93663" y="-2447"/>
                    <a:pt x="75528" y="410"/>
                  </a:cubicBezTo>
                  <a:cubicBezTo>
                    <a:pt x="68563" y="1507"/>
                    <a:pt x="62127" y="4790"/>
                    <a:pt x="57150" y="9786"/>
                  </a:cubicBezTo>
                  <a:lnTo>
                    <a:pt x="0" y="66936"/>
                  </a:lnTo>
                  <a:cubicBezTo>
                    <a:pt x="2381" y="68174"/>
                    <a:pt x="4953" y="69317"/>
                    <a:pt x="7049" y="70746"/>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9B0C926-E4F5-34C9-5F0D-508AF1888832}"/>
                </a:ext>
              </a:extLst>
            </p:cNvPr>
            <p:cNvSpPr/>
            <p:nvPr/>
          </p:nvSpPr>
          <p:spPr>
            <a:xfrm>
              <a:off x="5530098" y="2705015"/>
              <a:ext cx="207073" cy="393499"/>
            </a:xfrm>
            <a:custGeom>
              <a:avLst/>
              <a:gdLst>
                <a:gd name="connsiteX0" fmla="*/ 37147 w 207073"/>
                <a:gd name="connsiteY0" fmla="*/ 393500 h 393499"/>
                <a:gd name="connsiteX1" fmla="*/ 53150 w 207073"/>
                <a:gd name="connsiteY1" fmla="*/ 377498 h 393499"/>
                <a:gd name="connsiteX2" fmla="*/ 79153 w 207073"/>
                <a:gd name="connsiteY2" fmla="*/ 351495 h 393499"/>
                <a:gd name="connsiteX3" fmla="*/ 68485 w 207073"/>
                <a:gd name="connsiteY3" fmla="*/ 268056 h 393499"/>
                <a:gd name="connsiteX4" fmla="*/ 68485 w 207073"/>
                <a:gd name="connsiteY4" fmla="*/ 267389 h 393499"/>
                <a:gd name="connsiteX5" fmla="*/ 77533 w 207073"/>
                <a:gd name="connsiteY5" fmla="*/ 220526 h 393499"/>
                <a:gd name="connsiteX6" fmla="*/ 78200 w 207073"/>
                <a:gd name="connsiteY6" fmla="*/ 219288 h 393499"/>
                <a:gd name="connsiteX7" fmla="*/ 78962 w 207073"/>
                <a:gd name="connsiteY7" fmla="*/ 218145 h 393499"/>
                <a:gd name="connsiteX8" fmla="*/ 188690 w 207073"/>
                <a:gd name="connsiteY8" fmla="*/ 45456 h 393499"/>
                <a:gd name="connsiteX9" fmla="*/ 207074 w 207073"/>
                <a:gd name="connsiteY9" fmla="*/ 25644 h 393499"/>
                <a:gd name="connsiteX10" fmla="*/ 160735 w 207073"/>
                <a:gd name="connsiteY10" fmla="*/ 1761 h 393499"/>
                <a:gd name="connsiteX11" fmla="*/ 140399 w 207073"/>
                <a:gd name="connsiteY11" fmla="*/ 17834 h 393499"/>
                <a:gd name="connsiteX12" fmla="*/ 30861 w 207073"/>
                <a:gd name="connsiteY12" fmla="*/ 190427 h 393499"/>
                <a:gd name="connsiteX13" fmla="*/ 26194 w 207073"/>
                <a:gd name="connsiteY13" fmla="*/ 215097 h 393499"/>
                <a:gd name="connsiteX14" fmla="*/ 39243 w 207073"/>
                <a:gd name="connsiteY14" fmla="*/ 317109 h 393499"/>
                <a:gd name="connsiteX15" fmla="*/ 0 w 207073"/>
                <a:gd name="connsiteY15" fmla="*/ 356352 h 39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073" h="393499">
                  <a:moveTo>
                    <a:pt x="37147" y="393500"/>
                  </a:moveTo>
                  <a:lnTo>
                    <a:pt x="53150" y="377498"/>
                  </a:lnTo>
                  <a:lnTo>
                    <a:pt x="79153" y="351495"/>
                  </a:lnTo>
                  <a:lnTo>
                    <a:pt x="68485" y="268056"/>
                  </a:lnTo>
                  <a:lnTo>
                    <a:pt x="68485" y="267389"/>
                  </a:lnTo>
                  <a:cubicBezTo>
                    <a:pt x="66651" y="251211"/>
                    <a:pt x="69808" y="234858"/>
                    <a:pt x="77533" y="220526"/>
                  </a:cubicBezTo>
                  <a:lnTo>
                    <a:pt x="78200" y="219288"/>
                  </a:lnTo>
                  <a:lnTo>
                    <a:pt x="78962" y="218145"/>
                  </a:lnTo>
                  <a:lnTo>
                    <a:pt x="188690" y="45456"/>
                  </a:lnTo>
                  <a:cubicBezTo>
                    <a:pt x="193560" y="37788"/>
                    <a:pt x="199791" y="31074"/>
                    <a:pt x="207074" y="25644"/>
                  </a:cubicBezTo>
                  <a:cubicBezTo>
                    <a:pt x="200873" y="6253"/>
                    <a:pt x="180126" y="-4439"/>
                    <a:pt x="160735" y="1761"/>
                  </a:cubicBezTo>
                  <a:cubicBezTo>
                    <a:pt x="152234" y="4481"/>
                    <a:pt x="145009" y="10191"/>
                    <a:pt x="140399" y="17834"/>
                  </a:cubicBezTo>
                  <a:lnTo>
                    <a:pt x="30861" y="190427"/>
                  </a:lnTo>
                  <a:cubicBezTo>
                    <a:pt x="26849" y="197990"/>
                    <a:pt x="25222" y="206591"/>
                    <a:pt x="26194" y="215097"/>
                  </a:cubicBezTo>
                  <a:lnTo>
                    <a:pt x="39243" y="317109"/>
                  </a:lnTo>
                  <a:lnTo>
                    <a:pt x="0" y="356352"/>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AE36CD-8F2E-E137-FF3B-C434903FEA0B}"/>
                </a:ext>
              </a:extLst>
            </p:cNvPr>
            <p:cNvSpPr/>
            <p:nvPr/>
          </p:nvSpPr>
          <p:spPr>
            <a:xfrm>
              <a:off x="5594011" y="2704722"/>
              <a:ext cx="535911" cy="572386"/>
            </a:xfrm>
            <a:custGeom>
              <a:avLst/>
              <a:gdLst>
                <a:gd name="connsiteX0" fmla="*/ 526352 w 535911"/>
                <a:gd name="connsiteY0" fmla="*/ 234725 h 572386"/>
                <a:gd name="connsiteX1" fmla="*/ 479746 w 535911"/>
                <a:gd name="connsiteY1" fmla="*/ 234278 h 572386"/>
                <a:gd name="connsiteX2" fmla="*/ 479298 w 535911"/>
                <a:gd name="connsiteY2" fmla="*/ 234725 h 572386"/>
                <a:gd name="connsiteX3" fmla="*/ 377190 w 535911"/>
                <a:gd name="connsiteY3" fmla="*/ 336738 h 572386"/>
                <a:gd name="connsiteX4" fmla="*/ 366808 w 535911"/>
                <a:gd name="connsiteY4" fmla="*/ 336738 h 572386"/>
                <a:gd name="connsiteX5" fmla="*/ 366808 w 535911"/>
                <a:gd name="connsiteY5" fmla="*/ 326261 h 572386"/>
                <a:gd name="connsiteX6" fmla="*/ 521113 w 535911"/>
                <a:gd name="connsiteY6" fmla="*/ 171956 h 572386"/>
                <a:gd name="connsiteX7" fmla="*/ 521398 w 535911"/>
                <a:gd name="connsiteY7" fmla="*/ 124616 h 572386"/>
                <a:gd name="connsiteX8" fmla="*/ 474059 w 535911"/>
                <a:gd name="connsiteY8" fmla="*/ 124331 h 572386"/>
                <a:gd name="connsiteX9" fmla="*/ 319659 w 535911"/>
                <a:gd name="connsiteY9" fmla="*/ 279207 h 572386"/>
                <a:gd name="connsiteX10" fmla="*/ 309182 w 535911"/>
                <a:gd name="connsiteY10" fmla="*/ 278421 h 572386"/>
                <a:gd name="connsiteX11" fmla="*/ 309182 w 535911"/>
                <a:gd name="connsiteY11" fmla="*/ 268730 h 572386"/>
                <a:gd name="connsiteX12" fmla="*/ 495491 w 535911"/>
                <a:gd name="connsiteY12" fmla="*/ 82421 h 572386"/>
                <a:gd name="connsiteX13" fmla="*/ 495205 w 535911"/>
                <a:gd name="connsiteY13" fmla="*/ 35081 h 572386"/>
                <a:gd name="connsiteX14" fmla="*/ 447866 w 535911"/>
                <a:gd name="connsiteY14" fmla="*/ 35367 h 572386"/>
                <a:gd name="connsiteX15" fmla="*/ 262128 w 535911"/>
                <a:gd name="connsiteY15" fmla="*/ 221581 h 572386"/>
                <a:gd name="connsiteX16" fmla="*/ 251651 w 535911"/>
                <a:gd name="connsiteY16" fmla="*/ 220795 h 572386"/>
                <a:gd name="connsiteX17" fmla="*/ 251651 w 535911"/>
                <a:gd name="connsiteY17" fmla="*/ 211103 h 572386"/>
                <a:gd name="connsiteX18" fmla="*/ 405956 w 535911"/>
                <a:gd name="connsiteY18" fmla="*/ 56798 h 572386"/>
                <a:gd name="connsiteX19" fmla="*/ 405956 w 535911"/>
                <a:gd name="connsiteY19" fmla="*/ 9745 h 572386"/>
                <a:gd name="connsiteX20" fmla="*/ 358902 w 535911"/>
                <a:gd name="connsiteY20" fmla="*/ 9745 h 572386"/>
                <a:gd name="connsiteX21" fmla="*/ 204597 w 535911"/>
                <a:gd name="connsiteY21" fmla="*/ 164050 h 572386"/>
                <a:gd name="connsiteX22" fmla="*/ 144399 w 535911"/>
                <a:gd name="connsiteY22" fmla="*/ 224248 h 572386"/>
                <a:gd name="connsiteX23" fmla="*/ 219742 w 535911"/>
                <a:gd name="connsiteY23" fmla="*/ 105947 h 572386"/>
                <a:gd name="connsiteX24" fmla="*/ 207220 w 535911"/>
                <a:gd name="connsiteY24" fmla="*/ 54927 h 572386"/>
                <a:gd name="connsiteX25" fmla="*/ 156972 w 535911"/>
                <a:gd name="connsiteY25" fmla="*/ 66228 h 572386"/>
                <a:gd name="connsiteX26" fmla="*/ 47054 w 535911"/>
                <a:gd name="connsiteY26" fmla="*/ 238821 h 572386"/>
                <a:gd name="connsiteX27" fmla="*/ 42386 w 535911"/>
                <a:gd name="connsiteY27" fmla="*/ 263491 h 572386"/>
                <a:gd name="connsiteX28" fmla="*/ 55150 w 535911"/>
                <a:gd name="connsiteY28" fmla="*/ 365504 h 572386"/>
                <a:gd name="connsiteX29" fmla="*/ 0 w 535911"/>
                <a:gd name="connsiteY29" fmla="*/ 420653 h 572386"/>
                <a:gd name="connsiteX30" fmla="*/ 152019 w 535911"/>
                <a:gd name="connsiteY30" fmla="*/ 572387 h 572386"/>
                <a:gd name="connsiteX31" fmla="*/ 194120 w 535911"/>
                <a:gd name="connsiteY31" fmla="*/ 530286 h 572386"/>
                <a:gd name="connsiteX32" fmla="*/ 345853 w 535911"/>
                <a:gd name="connsiteY32" fmla="*/ 462278 h 572386"/>
                <a:gd name="connsiteX33" fmla="*/ 526352 w 535911"/>
                <a:gd name="connsiteY33" fmla="*/ 281303 h 572386"/>
                <a:gd name="connsiteX34" fmla="*/ 526352 w 535911"/>
                <a:gd name="connsiteY34" fmla="*/ 234725 h 57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5911" h="572386">
                  <a:moveTo>
                    <a:pt x="526352" y="234725"/>
                  </a:moveTo>
                  <a:cubicBezTo>
                    <a:pt x="513605" y="221732"/>
                    <a:pt x="492740" y="221531"/>
                    <a:pt x="479746" y="234278"/>
                  </a:cubicBezTo>
                  <a:cubicBezTo>
                    <a:pt x="479595" y="234425"/>
                    <a:pt x="479446" y="234575"/>
                    <a:pt x="479298" y="234725"/>
                  </a:cubicBezTo>
                  <a:lnTo>
                    <a:pt x="377190" y="336738"/>
                  </a:lnTo>
                  <a:cubicBezTo>
                    <a:pt x="374214" y="339329"/>
                    <a:pt x="369783" y="339329"/>
                    <a:pt x="366808" y="336738"/>
                  </a:cubicBezTo>
                  <a:cubicBezTo>
                    <a:pt x="364162" y="333747"/>
                    <a:pt x="364162" y="329251"/>
                    <a:pt x="366808" y="326261"/>
                  </a:cubicBezTo>
                  <a:lnTo>
                    <a:pt x="521113" y="171956"/>
                  </a:lnTo>
                  <a:cubicBezTo>
                    <a:pt x="534264" y="158963"/>
                    <a:pt x="534392" y="137767"/>
                    <a:pt x="521398" y="124616"/>
                  </a:cubicBezTo>
                  <a:cubicBezTo>
                    <a:pt x="508405" y="111465"/>
                    <a:pt x="487210" y="111337"/>
                    <a:pt x="474059" y="124331"/>
                  </a:cubicBezTo>
                  <a:lnTo>
                    <a:pt x="319659" y="279207"/>
                  </a:lnTo>
                  <a:cubicBezTo>
                    <a:pt x="316549" y="281884"/>
                    <a:pt x="311858" y="281532"/>
                    <a:pt x="309182" y="278421"/>
                  </a:cubicBezTo>
                  <a:cubicBezTo>
                    <a:pt x="306784" y="275635"/>
                    <a:pt x="306784" y="271516"/>
                    <a:pt x="309182" y="268730"/>
                  </a:cubicBezTo>
                  <a:lnTo>
                    <a:pt x="495491" y="82421"/>
                  </a:lnTo>
                  <a:cubicBezTo>
                    <a:pt x="508484" y="69269"/>
                    <a:pt x="508356" y="48074"/>
                    <a:pt x="495205" y="35081"/>
                  </a:cubicBezTo>
                  <a:cubicBezTo>
                    <a:pt x="482054" y="22088"/>
                    <a:pt x="460859" y="22216"/>
                    <a:pt x="447866" y="35367"/>
                  </a:cubicBezTo>
                  <a:lnTo>
                    <a:pt x="262128" y="221581"/>
                  </a:lnTo>
                  <a:cubicBezTo>
                    <a:pt x="259018" y="224257"/>
                    <a:pt x="254327" y="223906"/>
                    <a:pt x="251651" y="220795"/>
                  </a:cubicBezTo>
                  <a:cubicBezTo>
                    <a:pt x="249253" y="218010"/>
                    <a:pt x="249253" y="213889"/>
                    <a:pt x="251651" y="211103"/>
                  </a:cubicBezTo>
                  <a:lnTo>
                    <a:pt x="405956" y="56798"/>
                  </a:lnTo>
                  <a:cubicBezTo>
                    <a:pt x="418949" y="43805"/>
                    <a:pt x="418949" y="22738"/>
                    <a:pt x="405956" y="9745"/>
                  </a:cubicBezTo>
                  <a:cubicBezTo>
                    <a:pt x="392962" y="-3248"/>
                    <a:pt x="371895" y="-3248"/>
                    <a:pt x="358902" y="9745"/>
                  </a:cubicBezTo>
                  <a:lnTo>
                    <a:pt x="204597" y="164050"/>
                  </a:lnTo>
                  <a:lnTo>
                    <a:pt x="144399" y="224248"/>
                  </a:lnTo>
                  <a:lnTo>
                    <a:pt x="219742" y="105947"/>
                  </a:lnTo>
                  <a:cubicBezTo>
                    <a:pt x="230373" y="88400"/>
                    <a:pt x="224766" y="65558"/>
                    <a:pt x="207220" y="54927"/>
                  </a:cubicBezTo>
                  <a:cubicBezTo>
                    <a:pt x="190154" y="44587"/>
                    <a:pt x="167968" y="49576"/>
                    <a:pt x="156972" y="66228"/>
                  </a:cubicBezTo>
                  <a:lnTo>
                    <a:pt x="47054" y="238821"/>
                  </a:lnTo>
                  <a:cubicBezTo>
                    <a:pt x="43042" y="246384"/>
                    <a:pt x="41415" y="254985"/>
                    <a:pt x="42386" y="263491"/>
                  </a:cubicBezTo>
                  <a:lnTo>
                    <a:pt x="55150" y="365504"/>
                  </a:lnTo>
                  <a:lnTo>
                    <a:pt x="0" y="420653"/>
                  </a:lnTo>
                  <a:lnTo>
                    <a:pt x="152019" y="572387"/>
                  </a:lnTo>
                  <a:lnTo>
                    <a:pt x="194120" y="530286"/>
                  </a:lnTo>
                  <a:cubicBezTo>
                    <a:pt x="231267" y="493139"/>
                    <a:pt x="275749" y="532382"/>
                    <a:pt x="345853" y="462278"/>
                  </a:cubicBezTo>
                  <a:lnTo>
                    <a:pt x="526352" y="281303"/>
                  </a:lnTo>
                  <a:cubicBezTo>
                    <a:pt x="539098" y="268393"/>
                    <a:pt x="539098" y="247635"/>
                    <a:pt x="526352" y="23472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7B5450-B7C6-6F0A-333A-5D0322867DC0}"/>
                </a:ext>
              </a:extLst>
            </p:cNvPr>
            <p:cNvSpPr/>
            <p:nvPr/>
          </p:nvSpPr>
          <p:spPr>
            <a:xfrm>
              <a:off x="5877761" y="2484534"/>
              <a:ext cx="38100" cy="95250"/>
            </a:xfrm>
            <a:custGeom>
              <a:avLst/>
              <a:gdLst>
                <a:gd name="connsiteX0" fmla="*/ 0 w 38100"/>
                <a:gd name="connsiteY0" fmla="*/ 0 h 95250"/>
                <a:gd name="connsiteX1" fmla="*/ 38100 w 38100"/>
                <a:gd name="connsiteY1" fmla="*/ 0 h 95250"/>
                <a:gd name="connsiteX2" fmla="*/ 38100 w 38100"/>
                <a:gd name="connsiteY2" fmla="*/ 95250 h 95250"/>
                <a:gd name="connsiteX3" fmla="*/ 0 w 38100"/>
                <a:gd name="connsiteY3" fmla="*/ 95250 h 95250"/>
              </a:gdLst>
              <a:ahLst/>
              <a:cxnLst>
                <a:cxn ang="0">
                  <a:pos x="connsiteX0" y="connsiteY0"/>
                </a:cxn>
                <a:cxn ang="0">
                  <a:pos x="connsiteX1" y="connsiteY1"/>
                </a:cxn>
                <a:cxn ang="0">
                  <a:pos x="connsiteX2" y="connsiteY2"/>
                </a:cxn>
                <a:cxn ang="0">
                  <a:pos x="connsiteX3" y="connsiteY3"/>
                </a:cxn>
              </a:cxnLst>
              <a:rect l="l" t="t" r="r" b="b"/>
              <a:pathLst>
                <a:path w="38100" h="95250">
                  <a:moveTo>
                    <a:pt x="0" y="0"/>
                  </a:moveTo>
                  <a:lnTo>
                    <a:pt x="38100" y="0"/>
                  </a:lnTo>
                  <a:lnTo>
                    <a:pt x="38100" y="95250"/>
                  </a:lnTo>
                  <a:lnTo>
                    <a:pt x="0" y="9525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DA90850-0D98-9B18-218A-29EFEFAC93E1}"/>
                </a:ext>
              </a:extLst>
            </p:cNvPr>
            <p:cNvSpPr/>
            <p:nvPr/>
          </p:nvSpPr>
          <p:spPr>
            <a:xfrm rot="18959401">
              <a:off x="5939664" y="2547664"/>
              <a:ext cx="95250" cy="38100"/>
            </a:xfrm>
            <a:custGeom>
              <a:avLst/>
              <a:gdLst>
                <a:gd name="connsiteX0" fmla="*/ 0 w 95250"/>
                <a:gd name="connsiteY0" fmla="*/ 0 h 38100"/>
                <a:gd name="connsiteX1" fmla="*/ 95250 w 95250"/>
                <a:gd name="connsiteY1" fmla="*/ 0 h 38100"/>
                <a:gd name="connsiteX2" fmla="*/ 95250 w 95250"/>
                <a:gd name="connsiteY2" fmla="*/ 38100 h 38100"/>
                <a:gd name="connsiteX3" fmla="*/ 0 w 952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5250" h="38100">
                  <a:moveTo>
                    <a:pt x="0" y="0"/>
                  </a:moveTo>
                  <a:lnTo>
                    <a:pt x="95250" y="0"/>
                  </a:lnTo>
                  <a:lnTo>
                    <a:pt x="95250" y="38100"/>
                  </a:lnTo>
                  <a:lnTo>
                    <a:pt x="0" y="3810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EB1700F-90DC-8D43-C736-A2E19F287C86}"/>
                </a:ext>
              </a:extLst>
            </p:cNvPr>
            <p:cNvSpPr/>
            <p:nvPr/>
          </p:nvSpPr>
          <p:spPr>
            <a:xfrm rot="18840599">
              <a:off x="5787312" y="2519062"/>
              <a:ext cx="38100" cy="95250"/>
            </a:xfrm>
            <a:custGeom>
              <a:avLst/>
              <a:gdLst>
                <a:gd name="connsiteX0" fmla="*/ 0 w 38100"/>
                <a:gd name="connsiteY0" fmla="*/ 0 h 95250"/>
                <a:gd name="connsiteX1" fmla="*/ 38100 w 38100"/>
                <a:gd name="connsiteY1" fmla="*/ 0 h 95250"/>
                <a:gd name="connsiteX2" fmla="*/ 38100 w 38100"/>
                <a:gd name="connsiteY2" fmla="*/ 95250 h 95250"/>
                <a:gd name="connsiteX3" fmla="*/ 0 w 38100"/>
                <a:gd name="connsiteY3" fmla="*/ 95250 h 95250"/>
              </a:gdLst>
              <a:ahLst/>
              <a:cxnLst>
                <a:cxn ang="0">
                  <a:pos x="connsiteX0" y="connsiteY0"/>
                </a:cxn>
                <a:cxn ang="0">
                  <a:pos x="connsiteX1" y="connsiteY1"/>
                </a:cxn>
                <a:cxn ang="0">
                  <a:pos x="connsiteX2" y="connsiteY2"/>
                </a:cxn>
                <a:cxn ang="0">
                  <a:pos x="connsiteX3" y="connsiteY3"/>
                </a:cxn>
              </a:cxnLst>
              <a:rect l="l" t="t" r="r" b="b"/>
              <a:pathLst>
                <a:path w="38100" h="95250">
                  <a:moveTo>
                    <a:pt x="0" y="0"/>
                  </a:moveTo>
                  <a:lnTo>
                    <a:pt x="38100" y="0"/>
                  </a:lnTo>
                  <a:lnTo>
                    <a:pt x="38100" y="95250"/>
                  </a:lnTo>
                  <a:lnTo>
                    <a:pt x="0" y="95250"/>
                  </a:lnTo>
                  <a:close/>
                </a:path>
              </a:pathLst>
            </a:custGeom>
            <a:grpFill/>
            <a:ln w="9525"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0BC9D32-7440-8280-7C7E-60DF28124A2E}"/>
              </a:ext>
              <a:ext uri="{C183D7F6-B498-43B3-948B-1728B52AA6E4}">
                <adec:decorative xmlns:adec="http://schemas.microsoft.com/office/drawing/2017/decorative" val="1"/>
              </a:ext>
            </a:extLst>
          </p:cNvPr>
          <p:cNvGrpSpPr/>
          <p:nvPr/>
        </p:nvGrpSpPr>
        <p:grpSpPr>
          <a:xfrm>
            <a:off x="6881639" y="2451522"/>
            <a:ext cx="884872" cy="704849"/>
            <a:chOff x="6831415" y="2456266"/>
            <a:chExt cx="884872" cy="704849"/>
          </a:xfrm>
          <a:gradFill>
            <a:gsLst>
              <a:gs pos="0">
                <a:schemeClr val="accent1">
                  <a:alpha val="90000"/>
                </a:schemeClr>
              </a:gs>
              <a:gs pos="100000">
                <a:schemeClr val="accent6">
                  <a:alpha val="90000"/>
                </a:schemeClr>
              </a:gs>
            </a:gsLst>
            <a:lin ang="2700000" scaled="1"/>
          </a:gradFill>
        </p:grpSpPr>
        <p:sp>
          <p:nvSpPr>
            <p:cNvPr id="43" name="Freeform: Shape 42">
              <a:extLst>
                <a:ext uri="{FF2B5EF4-FFF2-40B4-BE49-F238E27FC236}">
                  <a16:creationId xmlns:a16="http://schemas.microsoft.com/office/drawing/2014/main" id="{AA15ECA2-76B5-C27B-FAE3-A7E6D251CBEE}"/>
                </a:ext>
              </a:extLst>
            </p:cNvPr>
            <p:cNvSpPr/>
            <p:nvPr/>
          </p:nvSpPr>
          <p:spPr>
            <a:xfrm>
              <a:off x="6831415" y="2456266"/>
              <a:ext cx="761047" cy="443864"/>
            </a:xfrm>
            <a:custGeom>
              <a:avLst/>
              <a:gdLst>
                <a:gd name="connsiteX0" fmla="*/ 182880 w 761047"/>
                <a:gd name="connsiteY0" fmla="*/ 443865 h 443864"/>
                <a:gd name="connsiteX1" fmla="*/ 365760 w 761047"/>
                <a:gd name="connsiteY1" fmla="*/ 260985 h 443864"/>
                <a:gd name="connsiteX2" fmla="*/ 263843 w 761047"/>
                <a:gd name="connsiteY2" fmla="*/ 260985 h 443864"/>
                <a:gd name="connsiteX3" fmla="*/ 442913 w 761047"/>
                <a:gd name="connsiteY3" fmla="*/ 151448 h 443864"/>
                <a:gd name="connsiteX4" fmla="*/ 575310 w 761047"/>
                <a:gd name="connsiteY4" fmla="*/ 201930 h 443864"/>
                <a:gd name="connsiteX5" fmla="*/ 761048 w 761047"/>
                <a:gd name="connsiteY5" fmla="*/ 201930 h 443864"/>
                <a:gd name="connsiteX6" fmla="*/ 442913 w 761047"/>
                <a:gd name="connsiteY6" fmla="*/ 0 h 443864"/>
                <a:gd name="connsiteX7" fmla="*/ 102870 w 761047"/>
                <a:gd name="connsiteY7" fmla="*/ 260985 h 443864"/>
                <a:gd name="connsiteX8" fmla="*/ 0 w 761047"/>
                <a:gd name="connsiteY8" fmla="*/ 260985 h 443864"/>
                <a:gd name="connsiteX9" fmla="*/ 182880 w 761047"/>
                <a:gd name="connsiteY9" fmla="*/ 443865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047" h="443864">
                  <a:moveTo>
                    <a:pt x="182880" y="443865"/>
                  </a:moveTo>
                  <a:lnTo>
                    <a:pt x="365760" y="260985"/>
                  </a:lnTo>
                  <a:lnTo>
                    <a:pt x="263843" y="260985"/>
                  </a:lnTo>
                  <a:cubicBezTo>
                    <a:pt x="297180" y="196215"/>
                    <a:pt x="364808" y="151448"/>
                    <a:pt x="442913" y="151448"/>
                  </a:cubicBezTo>
                  <a:cubicBezTo>
                    <a:pt x="493395" y="151448"/>
                    <a:pt x="540068" y="170498"/>
                    <a:pt x="575310" y="201930"/>
                  </a:cubicBezTo>
                  <a:lnTo>
                    <a:pt x="761048" y="201930"/>
                  </a:lnTo>
                  <a:cubicBezTo>
                    <a:pt x="704850" y="81915"/>
                    <a:pt x="582930" y="0"/>
                    <a:pt x="442913" y="0"/>
                  </a:cubicBezTo>
                  <a:cubicBezTo>
                    <a:pt x="280035" y="0"/>
                    <a:pt x="142875" y="110490"/>
                    <a:pt x="102870" y="260985"/>
                  </a:cubicBezTo>
                  <a:lnTo>
                    <a:pt x="0" y="260985"/>
                  </a:lnTo>
                  <a:lnTo>
                    <a:pt x="182880" y="443865"/>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2B30E2A-73F7-B339-607D-009C590072FD}"/>
                </a:ext>
              </a:extLst>
            </p:cNvPr>
            <p:cNvSpPr/>
            <p:nvPr/>
          </p:nvSpPr>
          <p:spPr>
            <a:xfrm>
              <a:off x="6955240" y="2717251"/>
              <a:ext cx="761047" cy="443864"/>
            </a:xfrm>
            <a:custGeom>
              <a:avLst/>
              <a:gdLst>
                <a:gd name="connsiteX0" fmla="*/ 761048 w 761047"/>
                <a:gd name="connsiteY0" fmla="*/ 182880 h 443864"/>
                <a:gd name="connsiteX1" fmla="*/ 578168 w 761047"/>
                <a:gd name="connsiteY1" fmla="*/ 0 h 443864"/>
                <a:gd name="connsiteX2" fmla="*/ 395288 w 761047"/>
                <a:gd name="connsiteY2" fmla="*/ 182880 h 443864"/>
                <a:gd name="connsiteX3" fmla="*/ 498158 w 761047"/>
                <a:gd name="connsiteY3" fmla="*/ 182880 h 443864"/>
                <a:gd name="connsiteX4" fmla="*/ 319088 w 761047"/>
                <a:gd name="connsiteY4" fmla="*/ 292417 h 443864"/>
                <a:gd name="connsiteX5" fmla="*/ 186690 w 761047"/>
                <a:gd name="connsiteY5" fmla="*/ 241935 h 443864"/>
                <a:gd name="connsiteX6" fmla="*/ 0 w 761047"/>
                <a:gd name="connsiteY6" fmla="*/ 241935 h 443864"/>
                <a:gd name="connsiteX7" fmla="*/ 319088 w 761047"/>
                <a:gd name="connsiteY7" fmla="*/ 443865 h 443864"/>
                <a:gd name="connsiteX8" fmla="*/ 659130 w 761047"/>
                <a:gd name="connsiteY8" fmla="*/ 182880 h 443864"/>
                <a:gd name="connsiteX9" fmla="*/ 761048 w 761047"/>
                <a:gd name="connsiteY9" fmla="*/ 182880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047" h="443864">
                  <a:moveTo>
                    <a:pt x="761048" y="182880"/>
                  </a:moveTo>
                  <a:lnTo>
                    <a:pt x="578168" y="0"/>
                  </a:lnTo>
                  <a:lnTo>
                    <a:pt x="395288" y="182880"/>
                  </a:lnTo>
                  <a:lnTo>
                    <a:pt x="498158" y="182880"/>
                  </a:lnTo>
                  <a:cubicBezTo>
                    <a:pt x="464820" y="247650"/>
                    <a:pt x="397193" y="292417"/>
                    <a:pt x="319088" y="292417"/>
                  </a:cubicBezTo>
                  <a:cubicBezTo>
                    <a:pt x="268605" y="292417"/>
                    <a:pt x="221933" y="273367"/>
                    <a:pt x="186690" y="241935"/>
                  </a:cubicBezTo>
                  <a:lnTo>
                    <a:pt x="0" y="241935"/>
                  </a:lnTo>
                  <a:cubicBezTo>
                    <a:pt x="57150" y="361950"/>
                    <a:pt x="178118" y="443865"/>
                    <a:pt x="319088" y="443865"/>
                  </a:cubicBezTo>
                  <a:cubicBezTo>
                    <a:pt x="481965" y="443865"/>
                    <a:pt x="619125" y="333375"/>
                    <a:pt x="659130" y="182880"/>
                  </a:cubicBezTo>
                  <a:lnTo>
                    <a:pt x="761048" y="182880"/>
                  </a:lnTo>
                  <a:close/>
                </a:path>
              </a:pathLst>
            </a:custGeom>
            <a:grpFill/>
            <a:ln w="9525"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568FC20-DAE9-C4EE-EC8A-AB55A6E78FDE}"/>
              </a:ext>
              <a:ext uri="{C183D7F6-B498-43B3-948B-1728B52AA6E4}">
                <adec:decorative xmlns:adec="http://schemas.microsoft.com/office/drawing/2017/decorative" val="1"/>
              </a:ext>
            </a:extLst>
          </p:cNvPr>
          <p:cNvGrpSpPr/>
          <p:nvPr/>
        </p:nvGrpSpPr>
        <p:grpSpPr>
          <a:xfrm>
            <a:off x="9596068" y="2632489"/>
            <a:ext cx="590550" cy="762000"/>
            <a:chOff x="9570996" y="2662306"/>
            <a:chExt cx="590550" cy="762000"/>
          </a:xfrm>
          <a:gradFill>
            <a:gsLst>
              <a:gs pos="0">
                <a:schemeClr val="accent1">
                  <a:alpha val="90000"/>
                </a:schemeClr>
              </a:gs>
              <a:gs pos="100000">
                <a:schemeClr val="accent6">
                  <a:alpha val="90000"/>
                </a:schemeClr>
              </a:gs>
            </a:gsLst>
            <a:lin ang="2700000" scaled="1"/>
          </a:gradFill>
        </p:grpSpPr>
        <p:sp>
          <p:nvSpPr>
            <p:cNvPr id="48" name="Freeform: Shape 47">
              <a:extLst>
                <a:ext uri="{FF2B5EF4-FFF2-40B4-BE49-F238E27FC236}">
                  <a16:creationId xmlns:a16="http://schemas.microsoft.com/office/drawing/2014/main" id="{D8329A96-DA81-CF75-00FD-60EDB0646C90}"/>
                </a:ext>
              </a:extLst>
            </p:cNvPr>
            <p:cNvSpPr/>
            <p:nvPr/>
          </p:nvSpPr>
          <p:spPr>
            <a:xfrm>
              <a:off x="9570996" y="2662306"/>
              <a:ext cx="590550" cy="762000"/>
            </a:xfrm>
            <a:custGeom>
              <a:avLst/>
              <a:gdLst>
                <a:gd name="connsiteX0" fmla="*/ 533400 w 590550"/>
                <a:gd name="connsiteY0" fmla="*/ 704850 h 762000"/>
                <a:gd name="connsiteX1" fmla="*/ 57150 w 590550"/>
                <a:gd name="connsiteY1" fmla="*/ 704850 h 762000"/>
                <a:gd name="connsiteX2" fmla="*/ 57150 w 590550"/>
                <a:gd name="connsiteY2" fmla="*/ 114300 h 762000"/>
                <a:gd name="connsiteX3" fmla="*/ 161925 w 590550"/>
                <a:gd name="connsiteY3" fmla="*/ 114300 h 762000"/>
                <a:gd name="connsiteX4" fmla="*/ 161925 w 590550"/>
                <a:gd name="connsiteY4" fmla="*/ 171450 h 762000"/>
                <a:gd name="connsiteX5" fmla="*/ 428625 w 590550"/>
                <a:gd name="connsiteY5" fmla="*/ 171450 h 762000"/>
                <a:gd name="connsiteX6" fmla="*/ 428625 w 590550"/>
                <a:gd name="connsiteY6" fmla="*/ 114300 h 762000"/>
                <a:gd name="connsiteX7" fmla="*/ 533400 w 590550"/>
                <a:gd name="connsiteY7" fmla="*/ 114300 h 762000"/>
                <a:gd name="connsiteX8" fmla="*/ 295275 w 590550"/>
                <a:gd name="connsiteY8" fmla="*/ 38100 h 762000"/>
                <a:gd name="connsiteX9" fmla="*/ 323850 w 590550"/>
                <a:gd name="connsiteY9" fmla="*/ 66675 h 762000"/>
                <a:gd name="connsiteX10" fmla="*/ 295275 w 590550"/>
                <a:gd name="connsiteY10" fmla="*/ 95250 h 762000"/>
                <a:gd name="connsiteX11" fmla="*/ 266700 w 590550"/>
                <a:gd name="connsiteY11" fmla="*/ 66675 h 762000"/>
                <a:gd name="connsiteX12" fmla="*/ 294334 w 590550"/>
                <a:gd name="connsiteY12" fmla="*/ 38100 h 762000"/>
                <a:gd name="connsiteX13" fmla="*/ 295275 w 590550"/>
                <a:gd name="connsiteY13" fmla="*/ 38100 h 762000"/>
                <a:gd name="connsiteX14" fmla="*/ 552450 w 590550"/>
                <a:gd name="connsiteY14" fmla="*/ 57150 h 762000"/>
                <a:gd name="connsiteX15" fmla="*/ 390525 w 590550"/>
                <a:gd name="connsiteY15" fmla="*/ 57150 h 762000"/>
                <a:gd name="connsiteX16" fmla="*/ 390525 w 590550"/>
                <a:gd name="connsiteY16" fmla="*/ 38100 h 762000"/>
                <a:gd name="connsiteX17" fmla="*/ 352425 w 590550"/>
                <a:gd name="connsiteY17" fmla="*/ 0 h 762000"/>
                <a:gd name="connsiteX18" fmla="*/ 238125 w 590550"/>
                <a:gd name="connsiteY18" fmla="*/ 0 h 762000"/>
                <a:gd name="connsiteX19" fmla="*/ 200025 w 590550"/>
                <a:gd name="connsiteY19" fmla="*/ 38100 h 762000"/>
                <a:gd name="connsiteX20" fmla="*/ 200025 w 590550"/>
                <a:gd name="connsiteY20" fmla="*/ 57150 h 762000"/>
                <a:gd name="connsiteX21" fmla="*/ 38100 w 590550"/>
                <a:gd name="connsiteY21" fmla="*/ 57150 h 762000"/>
                <a:gd name="connsiteX22" fmla="*/ 0 w 590550"/>
                <a:gd name="connsiteY22" fmla="*/ 95250 h 762000"/>
                <a:gd name="connsiteX23" fmla="*/ 0 w 590550"/>
                <a:gd name="connsiteY23" fmla="*/ 723900 h 762000"/>
                <a:gd name="connsiteX24" fmla="*/ 38100 w 590550"/>
                <a:gd name="connsiteY24" fmla="*/ 762000 h 762000"/>
                <a:gd name="connsiteX25" fmla="*/ 552450 w 590550"/>
                <a:gd name="connsiteY25" fmla="*/ 762000 h 762000"/>
                <a:gd name="connsiteX26" fmla="*/ 590550 w 590550"/>
                <a:gd name="connsiteY26" fmla="*/ 723900 h 762000"/>
                <a:gd name="connsiteX27" fmla="*/ 590550 w 590550"/>
                <a:gd name="connsiteY27" fmla="*/ 95250 h 762000"/>
                <a:gd name="connsiteX28" fmla="*/ 552450 w 590550"/>
                <a:gd name="connsiteY28" fmla="*/ 571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0550" h="762000">
                  <a:moveTo>
                    <a:pt x="533400" y="704850"/>
                  </a:moveTo>
                  <a:lnTo>
                    <a:pt x="57150" y="704850"/>
                  </a:lnTo>
                  <a:lnTo>
                    <a:pt x="57150" y="114300"/>
                  </a:lnTo>
                  <a:lnTo>
                    <a:pt x="161925" y="114300"/>
                  </a:lnTo>
                  <a:lnTo>
                    <a:pt x="161925" y="171450"/>
                  </a:lnTo>
                  <a:lnTo>
                    <a:pt x="428625" y="171450"/>
                  </a:lnTo>
                  <a:lnTo>
                    <a:pt x="428625" y="114300"/>
                  </a:lnTo>
                  <a:lnTo>
                    <a:pt x="533400" y="114300"/>
                  </a:lnTo>
                  <a:close/>
                  <a:moveTo>
                    <a:pt x="295275" y="38100"/>
                  </a:moveTo>
                  <a:cubicBezTo>
                    <a:pt x="311057" y="38100"/>
                    <a:pt x="323850" y="50893"/>
                    <a:pt x="323850" y="66675"/>
                  </a:cubicBezTo>
                  <a:cubicBezTo>
                    <a:pt x="323850" y="82457"/>
                    <a:pt x="311057" y="95250"/>
                    <a:pt x="295275" y="95250"/>
                  </a:cubicBezTo>
                  <a:cubicBezTo>
                    <a:pt x="279493" y="95250"/>
                    <a:pt x="266700" y="82457"/>
                    <a:pt x="266700" y="66675"/>
                  </a:cubicBezTo>
                  <a:cubicBezTo>
                    <a:pt x="266440" y="51153"/>
                    <a:pt x="278812" y="38360"/>
                    <a:pt x="294334" y="38100"/>
                  </a:cubicBezTo>
                  <a:cubicBezTo>
                    <a:pt x="294647" y="38094"/>
                    <a:pt x="294962" y="38094"/>
                    <a:pt x="295275" y="38100"/>
                  </a:cubicBezTo>
                  <a:close/>
                  <a:moveTo>
                    <a:pt x="552450" y="57150"/>
                  </a:moveTo>
                  <a:lnTo>
                    <a:pt x="390525" y="57150"/>
                  </a:lnTo>
                  <a:lnTo>
                    <a:pt x="390525" y="38100"/>
                  </a:lnTo>
                  <a:cubicBezTo>
                    <a:pt x="390525" y="17058"/>
                    <a:pt x="373467" y="0"/>
                    <a:pt x="352425" y="0"/>
                  </a:cubicBezTo>
                  <a:lnTo>
                    <a:pt x="238125" y="0"/>
                  </a:lnTo>
                  <a:cubicBezTo>
                    <a:pt x="217083" y="0"/>
                    <a:pt x="200025" y="17058"/>
                    <a:pt x="200025" y="38100"/>
                  </a:cubicBezTo>
                  <a:lnTo>
                    <a:pt x="200025" y="57150"/>
                  </a:lnTo>
                  <a:lnTo>
                    <a:pt x="38100" y="57150"/>
                  </a:lnTo>
                  <a:cubicBezTo>
                    <a:pt x="17058" y="57150"/>
                    <a:pt x="0" y="74208"/>
                    <a:pt x="0" y="95250"/>
                  </a:cubicBezTo>
                  <a:lnTo>
                    <a:pt x="0" y="723900"/>
                  </a:lnTo>
                  <a:cubicBezTo>
                    <a:pt x="0" y="744942"/>
                    <a:pt x="17058" y="762000"/>
                    <a:pt x="38100" y="762000"/>
                  </a:cubicBezTo>
                  <a:lnTo>
                    <a:pt x="552450" y="762000"/>
                  </a:lnTo>
                  <a:cubicBezTo>
                    <a:pt x="573492" y="762000"/>
                    <a:pt x="590550" y="744942"/>
                    <a:pt x="590550" y="723900"/>
                  </a:cubicBezTo>
                  <a:lnTo>
                    <a:pt x="590550" y="95250"/>
                  </a:lnTo>
                  <a:cubicBezTo>
                    <a:pt x="590550" y="74208"/>
                    <a:pt x="573492" y="57150"/>
                    <a:pt x="552450" y="5715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6E79070-3556-CEB8-ED5D-53CAFDC56890}"/>
                </a:ext>
              </a:extLst>
            </p:cNvPr>
            <p:cNvSpPr/>
            <p:nvPr/>
          </p:nvSpPr>
          <p:spPr>
            <a:xfrm>
              <a:off x="9885321" y="290995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A2D8E23-B7ED-D509-C8AD-86C121CABC8B}"/>
                </a:ext>
              </a:extLst>
            </p:cNvPr>
            <p:cNvSpPr/>
            <p:nvPr/>
          </p:nvSpPr>
          <p:spPr>
            <a:xfrm>
              <a:off x="9885321" y="302425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FD8A882-3E89-7A99-6060-1AB7E374B255}"/>
                </a:ext>
              </a:extLst>
            </p:cNvPr>
            <p:cNvSpPr/>
            <p:nvPr/>
          </p:nvSpPr>
          <p:spPr>
            <a:xfrm>
              <a:off x="9885321" y="313855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3D56E20-F4ED-93E7-CFA6-9773AB593337}"/>
                </a:ext>
              </a:extLst>
            </p:cNvPr>
            <p:cNvSpPr/>
            <p:nvPr/>
          </p:nvSpPr>
          <p:spPr>
            <a:xfrm>
              <a:off x="9885321" y="325285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215F4DE-C340-D567-D0B4-20EC565EF9B2}"/>
                </a:ext>
              </a:extLst>
            </p:cNvPr>
            <p:cNvSpPr/>
            <p:nvPr/>
          </p:nvSpPr>
          <p:spPr>
            <a:xfrm>
              <a:off x="9692030" y="2869065"/>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D493B76-A89F-3B4F-423B-C95314EC6602}"/>
                </a:ext>
              </a:extLst>
            </p:cNvPr>
            <p:cNvSpPr/>
            <p:nvPr/>
          </p:nvSpPr>
          <p:spPr>
            <a:xfrm>
              <a:off x="9692030" y="2983365"/>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6FEF413-9553-6277-3EFA-F33B39C9A17D}"/>
                </a:ext>
              </a:extLst>
            </p:cNvPr>
            <p:cNvSpPr/>
            <p:nvPr/>
          </p:nvSpPr>
          <p:spPr>
            <a:xfrm>
              <a:off x="9692030" y="3097665"/>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1C36A72-9CF2-212E-F800-50543EBBEB69}"/>
                </a:ext>
              </a:extLst>
            </p:cNvPr>
            <p:cNvSpPr/>
            <p:nvPr/>
          </p:nvSpPr>
          <p:spPr>
            <a:xfrm>
              <a:off x="9692030" y="3211965"/>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3E843696-D8D8-283F-1C22-000C87C77269}"/>
              </a:ext>
              <a:ext uri="{C183D7F6-B498-43B3-948B-1728B52AA6E4}">
                <adec:decorative xmlns:adec="http://schemas.microsoft.com/office/drawing/2017/decorative" val="1"/>
              </a:ext>
            </a:extLst>
          </p:cNvPr>
          <p:cNvGrpSpPr/>
          <p:nvPr/>
        </p:nvGrpSpPr>
        <p:grpSpPr>
          <a:xfrm>
            <a:off x="1946668" y="2755418"/>
            <a:ext cx="485747" cy="780349"/>
            <a:chOff x="1892904" y="2786832"/>
            <a:chExt cx="485747" cy="780349"/>
          </a:xfrm>
          <a:gradFill>
            <a:gsLst>
              <a:gs pos="0">
                <a:schemeClr val="accent1">
                  <a:alpha val="90000"/>
                </a:schemeClr>
              </a:gs>
              <a:gs pos="100000">
                <a:schemeClr val="accent6">
                  <a:alpha val="90000"/>
                </a:schemeClr>
              </a:gs>
            </a:gsLst>
            <a:lin ang="2700000" scaled="1"/>
          </a:gradFill>
        </p:grpSpPr>
        <p:sp>
          <p:nvSpPr>
            <p:cNvPr id="61" name="Freeform: Shape 60">
              <a:extLst>
                <a:ext uri="{FF2B5EF4-FFF2-40B4-BE49-F238E27FC236}">
                  <a16:creationId xmlns:a16="http://schemas.microsoft.com/office/drawing/2014/main" id="{D6BB603B-60DC-66DE-8537-678101B5BB90}"/>
                </a:ext>
              </a:extLst>
            </p:cNvPr>
            <p:cNvSpPr/>
            <p:nvPr/>
          </p:nvSpPr>
          <p:spPr>
            <a:xfrm>
              <a:off x="1892904" y="2786832"/>
              <a:ext cx="485747" cy="573065"/>
            </a:xfrm>
            <a:custGeom>
              <a:avLst/>
              <a:gdLst>
                <a:gd name="connsiteX0" fmla="*/ 484127 w 485747"/>
                <a:gd name="connsiteY0" fmla="*/ 214678 h 573065"/>
                <a:gd name="connsiteX1" fmla="*/ 214654 w 485747"/>
                <a:gd name="connsiteY1" fmla="*/ 1670 h 573065"/>
                <a:gd name="connsiteX2" fmla="*/ 0 w 485747"/>
                <a:gd name="connsiteY2" fmla="*/ 242082 h 573065"/>
                <a:gd name="connsiteX3" fmla="*/ 114300 w 485747"/>
                <a:gd name="connsiteY3" fmla="*/ 242082 h 573065"/>
                <a:gd name="connsiteX4" fmla="*/ 242834 w 485747"/>
                <a:gd name="connsiteY4" fmla="*/ 113536 h 573065"/>
                <a:gd name="connsiteX5" fmla="*/ 371380 w 485747"/>
                <a:gd name="connsiteY5" fmla="*/ 242071 h 573065"/>
                <a:gd name="connsiteX6" fmla="*/ 311106 w 485747"/>
                <a:gd name="connsiteY6" fmla="*/ 350991 h 573065"/>
                <a:gd name="connsiteX7" fmla="*/ 185661 w 485747"/>
                <a:gd name="connsiteY7" fmla="*/ 573066 h 573065"/>
                <a:gd name="connsiteX8" fmla="*/ 299961 w 485747"/>
                <a:gd name="connsiteY8" fmla="*/ 573066 h 573065"/>
                <a:gd name="connsiteX9" fmla="*/ 371951 w 485747"/>
                <a:gd name="connsiteY9" fmla="*/ 447745 h 573065"/>
                <a:gd name="connsiteX10" fmla="*/ 484127 w 485747"/>
                <a:gd name="connsiteY10" fmla="*/ 214678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47" h="573065">
                  <a:moveTo>
                    <a:pt x="484127" y="214678"/>
                  </a:moveTo>
                  <a:cubicBezTo>
                    <a:pt x="468535" y="81444"/>
                    <a:pt x="347887" y="-13923"/>
                    <a:pt x="214654" y="1670"/>
                  </a:cubicBezTo>
                  <a:cubicBezTo>
                    <a:pt x="92582" y="15956"/>
                    <a:pt x="419" y="119178"/>
                    <a:pt x="0" y="242082"/>
                  </a:cubicBezTo>
                  <a:lnTo>
                    <a:pt x="114300" y="242082"/>
                  </a:lnTo>
                  <a:cubicBezTo>
                    <a:pt x="114297" y="171091"/>
                    <a:pt x="171844" y="113539"/>
                    <a:pt x="242834" y="113536"/>
                  </a:cubicBezTo>
                  <a:cubicBezTo>
                    <a:pt x="313825" y="113533"/>
                    <a:pt x="371377" y="171080"/>
                    <a:pt x="371380" y="242071"/>
                  </a:cubicBezTo>
                  <a:cubicBezTo>
                    <a:pt x="371382" y="286334"/>
                    <a:pt x="348610" y="327484"/>
                    <a:pt x="311106" y="350991"/>
                  </a:cubicBezTo>
                  <a:cubicBezTo>
                    <a:pt x="233706" y="398347"/>
                    <a:pt x="186266" y="482331"/>
                    <a:pt x="185661" y="573066"/>
                  </a:cubicBezTo>
                  <a:lnTo>
                    <a:pt x="299961" y="573066"/>
                  </a:lnTo>
                  <a:cubicBezTo>
                    <a:pt x="300690" y="521659"/>
                    <a:pt x="327911" y="474273"/>
                    <a:pt x="371951" y="447745"/>
                  </a:cubicBezTo>
                  <a:cubicBezTo>
                    <a:pt x="451238" y="398259"/>
                    <a:pt x="494912" y="307516"/>
                    <a:pt x="484127" y="21467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D462D545-BF48-90F9-787E-DE8252DEDB74}"/>
                </a:ext>
              </a:extLst>
            </p:cNvPr>
            <p:cNvSpPr/>
            <p:nvPr/>
          </p:nvSpPr>
          <p:spPr>
            <a:xfrm>
              <a:off x="2067677" y="3427370"/>
              <a:ext cx="139705" cy="139811"/>
            </a:xfrm>
            <a:custGeom>
              <a:avLst/>
              <a:gdLst>
                <a:gd name="connsiteX0" fmla="*/ 119273 w 139705"/>
                <a:gd name="connsiteY0" fmla="*/ 20501 h 139811"/>
                <a:gd name="connsiteX1" fmla="*/ 119273 w 139705"/>
                <a:gd name="connsiteY1" fmla="*/ 20501 h 139811"/>
                <a:gd name="connsiteX2" fmla="*/ 20535 w 139705"/>
                <a:gd name="connsiteY2" fmla="*/ 20398 h 139811"/>
                <a:gd name="connsiteX3" fmla="*/ 20432 w 139705"/>
                <a:gd name="connsiteY3" fmla="*/ 20501 h 139811"/>
                <a:gd name="connsiteX4" fmla="*/ 5459 w 139705"/>
                <a:gd name="connsiteY4" fmla="*/ 42846 h 139811"/>
                <a:gd name="connsiteX5" fmla="*/ 1 w 139705"/>
                <a:gd name="connsiteY5" fmla="*/ 70097 h 139811"/>
                <a:gd name="connsiteX6" fmla="*/ 5478 w 139705"/>
                <a:gd name="connsiteY6" fmla="*/ 97225 h 139811"/>
                <a:gd name="connsiteX7" fmla="*/ 42778 w 139705"/>
                <a:gd name="connsiteY7" fmla="*/ 134325 h 139811"/>
                <a:gd name="connsiteX8" fmla="*/ 70019 w 139705"/>
                <a:gd name="connsiteY8" fmla="*/ 139811 h 139811"/>
                <a:gd name="connsiteX9" fmla="*/ 97147 w 139705"/>
                <a:gd name="connsiteY9" fmla="*/ 134334 h 139811"/>
                <a:gd name="connsiteX10" fmla="*/ 134218 w 139705"/>
                <a:gd name="connsiteY10" fmla="*/ 97253 h 139811"/>
                <a:gd name="connsiteX11" fmla="*/ 139704 w 139705"/>
                <a:gd name="connsiteY11" fmla="*/ 70126 h 139811"/>
                <a:gd name="connsiteX12" fmla="*/ 134237 w 139705"/>
                <a:gd name="connsiteY12" fmla="*/ 42875 h 139811"/>
                <a:gd name="connsiteX13" fmla="*/ 119273 w 139705"/>
                <a:gd name="connsiteY13" fmla="*/ 20501 h 1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05" h="139811">
                  <a:moveTo>
                    <a:pt x="119273" y="20501"/>
                  </a:moveTo>
                  <a:lnTo>
                    <a:pt x="119273" y="20501"/>
                  </a:lnTo>
                  <a:cubicBezTo>
                    <a:pt x="92035" y="-6793"/>
                    <a:pt x="47830" y="-6840"/>
                    <a:pt x="20535" y="20398"/>
                  </a:cubicBezTo>
                  <a:cubicBezTo>
                    <a:pt x="20501" y="20432"/>
                    <a:pt x="20467" y="20467"/>
                    <a:pt x="20432" y="20501"/>
                  </a:cubicBezTo>
                  <a:cubicBezTo>
                    <a:pt x="14045" y="26912"/>
                    <a:pt x="8959" y="34501"/>
                    <a:pt x="5459" y="42846"/>
                  </a:cubicBezTo>
                  <a:cubicBezTo>
                    <a:pt x="1815" y="51468"/>
                    <a:pt x="-42" y="60738"/>
                    <a:pt x="1" y="70097"/>
                  </a:cubicBezTo>
                  <a:cubicBezTo>
                    <a:pt x="-51" y="79420"/>
                    <a:pt x="1813" y="88653"/>
                    <a:pt x="5478" y="97225"/>
                  </a:cubicBezTo>
                  <a:cubicBezTo>
                    <a:pt x="12601" y="113980"/>
                    <a:pt x="25984" y="127292"/>
                    <a:pt x="42778" y="134325"/>
                  </a:cubicBezTo>
                  <a:cubicBezTo>
                    <a:pt x="51397" y="137968"/>
                    <a:pt x="60662" y="139834"/>
                    <a:pt x="70019" y="139811"/>
                  </a:cubicBezTo>
                  <a:cubicBezTo>
                    <a:pt x="79341" y="139857"/>
                    <a:pt x="88573" y="137994"/>
                    <a:pt x="97147" y="134334"/>
                  </a:cubicBezTo>
                  <a:cubicBezTo>
                    <a:pt x="113821" y="127213"/>
                    <a:pt x="127102" y="113930"/>
                    <a:pt x="134218" y="97253"/>
                  </a:cubicBezTo>
                  <a:cubicBezTo>
                    <a:pt x="137881" y="88681"/>
                    <a:pt x="139748" y="79448"/>
                    <a:pt x="139704" y="70126"/>
                  </a:cubicBezTo>
                  <a:cubicBezTo>
                    <a:pt x="139739" y="60767"/>
                    <a:pt x="137879" y="51497"/>
                    <a:pt x="134237" y="42875"/>
                  </a:cubicBezTo>
                  <a:cubicBezTo>
                    <a:pt x="130739" y="34522"/>
                    <a:pt x="125658" y="26924"/>
                    <a:pt x="119273" y="20501"/>
                  </a:cubicBezTo>
                  <a:close/>
                </a:path>
              </a:pathLst>
            </a:custGeom>
            <a:grpFill/>
            <a:ln w="9525"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35096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1250"/>
                                        <p:tgtEl>
                                          <p:spTgt spid="27"/>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000" fill="hold"/>
                                        <p:tgtEl>
                                          <p:spTgt spid="24"/>
                                        </p:tgtEl>
                                        <p:attrNameLst>
                                          <p:attrName>ppt_x</p:attrName>
                                        </p:attrNameLst>
                                      </p:cBhvr>
                                      <p:tavLst>
                                        <p:tav tm="0">
                                          <p:val>
                                            <p:strVal val="#ppt_x"/>
                                          </p:val>
                                        </p:tav>
                                        <p:tav tm="100000">
                                          <p:val>
                                            <p:strVal val="#ppt_x"/>
                                          </p:val>
                                        </p:tav>
                                      </p:tavLst>
                                    </p:anim>
                                    <p:anim calcmode="lin" valueType="num">
                                      <p:cBhvr additive="base">
                                        <p:cTn id="18" dur="1000" fill="hold"/>
                                        <p:tgtEl>
                                          <p:spTgt spid="24"/>
                                        </p:tgtEl>
                                        <p:attrNameLst>
                                          <p:attrName>ppt_y</p:attrName>
                                        </p:attrNameLst>
                                      </p:cBhvr>
                                      <p:tavLst>
                                        <p:tav tm="0">
                                          <p:val>
                                            <p:strVal val="1+#ppt_h/2"/>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1000" fill="hold"/>
                                        <p:tgtEl>
                                          <p:spTgt spid="63"/>
                                        </p:tgtEl>
                                        <p:attrNameLst>
                                          <p:attrName>ppt_w</p:attrName>
                                        </p:attrNameLst>
                                      </p:cBhvr>
                                      <p:tavLst>
                                        <p:tav tm="0">
                                          <p:val>
                                            <p:fltVal val="0"/>
                                          </p:val>
                                        </p:tav>
                                        <p:tav tm="100000">
                                          <p:val>
                                            <p:strVal val="#ppt_w"/>
                                          </p:val>
                                        </p:tav>
                                      </p:tavLst>
                                    </p:anim>
                                    <p:anim calcmode="lin" valueType="num">
                                      <p:cBhvr>
                                        <p:cTn id="22" dur="1000" fill="hold"/>
                                        <p:tgtEl>
                                          <p:spTgt spid="63"/>
                                        </p:tgtEl>
                                        <p:attrNameLst>
                                          <p:attrName>ppt_h</p:attrName>
                                        </p:attrNameLst>
                                      </p:cBhvr>
                                      <p:tavLst>
                                        <p:tav tm="0">
                                          <p:val>
                                            <p:fltVal val="0"/>
                                          </p:val>
                                        </p:tav>
                                        <p:tav tm="100000">
                                          <p:val>
                                            <p:strVal val="#ppt_h"/>
                                          </p:val>
                                        </p:tav>
                                      </p:tavLst>
                                    </p:anim>
                                    <p:anim calcmode="lin" valueType="num">
                                      <p:cBhvr>
                                        <p:cTn id="23" dur="1000" fill="hold"/>
                                        <p:tgtEl>
                                          <p:spTgt spid="63"/>
                                        </p:tgtEl>
                                        <p:attrNameLst>
                                          <p:attrName>style.rotation</p:attrName>
                                        </p:attrNameLst>
                                      </p:cBhvr>
                                      <p:tavLst>
                                        <p:tav tm="0">
                                          <p:val>
                                            <p:fltVal val="90"/>
                                          </p:val>
                                        </p:tav>
                                        <p:tav tm="100000">
                                          <p:val>
                                            <p:fltVal val="0"/>
                                          </p:val>
                                        </p:tav>
                                      </p:tavLst>
                                    </p:anim>
                                    <p:animEffect transition="in" filter="fade">
                                      <p:cBhvr>
                                        <p:cTn id="24" dur="1000"/>
                                        <p:tgtEl>
                                          <p:spTgt spid="6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1000" fill="hold"/>
                                        <p:tgtEl>
                                          <p:spTgt spid="25"/>
                                        </p:tgtEl>
                                        <p:attrNameLst>
                                          <p:attrName>ppt_x</p:attrName>
                                        </p:attrNameLst>
                                      </p:cBhvr>
                                      <p:tavLst>
                                        <p:tav tm="0">
                                          <p:val>
                                            <p:strVal val="#ppt_x"/>
                                          </p:val>
                                        </p:tav>
                                        <p:tav tm="100000">
                                          <p:val>
                                            <p:strVal val="#ppt_x"/>
                                          </p:val>
                                        </p:tav>
                                      </p:tavLst>
                                    </p:anim>
                                    <p:anim calcmode="lin" valueType="num">
                                      <p:cBhvr additive="base">
                                        <p:cTn id="35" dur="1000" fill="hold"/>
                                        <p:tgtEl>
                                          <p:spTgt spid="25"/>
                                        </p:tgtEl>
                                        <p:attrNameLst>
                                          <p:attrName>ppt_y</p:attrName>
                                        </p:attrNameLst>
                                      </p:cBhvr>
                                      <p:tavLst>
                                        <p:tav tm="0">
                                          <p:val>
                                            <p:strVal val="1+#ppt_h/2"/>
                                          </p:val>
                                        </p:tav>
                                        <p:tav tm="100000">
                                          <p:val>
                                            <p:strVal val="#ppt_y"/>
                                          </p:val>
                                        </p:tav>
                                      </p:tavLst>
                                    </p:anim>
                                  </p:childTnLst>
                                </p:cTn>
                              </p:par>
                              <p:par>
                                <p:cTn id="36" presetID="31"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 calcmode="lin" valueType="num">
                                      <p:cBhvr>
                                        <p:cTn id="40" dur="1000" fill="hold"/>
                                        <p:tgtEl>
                                          <p:spTgt spid="40"/>
                                        </p:tgtEl>
                                        <p:attrNameLst>
                                          <p:attrName>style.rotation</p:attrName>
                                        </p:attrNameLst>
                                      </p:cBhvr>
                                      <p:tavLst>
                                        <p:tav tm="0">
                                          <p:val>
                                            <p:fltVal val="90"/>
                                          </p:val>
                                        </p:tav>
                                        <p:tav tm="100000">
                                          <p:val>
                                            <p:fltVal val="0"/>
                                          </p:val>
                                        </p:tav>
                                      </p:tavLst>
                                    </p:anim>
                                    <p:animEffect transition="in" filter="fade">
                                      <p:cBhvr>
                                        <p:cTn id="41" dur="1000"/>
                                        <p:tgtEl>
                                          <p:spTgt spid="40"/>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1000" fill="hold"/>
                                        <p:tgtEl>
                                          <p:spTgt spid="29"/>
                                        </p:tgtEl>
                                        <p:attrNameLst>
                                          <p:attrName>ppt_x</p:attrName>
                                        </p:attrNameLst>
                                      </p:cBhvr>
                                      <p:tavLst>
                                        <p:tav tm="0">
                                          <p:val>
                                            <p:strVal val="#ppt_x"/>
                                          </p:val>
                                        </p:tav>
                                        <p:tav tm="100000">
                                          <p:val>
                                            <p:strVal val="#ppt_x"/>
                                          </p:val>
                                        </p:tav>
                                      </p:tavLst>
                                    </p:anim>
                                    <p:anim calcmode="lin" valueType="num">
                                      <p:cBhvr additive="base">
                                        <p:cTn id="52" dur="1000" fill="hold"/>
                                        <p:tgtEl>
                                          <p:spTgt spid="29"/>
                                        </p:tgtEl>
                                        <p:attrNameLst>
                                          <p:attrName>ppt_y</p:attrName>
                                        </p:attrNameLst>
                                      </p:cBhvr>
                                      <p:tavLst>
                                        <p:tav tm="0">
                                          <p:val>
                                            <p:strVal val="1+#ppt_h/2"/>
                                          </p:val>
                                        </p:tav>
                                        <p:tav tm="100000">
                                          <p:val>
                                            <p:strVal val="#ppt_y"/>
                                          </p:val>
                                        </p:tav>
                                      </p:tavLst>
                                    </p:anim>
                                  </p:childTnLst>
                                </p:cTn>
                              </p:par>
                              <p:par>
                                <p:cTn id="53" presetID="3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par>
                                <p:cTn id="59" presetID="3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1000" fill="hold"/>
                                        <p:tgtEl>
                                          <p:spTgt spid="45"/>
                                        </p:tgtEl>
                                        <p:attrNameLst>
                                          <p:attrName>ppt_w</p:attrName>
                                        </p:attrNameLst>
                                      </p:cBhvr>
                                      <p:tavLst>
                                        <p:tav tm="0">
                                          <p:val>
                                            <p:fltVal val="0"/>
                                          </p:val>
                                        </p:tav>
                                        <p:tav tm="100000">
                                          <p:val>
                                            <p:strVal val="#ppt_w"/>
                                          </p:val>
                                        </p:tav>
                                      </p:tavLst>
                                    </p:anim>
                                    <p:anim calcmode="lin" valueType="num">
                                      <p:cBhvr>
                                        <p:cTn id="62" dur="1000" fill="hold"/>
                                        <p:tgtEl>
                                          <p:spTgt spid="45"/>
                                        </p:tgtEl>
                                        <p:attrNameLst>
                                          <p:attrName>ppt_h</p:attrName>
                                        </p:attrNameLst>
                                      </p:cBhvr>
                                      <p:tavLst>
                                        <p:tav tm="0">
                                          <p:val>
                                            <p:fltVal val="0"/>
                                          </p:val>
                                        </p:tav>
                                        <p:tav tm="100000">
                                          <p:val>
                                            <p:strVal val="#ppt_h"/>
                                          </p:val>
                                        </p:tav>
                                      </p:tavLst>
                                    </p:anim>
                                    <p:anim calcmode="lin" valueType="num">
                                      <p:cBhvr>
                                        <p:cTn id="63" dur="1000" fill="hold"/>
                                        <p:tgtEl>
                                          <p:spTgt spid="45"/>
                                        </p:tgtEl>
                                        <p:attrNameLst>
                                          <p:attrName>style.rotation</p:attrName>
                                        </p:attrNameLst>
                                      </p:cBhvr>
                                      <p:tavLst>
                                        <p:tav tm="0">
                                          <p:val>
                                            <p:fltVal val="90"/>
                                          </p:val>
                                        </p:tav>
                                        <p:tav tm="100000">
                                          <p:val>
                                            <p:fltVal val="0"/>
                                          </p:val>
                                        </p:tav>
                                      </p:tavLst>
                                    </p:anim>
                                    <p:animEffect transition="in" filter="fade">
                                      <p:cBhvr>
                                        <p:cTn id="64" dur="1000"/>
                                        <p:tgtEl>
                                          <p:spTgt spid="45"/>
                                        </p:tgtEl>
                                      </p:cBhvr>
                                    </p:animEffect>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1000" fill="hold"/>
                                        <p:tgtEl>
                                          <p:spTgt spid="30"/>
                                        </p:tgtEl>
                                        <p:attrNameLst>
                                          <p:attrName>ppt_x</p:attrName>
                                        </p:attrNameLst>
                                      </p:cBhvr>
                                      <p:tavLst>
                                        <p:tav tm="0">
                                          <p:val>
                                            <p:strVal val="#ppt_x"/>
                                          </p:val>
                                        </p:tav>
                                        <p:tav tm="100000">
                                          <p:val>
                                            <p:strVal val="#ppt_x"/>
                                          </p:val>
                                        </p:tav>
                                      </p:tavLst>
                                    </p:anim>
                                    <p:anim calcmode="lin" valueType="num">
                                      <p:cBhvr additive="base">
                                        <p:cTn id="69" dur="1000" fill="hold"/>
                                        <p:tgtEl>
                                          <p:spTgt spid="30"/>
                                        </p:tgtEl>
                                        <p:attrNameLst>
                                          <p:attrName>ppt_y</p:attrName>
                                        </p:attrNameLst>
                                      </p:cBhvr>
                                      <p:tavLst>
                                        <p:tav tm="0">
                                          <p:val>
                                            <p:strVal val="1+#ppt_h/2"/>
                                          </p:val>
                                        </p:tav>
                                        <p:tav tm="100000">
                                          <p:val>
                                            <p:strVal val="#ppt_y"/>
                                          </p:val>
                                        </p:tav>
                                      </p:tavLst>
                                    </p:anim>
                                  </p:childTnLst>
                                </p:cTn>
                              </p:par>
                              <p:par>
                                <p:cTn id="70" presetID="31"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1000" fill="hold"/>
                                        <p:tgtEl>
                                          <p:spTgt spid="14"/>
                                        </p:tgtEl>
                                        <p:attrNameLst>
                                          <p:attrName>ppt_w</p:attrName>
                                        </p:attrNameLst>
                                      </p:cBhvr>
                                      <p:tavLst>
                                        <p:tav tm="0">
                                          <p:val>
                                            <p:fltVal val="0"/>
                                          </p:val>
                                        </p:tav>
                                        <p:tav tm="100000">
                                          <p:val>
                                            <p:strVal val="#ppt_w"/>
                                          </p:val>
                                        </p:tav>
                                      </p:tavLst>
                                    </p:anim>
                                    <p:anim calcmode="lin" valueType="num">
                                      <p:cBhvr>
                                        <p:cTn id="73" dur="1000" fill="hold"/>
                                        <p:tgtEl>
                                          <p:spTgt spid="14"/>
                                        </p:tgtEl>
                                        <p:attrNameLst>
                                          <p:attrName>ppt_h</p:attrName>
                                        </p:attrNameLst>
                                      </p:cBhvr>
                                      <p:tavLst>
                                        <p:tav tm="0">
                                          <p:val>
                                            <p:fltVal val="0"/>
                                          </p:val>
                                        </p:tav>
                                        <p:tav tm="100000">
                                          <p:val>
                                            <p:strVal val="#ppt_h"/>
                                          </p:val>
                                        </p:tav>
                                      </p:tavLst>
                                    </p:anim>
                                    <p:anim calcmode="lin" valueType="num">
                                      <p:cBhvr>
                                        <p:cTn id="74" dur="1000" fill="hold"/>
                                        <p:tgtEl>
                                          <p:spTgt spid="14"/>
                                        </p:tgtEl>
                                        <p:attrNameLst>
                                          <p:attrName>style.rotation</p:attrName>
                                        </p:attrNameLst>
                                      </p:cBhvr>
                                      <p:tavLst>
                                        <p:tav tm="0">
                                          <p:val>
                                            <p:fltVal val="90"/>
                                          </p:val>
                                        </p:tav>
                                        <p:tav tm="100000">
                                          <p:val>
                                            <p:fltVal val="0"/>
                                          </p:val>
                                        </p:tav>
                                      </p:tavLst>
                                    </p:anim>
                                    <p:animEffect transition="in" filter="fade">
                                      <p:cBhvr>
                                        <p:cTn id="75" dur="1000"/>
                                        <p:tgtEl>
                                          <p:spTgt spid="14"/>
                                        </p:tgtEl>
                                      </p:cBhvr>
                                    </p:animEffect>
                                  </p:childTnLst>
                                </p:cTn>
                              </p:par>
                              <p:par>
                                <p:cTn id="76" presetID="31" presetClass="entr" presetSubtype="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1000" fill="hold"/>
                                        <p:tgtEl>
                                          <p:spTgt spid="57"/>
                                        </p:tgtEl>
                                        <p:attrNameLst>
                                          <p:attrName>ppt_w</p:attrName>
                                        </p:attrNameLst>
                                      </p:cBhvr>
                                      <p:tavLst>
                                        <p:tav tm="0">
                                          <p:val>
                                            <p:fltVal val="0"/>
                                          </p:val>
                                        </p:tav>
                                        <p:tav tm="100000">
                                          <p:val>
                                            <p:strVal val="#ppt_w"/>
                                          </p:val>
                                        </p:tav>
                                      </p:tavLst>
                                    </p:anim>
                                    <p:anim calcmode="lin" valueType="num">
                                      <p:cBhvr>
                                        <p:cTn id="79" dur="1000" fill="hold"/>
                                        <p:tgtEl>
                                          <p:spTgt spid="57"/>
                                        </p:tgtEl>
                                        <p:attrNameLst>
                                          <p:attrName>ppt_h</p:attrName>
                                        </p:attrNameLst>
                                      </p:cBhvr>
                                      <p:tavLst>
                                        <p:tav tm="0">
                                          <p:val>
                                            <p:fltVal val="0"/>
                                          </p:val>
                                        </p:tav>
                                        <p:tav tm="100000">
                                          <p:val>
                                            <p:strVal val="#ppt_h"/>
                                          </p:val>
                                        </p:tav>
                                      </p:tavLst>
                                    </p:anim>
                                    <p:anim calcmode="lin" valueType="num">
                                      <p:cBhvr>
                                        <p:cTn id="80" dur="1000" fill="hold"/>
                                        <p:tgtEl>
                                          <p:spTgt spid="57"/>
                                        </p:tgtEl>
                                        <p:attrNameLst>
                                          <p:attrName>style.rotation</p:attrName>
                                        </p:attrNameLst>
                                      </p:cBhvr>
                                      <p:tavLst>
                                        <p:tav tm="0">
                                          <p:val>
                                            <p:fltVal val="90"/>
                                          </p:val>
                                        </p:tav>
                                        <p:tav tm="100000">
                                          <p:val>
                                            <p:fltVal val="0"/>
                                          </p:val>
                                        </p:tav>
                                      </p:tavLst>
                                    </p:anim>
                                    <p:animEffect transition="in" filter="fade">
                                      <p:cBhvr>
                                        <p:cTn id="81"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2" grpId="0" animBg="1"/>
      <p:bldP spid="10" grpId="0" animBg="1"/>
      <p:bldP spid="12" grpId="0" animBg="1"/>
      <p:bldP spid="14" grpId="0" animBg="1"/>
      <p:bldP spid="24" grpId="0"/>
      <p:bldP spid="25"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3A74E3D-2F69-19A4-AF84-1D27AC08C979}"/>
              </a:ext>
              <a:ext uri="{C183D7F6-B498-43B3-948B-1728B52AA6E4}">
                <adec:decorative xmlns:adec="http://schemas.microsoft.com/office/drawing/2017/decorative" val="1"/>
              </a:ext>
            </a:extLst>
          </p:cNvPr>
          <p:cNvSpPr/>
          <p:nvPr/>
        </p:nvSpPr>
        <p:spPr>
          <a:xfrm>
            <a:off x="0" y="1872870"/>
            <a:ext cx="12191998" cy="4985129"/>
          </a:xfrm>
          <a:custGeom>
            <a:avLst/>
            <a:gdLst>
              <a:gd name="connsiteX0" fmla="*/ 5572125 w 12191998"/>
              <a:gd name="connsiteY0" fmla="*/ 0 h 2883710"/>
              <a:gd name="connsiteX1" fmla="*/ 12142130 w 12191998"/>
              <a:gd name="connsiteY1" fmla="*/ 893244 h 2883710"/>
              <a:gd name="connsiteX2" fmla="*/ 12191998 w 12191998"/>
              <a:gd name="connsiteY2" fmla="*/ 908511 h 2883710"/>
              <a:gd name="connsiteX3" fmla="*/ 12191998 w 12191998"/>
              <a:gd name="connsiteY3" fmla="*/ 2374073 h 2883710"/>
              <a:gd name="connsiteX4" fmla="*/ 11881612 w 12191998"/>
              <a:gd name="connsiteY4" fmla="*/ 2292246 h 2883710"/>
              <a:gd name="connsiteX5" fmla="*/ 4836438 w 12191998"/>
              <a:gd name="connsiteY5" fmla="*/ 1906571 h 2883710"/>
              <a:gd name="connsiteX6" fmla="*/ 151943 w 12191998"/>
              <a:gd name="connsiteY6" fmla="*/ 2834271 h 2883710"/>
              <a:gd name="connsiteX7" fmla="*/ 0 w 12191998"/>
              <a:gd name="connsiteY7" fmla="*/ 2883710 h 2883710"/>
              <a:gd name="connsiteX8" fmla="*/ 0 w 12191998"/>
              <a:gd name="connsiteY8" fmla="*/ 634870 h 2883710"/>
              <a:gd name="connsiteX9" fmla="*/ 361578 w 12191998"/>
              <a:gd name="connsiteY9" fmla="*/ 549653 h 2883710"/>
              <a:gd name="connsiteX10" fmla="*/ 5572125 w 12191998"/>
              <a:gd name="connsiteY10" fmla="*/ 0 h 28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8" h="2883710">
                <a:moveTo>
                  <a:pt x="5572125" y="0"/>
                </a:moveTo>
                <a:cubicBezTo>
                  <a:pt x="7926040" y="0"/>
                  <a:pt x="10154604" y="320798"/>
                  <a:pt x="12142130" y="893244"/>
                </a:cubicBezTo>
                <a:lnTo>
                  <a:pt x="12191998" y="908511"/>
                </a:lnTo>
                <a:lnTo>
                  <a:pt x="12191998" y="2374073"/>
                </a:lnTo>
                <a:lnTo>
                  <a:pt x="11881612" y="2292246"/>
                </a:lnTo>
                <a:cubicBezTo>
                  <a:pt x="9929898" y="1810009"/>
                  <a:pt x="7472588" y="1646892"/>
                  <a:pt x="4836438" y="1906571"/>
                </a:cubicBezTo>
                <a:cubicBezTo>
                  <a:pt x="3141771" y="2073508"/>
                  <a:pt x="1553683" y="2397392"/>
                  <a:pt x="151943" y="2834271"/>
                </a:cubicBezTo>
                <a:lnTo>
                  <a:pt x="0" y="2883710"/>
                </a:lnTo>
                <a:lnTo>
                  <a:pt x="0" y="634870"/>
                </a:lnTo>
                <a:lnTo>
                  <a:pt x="361578" y="549653"/>
                </a:lnTo>
                <a:cubicBezTo>
                  <a:pt x="1986309" y="194063"/>
                  <a:pt x="3741303" y="0"/>
                  <a:pt x="5572125" y="0"/>
                </a:cubicBezTo>
                <a:close/>
              </a:path>
            </a:pathLst>
          </a:custGeom>
          <a:gradFill>
            <a:gsLst>
              <a:gs pos="0">
                <a:schemeClr val="accent1">
                  <a:alpha val="90000"/>
                </a:schemeClr>
              </a:gs>
              <a:gs pos="100000">
                <a:schemeClr val="accent6">
                  <a:lumMod val="60000"/>
                  <a:lumOff val="40000"/>
                  <a:alpha val="90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26823C-394E-4D39-9C55-4A9EF4014305}"/>
              </a:ext>
            </a:extLst>
          </p:cNvPr>
          <p:cNvSpPr>
            <a:spLocks noGrp="1"/>
          </p:cNvSpPr>
          <p:nvPr>
            <p:ph type="ctrTitle"/>
          </p:nvPr>
        </p:nvSpPr>
        <p:spPr>
          <a:xfrm>
            <a:off x="1066801" y="474981"/>
            <a:ext cx="10058399" cy="915670"/>
          </a:xfrm>
        </p:spPr>
        <p:txBody>
          <a:bodyPr anchor="b" anchorCtr="0">
            <a:noAutofit/>
          </a:bodyPr>
          <a:lstStyle/>
          <a:p>
            <a:r>
              <a:rPr lang="en-US" sz="4800" spc="120">
                <a:solidFill>
                  <a:schemeClr val="bg1"/>
                </a:solidFill>
              </a:rPr>
              <a:t>Open Ended Questions</a:t>
            </a:r>
            <a:endParaRPr lang="en-US" sz="4800" spc="120">
              <a:solidFill>
                <a:schemeClr val="accent6">
                  <a:lumMod val="40000"/>
                  <a:lumOff val="60000"/>
                </a:schemeClr>
              </a:solidFill>
            </a:endParaRPr>
          </a:p>
        </p:txBody>
      </p:sp>
      <p:sp>
        <p:nvSpPr>
          <p:cNvPr id="2" name="Oval 1">
            <a:extLst>
              <a:ext uri="{FF2B5EF4-FFF2-40B4-BE49-F238E27FC236}">
                <a16:creationId xmlns:a16="http://schemas.microsoft.com/office/drawing/2014/main" id="{3EF7C93E-F476-361A-4DA3-98DEC7721272}"/>
              </a:ext>
              <a:ext uri="{C183D7F6-B498-43B3-948B-1728B52AA6E4}">
                <adec:decorative xmlns:adec="http://schemas.microsoft.com/office/drawing/2017/decorative" val="1"/>
              </a:ext>
            </a:extLst>
          </p:cNvPr>
          <p:cNvSpPr>
            <a:spLocks noChangeAspect="1"/>
          </p:cNvSpPr>
          <p:nvPr/>
        </p:nvSpPr>
        <p:spPr>
          <a:xfrm>
            <a:off x="528763" y="3538498"/>
            <a:ext cx="1423283" cy="1423283"/>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E22852A-1FC9-0666-36BC-7FB8620EF2FD}"/>
              </a:ext>
            </a:extLst>
          </p:cNvPr>
          <p:cNvSpPr txBox="1"/>
          <p:nvPr/>
        </p:nvSpPr>
        <p:spPr>
          <a:xfrm>
            <a:off x="2178744" y="2408969"/>
            <a:ext cx="5603595" cy="2530892"/>
          </a:xfrm>
          <a:prstGeom prst="rect">
            <a:avLst/>
          </a:prstGeom>
          <a:noFill/>
        </p:spPr>
        <p:txBody>
          <a:bodyPr wrap="square" rtlCol="0" anchor="ctr">
            <a:noAutofit/>
          </a:bodyPr>
          <a:lstStyle/>
          <a:p>
            <a:pPr>
              <a:lnSpc>
                <a:spcPct val="102000"/>
              </a:lnSpc>
            </a:pPr>
            <a:r>
              <a:rPr lang="en-US" sz="3200" dirty="0">
                <a:solidFill>
                  <a:schemeClr val="accent2"/>
                </a:solidFill>
              </a:rPr>
              <a:t>Can be used to </a:t>
            </a:r>
            <a:r>
              <a:rPr lang="en-US" sz="3200" b="1" dirty="0">
                <a:solidFill>
                  <a:schemeClr val="accent2"/>
                </a:solidFill>
              </a:rPr>
              <a:t>start a conversation, introduce a new topic, or change the direction of a conversation. </a:t>
            </a:r>
          </a:p>
        </p:txBody>
      </p:sp>
      <p:grpSp>
        <p:nvGrpSpPr>
          <p:cNvPr id="63" name="Group 62">
            <a:extLst>
              <a:ext uri="{FF2B5EF4-FFF2-40B4-BE49-F238E27FC236}">
                <a16:creationId xmlns:a16="http://schemas.microsoft.com/office/drawing/2014/main" id="{3E843696-D8D8-283F-1C22-000C87C77269}"/>
              </a:ext>
              <a:ext uri="{C183D7F6-B498-43B3-948B-1728B52AA6E4}">
                <adec:decorative xmlns:adec="http://schemas.microsoft.com/office/drawing/2017/decorative" val="1"/>
              </a:ext>
            </a:extLst>
          </p:cNvPr>
          <p:cNvGrpSpPr/>
          <p:nvPr/>
        </p:nvGrpSpPr>
        <p:grpSpPr>
          <a:xfrm>
            <a:off x="925373" y="3744043"/>
            <a:ext cx="630063" cy="1012192"/>
            <a:chOff x="1892904" y="2786832"/>
            <a:chExt cx="485747" cy="780349"/>
          </a:xfrm>
          <a:gradFill>
            <a:gsLst>
              <a:gs pos="0">
                <a:schemeClr val="accent1">
                  <a:alpha val="90000"/>
                </a:schemeClr>
              </a:gs>
              <a:gs pos="100000">
                <a:schemeClr val="accent6">
                  <a:alpha val="90000"/>
                </a:schemeClr>
              </a:gs>
            </a:gsLst>
            <a:lin ang="2700000" scaled="1"/>
          </a:gradFill>
        </p:grpSpPr>
        <p:sp>
          <p:nvSpPr>
            <p:cNvPr id="61" name="Freeform: Shape 60">
              <a:extLst>
                <a:ext uri="{FF2B5EF4-FFF2-40B4-BE49-F238E27FC236}">
                  <a16:creationId xmlns:a16="http://schemas.microsoft.com/office/drawing/2014/main" id="{D6BB603B-60DC-66DE-8537-678101B5BB90}"/>
                </a:ext>
              </a:extLst>
            </p:cNvPr>
            <p:cNvSpPr/>
            <p:nvPr/>
          </p:nvSpPr>
          <p:spPr>
            <a:xfrm>
              <a:off x="1892904" y="2786832"/>
              <a:ext cx="485747" cy="573065"/>
            </a:xfrm>
            <a:custGeom>
              <a:avLst/>
              <a:gdLst>
                <a:gd name="connsiteX0" fmla="*/ 484127 w 485747"/>
                <a:gd name="connsiteY0" fmla="*/ 214678 h 573065"/>
                <a:gd name="connsiteX1" fmla="*/ 214654 w 485747"/>
                <a:gd name="connsiteY1" fmla="*/ 1670 h 573065"/>
                <a:gd name="connsiteX2" fmla="*/ 0 w 485747"/>
                <a:gd name="connsiteY2" fmla="*/ 242082 h 573065"/>
                <a:gd name="connsiteX3" fmla="*/ 114300 w 485747"/>
                <a:gd name="connsiteY3" fmla="*/ 242082 h 573065"/>
                <a:gd name="connsiteX4" fmla="*/ 242834 w 485747"/>
                <a:gd name="connsiteY4" fmla="*/ 113536 h 573065"/>
                <a:gd name="connsiteX5" fmla="*/ 371380 w 485747"/>
                <a:gd name="connsiteY5" fmla="*/ 242071 h 573065"/>
                <a:gd name="connsiteX6" fmla="*/ 311106 w 485747"/>
                <a:gd name="connsiteY6" fmla="*/ 350991 h 573065"/>
                <a:gd name="connsiteX7" fmla="*/ 185661 w 485747"/>
                <a:gd name="connsiteY7" fmla="*/ 573066 h 573065"/>
                <a:gd name="connsiteX8" fmla="*/ 299961 w 485747"/>
                <a:gd name="connsiteY8" fmla="*/ 573066 h 573065"/>
                <a:gd name="connsiteX9" fmla="*/ 371951 w 485747"/>
                <a:gd name="connsiteY9" fmla="*/ 447745 h 573065"/>
                <a:gd name="connsiteX10" fmla="*/ 484127 w 485747"/>
                <a:gd name="connsiteY10" fmla="*/ 214678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47" h="573065">
                  <a:moveTo>
                    <a:pt x="484127" y="214678"/>
                  </a:moveTo>
                  <a:cubicBezTo>
                    <a:pt x="468535" y="81444"/>
                    <a:pt x="347887" y="-13923"/>
                    <a:pt x="214654" y="1670"/>
                  </a:cubicBezTo>
                  <a:cubicBezTo>
                    <a:pt x="92582" y="15956"/>
                    <a:pt x="419" y="119178"/>
                    <a:pt x="0" y="242082"/>
                  </a:cubicBezTo>
                  <a:lnTo>
                    <a:pt x="114300" y="242082"/>
                  </a:lnTo>
                  <a:cubicBezTo>
                    <a:pt x="114297" y="171091"/>
                    <a:pt x="171844" y="113539"/>
                    <a:pt x="242834" y="113536"/>
                  </a:cubicBezTo>
                  <a:cubicBezTo>
                    <a:pt x="313825" y="113533"/>
                    <a:pt x="371377" y="171080"/>
                    <a:pt x="371380" y="242071"/>
                  </a:cubicBezTo>
                  <a:cubicBezTo>
                    <a:pt x="371382" y="286334"/>
                    <a:pt x="348610" y="327484"/>
                    <a:pt x="311106" y="350991"/>
                  </a:cubicBezTo>
                  <a:cubicBezTo>
                    <a:pt x="233706" y="398347"/>
                    <a:pt x="186266" y="482331"/>
                    <a:pt x="185661" y="573066"/>
                  </a:cubicBezTo>
                  <a:lnTo>
                    <a:pt x="299961" y="573066"/>
                  </a:lnTo>
                  <a:cubicBezTo>
                    <a:pt x="300690" y="521659"/>
                    <a:pt x="327911" y="474273"/>
                    <a:pt x="371951" y="447745"/>
                  </a:cubicBezTo>
                  <a:cubicBezTo>
                    <a:pt x="451238" y="398259"/>
                    <a:pt x="494912" y="307516"/>
                    <a:pt x="484127" y="21467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D462D545-BF48-90F9-787E-DE8252DEDB74}"/>
                </a:ext>
              </a:extLst>
            </p:cNvPr>
            <p:cNvSpPr/>
            <p:nvPr/>
          </p:nvSpPr>
          <p:spPr>
            <a:xfrm>
              <a:off x="2067677" y="3427370"/>
              <a:ext cx="139705" cy="139811"/>
            </a:xfrm>
            <a:custGeom>
              <a:avLst/>
              <a:gdLst>
                <a:gd name="connsiteX0" fmla="*/ 119273 w 139705"/>
                <a:gd name="connsiteY0" fmla="*/ 20501 h 139811"/>
                <a:gd name="connsiteX1" fmla="*/ 119273 w 139705"/>
                <a:gd name="connsiteY1" fmla="*/ 20501 h 139811"/>
                <a:gd name="connsiteX2" fmla="*/ 20535 w 139705"/>
                <a:gd name="connsiteY2" fmla="*/ 20398 h 139811"/>
                <a:gd name="connsiteX3" fmla="*/ 20432 w 139705"/>
                <a:gd name="connsiteY3" fmla="*/ 20501 h 139811"/>
                <a:gd name="connsiteX4" fmla="*/ 5459 w 139705"/>
                <a:gd name="connsiteY4" fmla="*/ 42846 h 139811"/>
                <a:gd name="connsiteX5" fmla="*/ 1 w 139705"/>
                <a:gd name="connsiteY5" fmla="*/ 70097 h 139811"/>
                <a:gd name="connsiteX6" fmla="*/ 5478 w 139705"/>
                <a:gd name="connsiteY6" fmla="*/ 97225 h 139811"/>
                <a:gd name="connsiteX7" fmla="*/ 42778 w 139705"/>
                <a:gd name="connsiteY7" fmla="*/ 134325 h 139811"/>
                <a:gd name="connsiteX8" fmla="*/ 70019 w 139705"/>
                <a:gd name="connsiteY8" fmla="*/ 139811 h 139811"/>
                <a:gd name="connsiteX9" fmla="*/ 97147 w 139705"/>
                <a:gd name="connsiteY9" fmla="*/ 134334 h 139811"/>
                <a:gd name="connsiteX10" fmla="*/ 134218 w 139705"/>
                <a:gd name="connsiteY10" fmla="*/ 97253 h 139811"/>
                <a:gd name="connsiteX11" fmla="*/ 139704 w 139705"/>
                <a:gd name="connsiteY11" fmla="*/ 70126 h 139811"/>
                <a:gd name="connsiteX12" fmla="*/ 134237 w 139705"/>
                <a:gd name="connsiteY12" fmla="*/ 42875 h 139811"/>
                <a:gd name="connsiteX13" fmla="*/ 119273 w 139705"/>
                <a:gd name="connsiteY13" fmla="*/ 20501 h 1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05" h="139811">
                  <a:moveTo>
                    <a:pt x="119273" y="20501"/>
                  </a:moveTo>
                  <a:lnTo>
                    <a:pt x="119273" y="20501"/>
                  </a:lnTo>
                  <a:cubicBezTo>
                    <a:pt x="92035" y="-6793"/>
                    <a:pt x="47830" y="-6840"/>
                    <a:pt x="20535" y="20398"/>
                  </a:cubicBezTo>
                  <a:cubicBezTo>
                    <a:pt x="20501" y="20432"/>
                    <a:pt x="20467" y="20467"/>
                    <a:pt x="20432" y="20501"/>
                  </a:cubicBezTo>
                  <a:cubicBezTo>
                    <a:pt x="14045" y="26912"/>
                    <a:pt x="8959" y="34501"/>
                    <a:pt x="5459" y="42846"/>
                  </a:cubicBezTo>
                  <a:cubicBezTo>
                    <a:pt x="1815" y="51468"/>
                    <a:pt x="-42" y="60738"/>
                    <a:pt x="1" y="70097"/>
                  </a:cubicBezTo>
                  <a:cubicBezTo>
                    <a:pt x="-51" y="79420"/>
                    <a:pt x="1813" y="88653"/>
                    <a:pt x="5478" y="97225"/>
                  </a:cubicBezTo>
                  <a:cubicBezTo>
                    <a:pt x="12601" y="113980"/>
                    <a:pt x="25984" y="127292"/>
                    <a:pt x="42778" y="134325"/>
                  </a:cubicBezTo>
                  <a:cubicBezTo>
                    <a:pt x="51397" y="137968"/>
                    <a:pt x="60662" y="139834"/>
                    <a:pt x="70019" y="139811"/>
                  </a:cubicBezTo>
                  <a:cubicBezTo>
                    <a:pt x="79341" y="139857"/>
                    <a:pt x="88573" y="137994"/>
                    <a:pt x="97147" y="134334"/>
                  </a:cubicBezTo>
                  <a:cubicBezTo>
                    <a:pt x="113821" y="127213"/>
                    <a:pt x="127102" y="113930"/>
                    <a:pt x="134218" y="97253"/>
                  </a:cubicBezTo>
                  <a:cubicBezTo>
                    <a:pt x="137881" y="88681"/>
                    <a:pt x="139748" y="79448"/>
                    <a:pt x="139704" y="70126"/>
                  </a:cubicBezTo>
                  <a:cubicBezTo>
                    <a:pt x="139739" y="60767"/>
                    <a:pt x="137879" y="51497"/>
                    <a:pt x="134237" y="42875"/>
                  </a:cubicBezTo>
                  <a:cubicBezTo>
                    <a:pt x="130739" y="34522"/>
                    <a:pt x="125658" y="26924"/>
                    <a:pt x="119273" y="20501"/>
                  </a:cubicBezTo>
                  <a:close/>
                </a:path>
              </a:pathLst>
            </a:custGeom>
            <a:grpFill/>
            <a:ln w="9525" cap="flat">
              <a:noFill/>
              <a:prstDash val="solid"/>
              <a:miter/>
            </a:ln>
          </p:spPr>
          <p:txBody>
            <a:bodyPr rtlCol="0" anchor="ctr"/>
            <a:lstStyle/>
            <a:p>
              <a:endParaRPr lang="en-US"/>
            </a:p>
          </p:txBody>
        </p:sp>
      </p:grpSp>
      <p:sp>
        <p:nvSpPr>
          <p:cNvPr id="6" name="Oval 5">
            <a:extLst>
              <a:ext uri="{FF2B5EF4-FFF2-40B4-BE49-F238E27FC236}">
                <a16:creationId xmlns:a16="http://schemas.microsoft.com/office/drawing/2014/main" id="{C29557BF-066F-8D49-AB42-46B69CF62FCB}"/>
              </a:ext>
              <a:ext uri="{C183D7F6-B498-43B3-948B-1728B52AA6E4}">
                <adec:decorative xmlns:adec="http://schemas.microsoft.com/office/drawing/2017/decorative" val="1"/>
              </a:ext>
            </a:extLst>
          </p:cNvPr>
          <p:cNvSpPr/>
          <p:nvPr/>
        </p:nvSpPr>
        <p:spPr>
          <a:xfrm>
            <a:off x="7940377" y="1929496"/>
            <a:ext cx="3722860" cy="3722860"/>
          </a:xfrm>
          <a:prstGeom prst="ellipse">
            <a:avLst/>
          </a:prstGeom>
          <a:solidFill>
            <a:schemeClr val="accent2"/>
          </a:solidFill>
          <a:ln>
            <a:noFill/>
          </a:ln>
          <a:effectLst>
            <a:outerShdw blurRad="38100" dist="381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1A6765-03FC-3A03-0445-2075BA521BA1}"/>
              </a:ext>
            </a:extLst>
          </p:cNvPr>
          <p:cNvSpPr txBox="1"/>
          <p:nvPr/>
        </p:nvSpPr>
        <p:spPr>
          <a:xfrm>
            <a:off x="8281367" y="2641992"/>
            <a:ext cx="3040880" cy="2297869"/>
          </a:xfrm>
          <a:prstGeom prst="rect">
            <a:avLst/>
          </a:prstGeom>
          <a:noFill/>
        </p:spPr>
        <p:txBody>
          <a:bodyPr wrap="square" rtlCol="0" anchor="ctr">
            <a:noAutofit/>
          </a:bodyPr>
          <a:lstStyle/>
          <a:p>
            <a:pPr algn="ctr">
              <a:lnSpc>
                <a:spcPct val="108000"/>
              </a:lnSpc>
            </a:pPr>
            <a:r>
              <a:rPr lang="en-US" sz="2200">
                <a:solidFill>
                  <a:schemeClr val="bg1"/>
                </a:solidFill>
              </a:rPr>
              <a:t>Remember to give enough time after asking an open-ended question for the person to process and respond. </a:t>
            </a:r>
          </a:p>
        </p:txBody>
      </p:sp>
    </p:spTree>
    <p:custDataLst>
      <p:tags r:id="rId1"/>
    </p:custDataLst>
    <p:extLst>
      <p:ext uri="{BB962C8B-B14F-4D97-AF65-F5344CB8AC3E}">
        <p14:creationId xmlns:p14="http://schemas.microsoft.com/office/powerpoint/2010/main" val="60706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1000"/>
                                        <p:tgtEl>
                                          <p:spTgt spid="27"/>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par>
                                <p:cTn id="20" presetID="31" presetClass="entr" presetSubtype="0"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1000" fill="hold"/>
                                        <p:tgtEl>
                                          <p:spTgt spid="63"/>
                                        </p:tgtEl>
                                        <p:attrNameLst>
                                          <p:attrName>ppt_w</p:attrName>
                                        </p:attrNameLst>
                                      </p:cBhvr>
                                      <p:tavLst>
                                        <p:tav tm="0">
                                          <p:val>
                                            <p:fltVal val="0"/>
                                          </p:val>
                                        </p:tav>
                                        <p:tav tm="100000">
                                          <p:val>
                                            <p:strVal val="#ppt_w"/>
                                          </p:val>
                                        </p:tav>
                                      </p:tavLst>
                                    </p:anim>
                                    <p:anim calcmode="lin" valueType="num">
                                      <p:cBhvr>
                                        <p:cTn id="23" dur="1000" fill="hold"/>
                                        <p:tgtEl>
                                          <p:spTgt spid="63"/>
                                        </p:tgtEl>
                                        <p:attrNameLst>
                                          <p:attrName>ppt_h</p:attrName>
                                        </p:attrNameLst>
                                      </p:cBhvr>
                                      <p:tavLst>
                                        <p:tav tm="0">
                                          <p:val>
                                            <p:fltVal val="0"/>
                                          </p:val>
                                        </p:tav>
                                        <p:tav tm="100000">
                                          <p:val>
                                            <p:strVal val="#ppt_h"/>
                                          </p:val>
                                        </p:tav>
                                      </p:tavLst>
                                    </p:anim>
                                    <p:anim calcmode="lin" valueType="num">
                                      <p:cBhvr>
                                        <p:cTn id="24" dur="1000" fill="hold"/>
                                        <p:tgtEl>
                                          <p:spTgt spid="63"/>
                                        </p:tgtEl>
                                        <p:attrNameLst>
                                          <p:attrName>style.rotation</p:attrName>
                                        </p:attrNameLst>
                                      </p:cBhvr>
                                      <p:tavLst>
                                        <p:tav tm="0">
                                          <p:val>
                                            <p:fltVal val="90"/>
                                          </p:val>
                                        </p:tav>
                                        <p:tav tm="100000">
                                          <p:val>
                                            <p:fltVal val="0"/>
                                          </p:val>
                                        </p:tav>
                                      </p:tavLst>
                                    </p:anim>
                                    <p:animEffect transition="in" filter="fade">
                                      <p:cBhvr>
                                        <p:cTn id="25" dur="1000"/>
                                        <p:tgtEl>
                                          <p:spTgt spid="63"/>
                                        </p:tgtEl>
                                      </p:cBhvr>
                                    </p:animEffect>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31"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2" grpId="0" animBg="1"/>
      <p:bldP spid="24" grpId="0"/>
      <p:bldP spid="6"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3A74E3D-2F69-19A4-AF84-1D27AC08C979}"/>
              </a:ext>
              <a:ext uri="{C183D7F6-B498-43B3-948B-1728B52AA6E4}">
                <adec:decorative xmlns:adec="http://schemas.microsoft.com/office/drawing/2017/decorative" val="1"/>
              </a:ext>
            </a:extLst>
          </p:cNvPr>
          <p:cNvSpPr/>
          <p:nvPr/>
        </p:nvSpPr>
        <p:spPr>
          <a:xfrm>
            <a:off x="0" y="1872870"/>
            <a:ext cx="12191998" cy="4985129"/>
          </a:xfrm>
          <a:custGeom>
            <a:avLst/>
            <a:gdLst>
              <a:gd name="connsiteX0" fmla="*/ 5572125 w 12191998"/>
              <a:gd name="connsiteY0" fmla="*/ 0 h 2883710"/>
              <a:gd name="connsiteX1" fmla="*/ 12142130 w 12191998"/>
              <a:gd name="connsiteY1" fmla="*/ 893244 h 2883710"/>
              <a:gd name="connsiteX2" fmla="*/ 12191998 w 12191998"/>
              <a:gd name="connsiteY2" fmla="*/ 908511 h 2883710"/>
              <a:gd name="connsiteX3" fmla="*/ 12191998 w 12191998"/>
              <a:gd name="connsiteY3" fmla="*/ 2374073 h 2883710"/>
              <a:gd name="connsiteX4" fmla="*/ 11881612 w 12191998"/>
              <a:gd name="connsiteY4" fmla="*/ 2292246 h 2883710"/>
              <a:gd name="connsiteX5" fmla="*/ 4836438 w 12191998"/>
              <a:gd name="connsiteY5" fmla="*/ 1906571 h 2883710"/>
              <a:gd name="connsiteX6" fmla="*/ 151943 w 12191998"/>
              <a:gd name="connsiteY6" fmla="*/ 2834271 h 2883710"/>
              <a:gd name="connsiteX7" fmla="*/ 0 w 12191998"/>
              <a:gd name="connsiteY7" fmla="*/ 2883710 h 2883710"/>
              <a:gd name="connsiteX8" fmla="*/ 0 w 12191998"/>
              <a:gd name="connsiteY8" fmla="*/ 634870 h 2883710"/>
              <a:gd name="connsiteX9" fmla="*/ 361578 w 12191998"/>
              <a:gd name="connsiteY9" fmla="*/ 549653 h 2883710"/>
              <a:gd name="connsiteX10" fmla="*/ 5572125 w 12191998"/>
              <a:gd name="connsiteY10" fmla="*/ 0 h 28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8" h="2883710">
                <a:moveTo>
                  <a:pt x="5572125" y="0"/>
                </a:moveTo>
                <a:cubicBezTo>
                  <a:pt x="7926040" y="0"/>
                  <a:pt x="10154604" y="320798"/>
                  <a:pt x="12142130" y="893244"/>
                </a:cubicBezTo>
                <a:lnTo>
                  <a:pt x="12191998" y="908511"/>
                </a:lnTo>
                <a:lnTo>
                  <a:pt x="12191998" y="2374073"/>
                </a:lnTo>
                <a:lnTo>
                  <a:pt x="11881612" y="2292246"/>
                </a:lnTo>
                <a:cubicBezTo>
                  <a:pt x="9929898" y="1810009"/>
                  <a:pt x="7472588" y="1646892"/>
                  <a:pt x="4836438" y="1906571"/>
                </a:cubicBezTo>
                <a:cubicBezTo>
                  <a:pt x="3141771" y="2073508"/>
                  <a:pt x="1553683" y="2397392"/>
                  <a:pt x="151943" y="2834271"/>
                </a:cubicBezTo>
                <a:lnTo>
                  <a:pt x="0" y="2883710"/>
                </a:lnTo>
                <a:lnTo>
                  <a:pt x="0" y="634870"/>
                </a:lnTo>
                <a:lnTo>
                  <a:pt x="361578" y="549653"/>
                </a:lnTo>
                <a:cubicBezTo>
                  <a:pt x="1986309" y="194063"/>
                  <a:pt x="3741303" y="0"/>
                  <a:pt x="5572125" y="0"/>
                </a:cubicBezTo>
                <a:close/>
              </a:path>
            </a:pathLst>
          </a:custGeom>
          <a:gradFill>
            <a:gsLst>
              <a:gs pos="0">
                <a:schemeClr val="accent1">
                  <a:alpha val="90000"/>
                </a:schemeClr>
              </a:gs>
              <a:gs pos="100000">
                <a:schemeClr val="accent6">
                  <a:lumMod val="60000"/>
                  <a:lumOff val="40000"/>
                  <a:alpha val="90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26823C-394E-4D39-9C55-4A9EF4014305}"/>
              </a:ext>
            </a:extLst>
          </p:cNvPr>
          <p:cNvSpPr>
            <a:spLocks noGrp="1"/>
          </p:cNvSpPr>
          <p:nvPr>
            <p:ph type="ctrTitle"/>
          </p:nvPr>
        </p:nvSpPr>
        <p:spPr>
          <a:xfrm>
            <a:off x="1066801" y="474981"/>
            <a:ext cx="10058399" cy="915670"/>
          </a:xfrm>
        </p:spPr>
        <p:txBody>
          <a:bodyPr anchor="b" anchorCtr="0">
            <a:noAutofit/>
          </a:bodyPr>
          <a:lstStyle/>
          <a:p>
            <a:r>
              <a:rPr lang="en-US" sz="4800" spc="120">
                <a:solidFill>
                  <a:schemeClr val="bg1"/>
                </a:solidFill>
              </a:rPr>
              <a:t>Affirmations</a:t>
            </a:r>
            <a:endParaRPr lang="en-US" sz="4800" spc="120">
              <a:solidFill>
                <a:schemeClr val="accent6">
                  <a:lumMod val="40000"/>
                  <a:lumOff val="60000"/>
                </a:schemeClr>
              </a:solidFill>
            </a:endParaRPr>
          </a:p>
        </p:txBody>
      </p:sp>
      <p:sp>
        <p:nvSpPr>
          <p:cNvPr id="2" name="Oval 1">
            <a:extLst>
              <a:ext uri="{FF2B5EF4-FFF2-40B4-BE49-F238E27FC236}">
                <a16:creationId xmlns:a16="http://schemas.microsoft.com/office/drawing/2014/main" id="{3EF7C93E-F476-361A-4DA3-98DEC7721272}"/>
              </a:ext>
              <a:ext uri="{C183D7F6-B498-43B3-948B-1728B52AA6E4}">
                <adec:decorative xmlns:adec="http://schemas.microsoft.com/office/drawing/2017/decorative" val="1"/>
              </a:ext>
            </a:extLst>
          </p:cNvPr>
          <p:cNvSpPr>
            <a:spLocks noChangeAspect="1"/>
          </p:cNvSpPr>
          <p:nvPr/>
        </p:nvSpPr>
        <p:spPr>
          <a:xfrm>
            <a:off x="528763" y="3538498"/>
            <a:ext cx="1423283" cy="1423283"/>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E22852A-1FC9-0666-36BC-7FB8620EF2FD}"/>
              </a:ext>
            </a:extLst>
          </p:cNvPr>
          <p:cNvSpPr txBox="1"/>
          <p:nvPr/>
        </p:nvSpPr>
        <p:spPr>
          <a:xfrm>
            <a:off x="2178744" y="2430889"/>
            <a:ext cx="5603595" cy="2530892"/>
          </a:xfrm>
          <a:prstGeom prst="rect">
            <a:avLst/>
          </a:prstGeom>
          <a:noFill/>
        </p:spPr>
        <p:txBody>
          <a:bodyPr wrap="square" rtlCol="0" anchor="ctr">
            <a:noAutofit/>
          </a:bodyPr>
          <a:lstStyle/>
          <a:p>
            <a:pPr>
              <a:lnSpc>
                <a:spcPct val="102000"/>
              </a:lnSpc>
            </a:pPr>
            <a:r>
              <a:rPr lang="en-US" sz="3200">
                <a:solidFill>
                  <a:schemeClr val="accent2"/>
                </a:solidFill>
              </a:rPr>
              <a:t>Used to </a:t>
            </a:r>
            <a:r>
              <a:rPr lang="en-US" sz="3200" b="1">
                <a:solidFill>
                  <a:schemeClr val="accent2"/>
                </a:solidFill>
              </a:rPr>
              <a:t>recognize a person’s strengths</a:t>
            </a:r>
            <a:r>
              <a:rPr lang="en-US" sz="3200">
                <a:solidFill>
                  <a:schemeClr val="accent2"/>
                </a:solidFill>
              </a:rPr>
              <a:t> and </a:t>
            </a:r>
            <a:r>
              <a:rPr lang="en-US" sz="3200" b="1">
                <a:solidFill>
                  <a:schemeClr val="accent2"/>
                </a:solidFill>
              </a:rPr>
              <a:t>positive actions </a:t>
            </a:r>
            <a:r>
              <a:rPr lang="en-US" sz="3200">
                <a:solidFill>
                  <a:schemeClr val="accent2"/>
                </a:solidFill>
              </a:rPr>
              <a:t>or </a:t>
            </a:r>
            <a:r>
              <a:rPr lang="en-US" sz="3200" b="1">
                <a:solidFill>
                  <a:schemeClr val="accent2"/>
                </a:solidFill>
              </a:rPr>
              <a:t>behaviors</a:t>
            </a:r>
            <a:endParaRPr lang="en-US" sz="3200">
              <a:solidFill>
                <a:schemeClr val="accent2"/>
              </a:solidFill>
            </a:endParaRPr>
          </a:p>
        </p:txBody>
      </p:sp>
      <p:sp>
        <p:nvSpPr>
          <p:cNvPr id="6" name="Oval 5">
            <a:extLst>
              <a:ext uri="{FF2B5EF4-FFF2-40B4-BE49-F238E27FC236}">
                <a16:creationId xmlns:a16="http://schemas.microsoft.com/office/drawing/2014/main" id="{C29557BF-066F-8D49-AB42-46B69CF62FCB}"/>
              </a:ext>
              <a:ext uri="{C183D7F6-B498-43B3-948B-1728B52AA6E4}">
                <adec:decorative xmlns:adec="http://schemas.microsoft.com/office/drawing/2017/decorative" val="1"/>
              </a:ext>
            </a:extLst>
          </p:cNvPr>
          <p:cNvSpPr/>
          <p:nvPr/>
        </p:nvSpPr>
        <p:spPr>
          <a:xfrm>
            <a:off x="7940377" y="1929496"/>
            <a:ext cx="3722860" cy="3722860"/>
          </a:xfrm>
          <a:prstGeom prst="ellipse">
            <a:avLst/>
          </a:prstGeom>
          <a:solidFill>
            <a:schemeClr val="accent2"/>
          </a:solidFill>
          <a:ln>
            <a:noFill/>
          </a:ln>
          <a:effectLst>
            <a:outerShdw blurRad="38100" dist="381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1A6765-03FC-3A03-0445-2075BA521BA1}"/>
              </a:ext>
            </a:extLst>
          </p:cNvPr>
          <p:cNvSpPr txBox="1"/>
          <p:nvPr/>
        </p:nvSpPr>
        <p:spPr>
          <a:xfrm>
            <a:off x="8281367" y="2641992"/>
            <a:ext cx="3040880" cy="2297869"/>
          </a:xfrm>
          <a:prstGeom prst="rect">
            <a:avLst/>
          </a:prstGeom>
          <a:noFill/>
        </p:spPr>
        <p:txBody>
          <a:bodyPr wrap="square" rtlCol="0" anchor="ctr">
            <a:noAutofit/>
          </a:bodyPr>
          <a:lstStyle/>
          <a:p>
            <a:pPr algn="ctr">
              <a:lnSpc>
                <a:spcPct val="108000"/>
              </a:lnSpc>
            </a:pPr>
            <a:r>
              <a:rPr lang="en-US" sz="2200">
                <a:solidFill>
                  <a:schemeClr val="bg1"/>
                </a:solidFill>
              </a:rPr>
              <a:t>Affirmations help build a person’s confidence.</a:t>
            </a:r>
          </a:p>
        </p:txBody>
      </p:sp>
      <p:grpSp>
        <p:nvGrpSpPr>
          <p:cNvPr id="3" name="Group 2">
            <a:extLst>
              <a:ext uri="{FF2B5EF4-FFF2-40B4-BE49-F238E27FC236}">
                <a16:creationId xmlns:a16="http://schemas.microsoft.com/office/drawing/2014/main" id="{290448CF-1715-7EFC-37FD-FB7CF35C14A6}"/>
              </a:ext>
              <a:ext uri="{C183D7F6-B498-43B3-948B-1728B52AA6E4}">
                <adec:decorative xmlns:adec="http://schemas.microsoft.com/office/drawing/2017/decorative" val="1"/>
              </a:ext>
            </a:extLst>
          </p:cNvPr>
          <p:cNvGrpSpPr/>
          <p:nvPr/>
        </p:nvGrpSpPr>
        <p:grpSpPr>
          <a:xfrm>
            <a:off x="839936" y="3726152"/>
            <a:ext cx="780230" cy="1030952"/>
            <a:chOff x="5530098" y="2484534"/>
            <a:chExt cx="599824" cy="792574"/>
          </a:xfrm>
          <a:gradFill>
            <a:gsLst>
              <a:gs pos="0">
                <a:schemeClr val="accent1">
                  <a:alpha val="90000"/>
                </a:schemeClr>
              </a:gs>
              <a:gs pos="100000">
                <a:schemeClr val="accent6">
                  <a:alpha val="90000"/>
                </a:schemeClr>
              </a:gs>
            </a:gsLst>
            <a:lin ang="2700000" scaled="1"/>
          </a:gradFill>
        </p:grpSpPr>
        <p:sp>
          <p:nvSpPr>
            <p:cNvPr id="7" name="Freeform: Shape 6">
              <a:extLst>
                <a:ext uri="{FF2B5EF4-FFF2-40B4-BE49-F238E27FC236}">
                  <a16:creationId xmlns:a16="http://schemas.microsoft.com/office/drawing/2014/main" id="{F22D830C-F6A8-44BD-2342-171C0D2B1B5C}"/>
                </a:ext>
              </a:extLst>
            </p:cNvPr>
            <p:cNvSpPr/>
            <p:nvPr/>
          </p:nvSpPr>
          <p:spPr>
            <a:xfrm>
              <a:off x="5815657" y="2656484"/>
              <a:ext cx="113538" cy="105226"/>
            </a:xfrm>
            <a:custGeom>
              <a:avLst/>
              <a:gdLst>
                <a:gd name="connsiteX0" fmla="*/ 7049 w 113538"/>
                <a:gd name="connsiteY0" fmla="*/ 70746 h 105226"/>
                <a:gd name="connsiteX1" fmla="*/ 36100 w 113538"/>
                <a:gd name="connsiteY1" fmla="*/ 105227 h 105226"/>
                <a:gd name="connsiteX2" fmla="*/ 110300 w 113538"/>
                <a:gd name="connsiteY2" fmla="*/ 31027 h 105226"/>
                <a:gd name="connsiteX3" fmla="*/ 113538 w 113538"/>
                <a:gd name="connsiteY3" fmla="*/ 28074 h 105226"/>
                <a:gd name="connsiteX4" fmla="*/ 75528 w 113538"/>
                <a:gd name="connsiteY4" fmla="*/ 410 h 105226"/>
                <a:gd name="connsiteX5" fmla="*/ 57150 w 113538"/>
                <a:gd name="connsiteY5" fmla="*/ 9786 h 105226"/>
                <a:gd name="connsiteX6" fmla="*/ 0 w 113538"/>
                <a:gd name="connsiteY6" fmla="*/ 66936 h 105226"/>
                <a:gd name="connsiteX7" fmla="*/ 7049 w 113538"/>
                <a:gd name="connsiteY7" fmla="*/ 70746 h 10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 h="105226">
                  <a:moveTo>
                    <a:pt x="7049" y="70746"/>
                  </a:moveTo>
                  <a:cubicBezTo>
                    <a:pt x="19989" y="79046"/>
                    <a:pt x="30116" y="91066"/>
                    <a:pt x="36100" y="105227"/>
                  </a:cubicBezTo>
                  <a:lnTo>
                    <a:pt x="110300" y="31027"/>
                  </a:lnTo>
                  <a:lnTo>
                    <a:pt x="113538" y="28074"/>
                  </a:lnTo>
                  <a:cubicBezTo>
                    <a:pt x="110681" y="9939"/>
                    <a:pt x="93663" y="-2447"/>
                    <a:pt x="75528" y="410"/>
                  </a:cubicBezTo>
                  <a:cubicBezTo>
                    <a:pt x="68563" y="1507"/>
                    <a:pt x="62127" y="4790"/>
                    <a:pt x="57150" y="9786"/>
                  </a:cubicBezTo>
                  <a:lnTo>
                    <a:pt x="0" y="66936"/>
                  </a:lnTo>
                  <a:cubicBezTo>
                    <a:pt x="2381" y="68174"/>
                    <a:pt x="4953" y="69317"/>
                    <a:pt x="7049" y="70746"/>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A6828948-966E-7805-1C72-C320CE548E82}"/>
                </a:ext>
              </a:extLst>
            </p:cNvPr>
            <p:cNvSpPr/>
            <p:nvPr/>
          </p:nvSpPr>
          <p:spPr>
            <a:xfrm>
              <a:off x="5530098" y="2705015"/>
              <a:ext cx="207073" cy="393499"/>
            </a:xfrm>
            <a:custGeom>
              <a:avLst/>
              <a:gdLst>
                <a:gd name="connsiteX0" fmla="*/ 37147 w 207073"/>
                <a:gd name="connsiteY0" fmla="*/ 393500 h 393499"/>
                <a:gd name="connsiteX1" fmla="*/ 53150 w 207073"/>
                <a:gd name="connsiteY1" fmla="*/ 377498 h 393499"/>
                <a:gd name="connsiteX2" fmla="*/ 79153 w 207073"/>
                <a:gd name="connsiteY2" fmla="*/ 351495 h 393499"/>
                <a:gd name="connsiteX3" fmla="*/ 68485 w 207073"/>
                <a:gd name="connsiteY3" fmla="*/ 268056 h 393499"/>
                <a:gd name="connsiteX4" fmla="*/ 68485 w 207073"/>
                <a:gd name="connsiteY4" fmla="*/ 267389 h 393499"/>
                <a:gd name="connsiteX5" fmla="*/ 77533 w 207073"/>
                <a:gd name="connsiteY5" fmla="*/ 220526 h 393499"/>
                <a:gd name="connsiteX6" fmla="*/ 78200 w 207073"/>
                <a:gd name="connsiteY6" fmla="*/ 219288 h 393499"/>
                <a:gd name="connsiteX7" fmla="*/ 78962 w 207073"/>
                <a:gd name="connsiteY7" fmla="*/ 218145 h 393499"/>
                <a:gd name="connsiteX8" fmla="*/ 188690 w 207073"/>
                <a:gd name="connsiteY8" fmla="*/ 45456 h 393499"/>
                <a:gd name="connsiteX9" fmla="*/ 207074 w 207073"/>
                <a:gd name="connsiteY9" fmla="*/ 25644 h 393499"/>
                <a:gd name="connsiteX10" fmla="*/ 160735 w 207073"/>
                <a:gd name="connsiteY10" fmla="*/ 1761 h 393499"/>
                <a:gd name="connsiteX11" fmla="*/ 140399 w 207073"/>
                <a:gd name="connsiteY11" fmla="*/ 17834 h 393499"/>
                <a:gd name="connsiteX12" fmla="*/ 30861 w 207073"/>
                <a:gd name="connsiteY12" fmla="*/ 190427 h 393499"/>
                <a:gd name="connsiteX13" fmla="*/ 26194 w 207073"/>
                <a:gd name="connsiteY13" fmla="*/ 215097 h 393499"/>
                <a:gd name="connsiteX14" fmla="*/ 39243 w 207073"/>
                <a:gd name="connsiteY14" fmla="*/ 317109 h 393499"/>
                <a:gd name="connsiteX15" fmla="*/ 0 w 207073"/>
                <a:gd name="connsiteY15" fmla="*/ 356352 h 39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073" h="393499">
                  <a:moveTo>
                    <a:pt x="37147" y="393500"/>
                  </a:moveTo>
                  <a:lnTo>
                    <a:pt x="53150" y="377498"/>
                  </a:lnTo>
                  <a:lnTo>
                    <a:pt x="79153" y="351495"/>
                  </a:lnTo>
                  <a:lnTo>
                    <a:pt x="68485" y="268056"/>
                  </a:lnTo>
                  <a:lnTo>
                    <a:pt x="68485" y="267389"/>
                  </a:lnTo>
                  <a:cubicBezTo>
                    <a:pt x="66651" y="251211"/>
                    <a:pt x="69808" y="234858"/>
                    <a:pt x="77533" y="220526"/>
                  </a:cubicBezTo>
                  <a:lnTo>
                    <a:pt x="78200" y="219288"/>
                  </a:lnTo>
                  <a:lnTo>
                    <a:pt x="78962" y="218145"/>
                  </a:lnTo>
                  <a:lnTo>
                    <a:pt x="188690" y="45456"/>
                  </a:lnTo>
                  <a:cubicBezTo>
                    <a:pt x="193560" y="37788"/>
                    <a:pt x="199791" y="31074"/>
                    <a:pt x="207074" y="25644"/>
                  </a:cubicBezTo>
                  <a:cubicBezTo>
                    <a:pt x="200873" y="6253"/>
                    <a:pt x="180126" y="-4439"/>
                    <a:pt x="160735" y="1761"/>
                  </a:cubicBezTo>
                  <a:cubicBezTo>
                    <a:pt x="152234" y="4481"/>
                    <a:pt x="145009" y="10191"/>
                    <a:pt x="140399" y="17834"/>
                  </a:cubicBezTo>
                  <a:lnTo>
                    <a:pt x="30861" y="190427"/>
                  </a:lnTo>
                  <a:cubicBezTo>
                    <a:pt x="26849" y="197990"/>
                    <a:pt x="25222" y="206591"/>
                    <a:pt x="26194" y="215097"/>
                  </a:cubicBezTo>
                  <a:lnTo>
                    <a:pt x="39243" y="317109"/>
                  </a:lnTo>
                  <a:lnTo>
                    <a:pt x="0" y="356352"/>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F3A40AD-195E-F72A-8132-E340DB96ACF6}"/>
                </a:ext>
              </a:extLst>
            </p:cNvPr>
            <p:cNvSpPr/>
            <p:nvPr/>
          </p:nvSpPr>
          <p:spPr>
            <a:xfrm>
              <a:off x="5594011" y="2704722"/>
              <a:ext cx="535911" cy="572386"/>
            </a:xfrm>
            <a:custGeom>
              <a:avLst/>
              <a:gdLst>
                <a:gd name="connsiteX0" fmla="*/ 526352 w 535911"/>
                <a:gd name="connsiteY0" fmla="*/ 234725 h 572386"/>
                <a:gd name="connsiteX1" fmla="*/ 479746 w 535911"/>
                <a:gd name="connsiteY1" fmla="*/ 234278 h 572386"/>
                <a:gd name="connsiteX2" fmla="*/ 479298 w 535911"/>
                <a:gd name="connsiteY2" fmla="*/ 234725 h 572386"/>
                <a:gd name="connsiteX3" fmla="*/ 377190 w 535911"/>
                <a:gd name="connsiteY3" fmla="*/ 336738 h 572386"/>
                <a:gd name="connsiteX4" fmla="*/ 366808 w 535911"/>
                <a:gd name="connsiteY4" fmla="*/ 336738 h 572386"/>
                <a:gd name="connsiteX5" fmla="*/ 366808 w 535911"/>
                <a:gd name="connsiteY5" fmla="*/ 326261 h 572386"/>
                <a:gd name="connsiteX6" fmla="*/ 521113 w 535911"/>
                <a:gd name="connsiteY6" fmla="*/ 171956 h 572386"/>
                <a:gd name="connsiteX7" fmla="*/ 521398 w 535911"/>
                <a:gd name="connsiteY7" fmla="*/ 124616 h 572386"/>
                <a:gd name="connsiteX8" fmla="*/ 474059 w 535911"/>
                <a:gd name="connsiteY8" fmla="*/ 124331 h 572386"/>
                <a:gd name="connsiteX9" fmla="*/ 319659 w 535911"/>
                <a:gd name="connsiteY9" fmla="*/ 279207 h 572386"/>
                <a:gd name="connsiteX10" fmla="*/ 309182 w 535911"/>
                <a:gd name="connsiteY10" fmla="*/ 278421 h 572386"/>
                <a:gd name="connsiteX11" fmla="*/ 309182 w 535911"/>
                <a:gd name="connsiteY11" fmla="*/ 268730 h 572386"/>
                <a:gd name="connsiteX12" fmla="*/ 495491 w 535911"/>
                <a:gd name="connsiteY12" fmla="*/ 82421 h 572386"/>
                <a:gd name="connsiteX13" fmla="*/ 495205 w 535911"/>
                <a:gd name="connsiteY13" fmla="*/ 35081 h 572386"/>
                <a:gd name="connsiteX14" fmla="*/ 447866 w 535911"/>
                <a:gd name="connsiteY14" fmla="*/ 35367 h 572386"/>
                <a:gd name="connsiteX15" fmla="*/ 262128 w 535911"/>
                <a:gd name="connsiteY15" fmla="*/ 221581 h 572386"/>
                <a:gd name="connsiteX16" fmla="*/ 251651 w 535911"/>
                <a:gd name="connsiteY16" fmla="*/ 220795 h 572386"/>
                <a:gd name="connsiteX17" fmla="*/ 251651 w 535911"/>
                <a:gd name="connsiteY17" fmla="*/ 211103 h 572386"/>
                <a:gd name="connsiteX18" fmla="*/ 405956 w 535911"/>
                <a:gd name="connsiteY18" fmla="*/ 56798 h 572386"/>
                <a:gd name="connsiteX19" fmla="*/ 405956 w 535911"/>
                <a:gd name="connsiteY19" fmla="*/ 9745 h 572386"/>
                <a:gd name="connsiteX20" fmla="*/ 358902 w 535911"/>
                <a:gd name="connsiteY20" fmla="*/ 9745 h 572386"/>
                <a:gd name="connsiteX21" fmla="*/ 204597 w 535911"/>
                <a:gd name="connsiteY21" fmla="*/ 164050 h 572386"/>
                <a:gd name="connsiteX22" fmla="*/ 144399 w 535911"/>
                <a:gd name="connsiteY22" fmla="*/ 224248 h 572386"/>
                <a:gd name="connsiteX23" fmla="*/ 219742 w 535911"/>
                <a:gd name="connsiteY23" fmla="*/ 105947 h 572386"/>
                <a:gd name="connsiteX24" fmla="*/ 207220 w 535911"/>
                <a:gd name="connsiteY24" fmla="*/ 54927 h 572386"/>
                <a:gd name="connsiteX25" fmla="*/ 156972 w 535911"/>
                <a:gd name="connsiteY25" fmla="*/ 66228 h 572386"/>
                <a:gd name="connsiteX26" fmla="*/ 47054 w 535911"/>
                <a:gd name="connsiteY26" fmla="*/ 238821 h 572386"/>
                <a:gd name="connsiteX27" fmla="*/ 42386 w 535911"/>
                <a:gd name="connsiteY27" fmla="*/ 263491 h 572386"/>
                <a:gd name="connsiteX28" fmla="*/ 55150 w 535911"/>
                <a:gd name="connsiteY28" fmla="*/ 365504 h 572386"/>
                <a:gd name="connsiteX29" fmla="*/ 0 w 535911"/>
                <a:gd name="connsiteY29" fmla="*/ 420653 h 572386"/>
                <a:gd name="connsiteX30" fmla="*/ 152019 w 535911"/>
                <a:gd name="connsiteY30" fmla="*/ 572387 h 572386"/>
                <a:gd name="connsiteX31" fmla="*/ 194120 w 535911"/>
                <a:gd name="connsiteY31" fmla="*/ 530286 h 572386"/>
                <a:gd name="connsiteX32" fmla="*/ 345853 w 535911"/>
                <a:gd name="connsiteY32" fmla="*/ 462278 h 572386"/>
                <a:gd name="connsiteX33" fmla="*/ 526352 w 535911"/>
                <a:gd name="connsiteY33" fmla="*/ 281303 h 572386"/>
                <a:gd name="connsiteX34" fmla="*/ 526352 w 535911"/>
                <a:gd name="connsiteY34" fmla="*/ 234725 h 57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5911" h="572386">
                  <a:moveTo>
                    <a:pt x="526352" y="234725"/>
                  </a:moveTo>
                  <a:cubicBezTo>
                    <a:pt x="513605" y="221732"/>
                    <a:pt x="492740" y="221531"/>
                    <a:pt x="479746" y="234278"/>
                  </a:cubicBezTo>
                  <a:cubicBezTo>
                    <a:pt x="479595" y="234425"/>
                    <a:pt x="479446" y="234575"/>
                    <a:pt x="479298" y="234725"/>
                  </a:cubicBezTo>
                  <a:lnTo>
                    <a:pt x="377190" y="336738"/>
                  </a:lnTo>
                  <a:cubicBezTo>
                    <a:pt x="374214" y="339329"/>
                    <a:pt x="369783" y="339329"/>
                    <a:pt x="366808" y="336738"/>
                  </a:cubicBezTo>
                  <a:cubicBezTo>
                    <a:pt x="364162" y="333747"/>
                    <a:pt x="364162" y="329251"/>
                    <a:pt x="366808" y="326261"/>
                  </a:cubicBezTo>
                  <a:lnTo>
                    <a:pt x="521113" y="171956"/>
                  </a:lnTo>
                  <a:cubicBezTo>
                    <a:pt x="534264" y="158963"/>
                    <a:pt x="534392" y="137767"/>
                    <a:pt x="521398" y="124616"/>
                  </a:cubicBezTo>
                  <a:cubicBezTo>
                    <a:pt x="508405" y="111465"/>
                    <a:pt x="487210" y="111337"/>
                    <a:pt x="474059" y="124331"/>
                  </a:cubicBezTo>
                  <a:lnTo>
                    <a:pt x="319659" y="279207"/>
                  </a:lnTo>
                  <a:cubicBezTo>
                    <a:pt x="316549" y="281884"/>
                    <a:pt x="311858" y="281532"/>
                    <a:pt x="309182" y="278421"/>
                  </a:cubicBezTo>
                  <a:cubicBezTo>
                    <a:pt x="306784" y="275635"/>
                    <a:pt x="306784" y="271516"/>
                    <a:pt x="309182" y="268730"/>
                  </a:cubicBezTo>
                  <a:lnTo>
                    <a:pt x="495491" y="82421"/>
                  </a:lnTo>
                  <a:cubicBezTo>
                    <a:pt x="508484" y="69269"/>
                    <a:pt x="508356" y="48074"/>
                    <a:pt x="495205" y="35081"/>
                  </a:cubicBezTo>
                  <a:cubicBezTo>
                    <a:pt x="482054" y="22088"/>
                    <a:pt x="460859" y="22216"/>
                    <a:pt x="447866" y="35367"/>
                  </a:cubicBezTo>
                  <a:lnTo>
                    <a:pt x="262128" y="221581"/>
                  </a:lnTo>
                  <a:cubicBezTo>
                    <a:pt x="259018" y="224257"/>
                    <a:pt x="254327" y="223906"/>
                    <a:pt x="251651" y="220795"/>
                  </a:cubicBezTo>
                  <a:cubicBezTo>
                    <a:pt x="249253" y="218010"/>
                    <a:pt x="249253" y="213889"/>
                    <a:pt x="251651" y="211103"/>
                  </a:cubicBezTo>
                  <a:lnTo>
                    <a:pt x="405956" y="56798"/>
                  </a:lnTo>
                  <a:cubicBezTo>
                    <a:pt x="418949" y="43805"/>
                    <a:pt x="418949" y="22738"/>
                    <a:pt x="405956" y="9745"/>
                  </a:cubicBezTo>
                  <a:cubicBezTo>
                    <a:pt x="392962" y="-3248"/>
                    <a:pt x="371895" y="-3248"/>
                    <a:pt x="358902" y="9745"/>
                  </a:cubicBezTo>
                  <a:lnTo>
                    <a:pt x="204597" y="164050"/>
                  </a:lnTo>
                  <a:lnTo>
                    <a:pt x="144399" y="224248"/>
                  </a:lnTo>
                  <a:lnTo>
                    <a:pt x="219742" y="105947"/>
                  </a:lnTo>
                  <a:cubicBezTo>
                    <a:pt x="230373" y="88400"/>
                    <a:pt x="224766" y="65558"/>
                    <a:pt x="207220" y="54927"/>
                  </a:cubicBezTo>
                  <a:cubicBezTo>
                    <a:pt x="190154" y="44587"/>
                    <a:pt x="167968" y="49576"/>
                    <a:pt x="156972" y="66228"/>
                  </a:cubicBezTo>
                  <a:lnTo>
                    <a:pt x="47054" y="238821"/>
                  </a:lnTo>
                  <a:cubicBezTo>
                    <a:pt x="43042" y="246384"/>
                    <a:pt x="41415" y="254985"/>
                    <a:pt x="42386" y="263491"/>
                  </a:cubicBezTo>
                  <a:lnTo>
                    <a:pt x="55150" y="365504"/>
                  </a:lnTo>
                  <a:lnTo>
                    <a:pt x="0" y="420653"/>
                  </a:lnTo>
                  <a:lnTo>
                    <a:pt x="152019" y="572387"/>
                  </a:lnTo>
                  <a:lnTo>
                    <a:pt x="194120" y="530286"/>
                  </a:lnTo>
                  <a:cubicBezTo>
                    <a:pt x="231267" y="493139"/>
                    <a:pt x="275749" y="532382"/>
                    <a:pt x="345853" y="462278"/>
                  </a:cubicBezTo>
                  <a:lnTo>
                    <a:pt x="526352" y="281303"/>
                  </a:lnTo>
                  <a:cubicBezTo>
                    <a:pt x="539098" y="268393"/>
                    <a:pt x="539098" y="247635"/>
                    <a:pt x="526352" y="234725"/>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49DAA97-9A48-D177-AFD7-A67D94F7EB79}"/>
                </a:ext>
              </a:extLst>
            </p:cNvPr>
            <p:cNvSpPr/>
            <p:nvPr/>
          </p:nvSpPr>
          <p:spPr>
            <a:xfrm>
              <a:off x="5877761" y="2484534"/>
              <a:ext cx="38100" cy="95250"/>
            </a:xfrm>
            <a:custGeom>
              <a:avLst/>
              <a:gdLst>
                <a:gd name="connsiteX0" fmla="*/ 0 w 38100"/>
                <a:gd name="connsiteY0" fmla="*/ 0 h 95250"/>
                <a:gd name="connsiteX1" fmla="*/ 38100 w 38100"/>
                <a:gd name="connsiteY1" fmla="*/ 0 h 95250"/>
                <a:gd name="connsiteX2" fmla="*/ 38100 w 38100"/>
                <a:gd name="connsiteY2" fmla="*/ 95250 h 95250"/>
                <a:gd name="connsiteX3" fmla="*/ 0 w 38100"/>
                <a:gd name="connsiteY3" fmla="*/ 95250 h 95250"/>
              </a:gdLst>
              <a:ahLst/>
              <a:cxnLst>
                <a:cxn ang="0">
                  <a:pos x="connsiteX0" y="connsiteY0"/>
                </a:cxn>
                <a:cxn ang="0">
                  <a:pos x="connsiteX1" y="connsiteY1"/>
                </a:cxn>
                <a:cxn ang="0">
                  <a:pos x="connsiteX2" y="connsiteY2"/>
                </a:cxn>
                <a:cxn ang="0">
                  <a:pos x="connsiteX3" y="connsiteY3"/>
                </a:cxn>
              </a:cxnLst>
              <a:rect l="l" t="t" r="r" b="b"/>
              <a:pathLst>
                <a:path w="38100" h="95250">
                  <a:moveTo>
                    <a:pt x="0" y="0"/>
                  </a:moveTo>
                  <a:lnTo>
                    <a:pt x="38100" y="0"/>
                  </a:lnTo>
                  <a:lnTo>
                    <a:pt x="38100" y="95250"/>
                  </a:lnTo>
                  <a:lnTo>
                    <a:pt x="0" y="9525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6EFF703-6A7F-484C-54E6-5C264E54D41D}"/>
                </a:ext>
              </a:extLst>
            </p:cNvPr>
            <p:cNvSpPr/>
            <p:nvPr/>
          </p:nvSpPr>
          <p:spPr>
            <a:xfrm rot="18959401">
              <a:off x="5939664" y="2547664"/>
              <a:ext cx="95250" cy="38100"/>
            </a:xfrm>
            <a:custGeom>
              <a:avLst/>
              <a:gdLst>
                <a:gd name="connsiteX0" fmla="*/ 0 w 95250"/>
                <a:gd name="connsiteY0" fmla="*/ 0 h 38100"/>
                <a:gd name="connsiteX1" fmla="*/ 95250 w 95250"/>
                <a:gd name="connsiteY1" fmla="*/ 0 h 38100"/>
                <a:gd name="connsiteX2" fmla="*/ 95250 w 95250"/>
                <a:gd name="connsiteY2" fmla="*/ 38100 h 38100"/>
                <a:gd name="connsiteX3" fmla="*/ 0 w 952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5250" h="38100">
                  <a:moveTo>
                    <a:pt x="0" y="0"/>
                  </a:moveTo>
                  <a:lnTo>
                    <a:pt x="95250" y="0"/>
                  </a:lnTo>
                  <a:lnTo>
                    <a:pt x="95250" y="38100"/>
                  </a:lnTo>
                  <a:lnTo>
                    <a:pt x="0" y="3810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1778DBD-7F92-4F60-4ABF-8A1F4BE1F5D8}"/>
                </a:ext>
              </a:extLst>
            </p:cNvPr>
            <p:cNvSpPr/>
            <p:nvPr/>
          </p:nvSpPr>
          <p:spPr>
            <a:xfrm rot="18840599">
              <a:off x="5787312" y="2519062"/>
              <a:ext cx="38100" cy="95250"/>
            </a:xfrm>
            <a:custGeom>
              <a:avLst/>
              <a:gdLst>
                <a:gd name="connsiteX0" fmla="*/ 0 w 38100"/>
                <a:gd name="connsiteY0" fmla="*/ 0 h 95250"/>
                <a:gd name="connsiteX1" fmla="*/ 38100 w 38100"/>
                <a:gd name="connsiteY1" fmla="*/ 0 h 95250"/>
                <a:gd name="connsiteX2" fmla="*/ 38100 w 38100"/>
                <a:gd name="connsiteY2" fmla="*/ 95250 h 95250"/>
                <a:gd name="connsiteX3" fmla="*/ 0 w 38100"/>
                <a:gd name="connsiteY3" fmla="*/ 95250 h 95250"/>
              </a:gdLst>
              <a:ahLst/>
              <a:cxnLst>
                <a:cxn ang="0">
                  <a:pos x="connsiteX0" y="connsiteY0"/>
                </a:cxn>
                <a:cxn ang="0">
                  <a:pos x="connsiteX1" y="connsiteY1"/>
                </a:cxn>
                <a:cxn ang="0">
                  <a:pos x="connsiteX2" y="connsiteY2"/>
                </a:cxn>
                <a:cxn ang="0">
                  <a:pos x="connsiteX3" y="connsiteY3"/>
                </a:cxn>
              </a:cxnLst>
              <a:rect l="l" t="t" r="r" b="b"/>
              <a:pathLst>
                <a:path w="38100" h="95250">
                  <a:moveTo>
                    <a:pt x="0" y="0"/>
                  </a:moveTo>
                  <a:lnTo>
                    <a:pt x="38100" y="0"/>
                  </a:lnTo>
                  <a:lnTo>
                    <a:pt x="38100" y="95250"/>
                  </a:lnTo>
                  <a:lnTo>
                    <a:pt x="0" y="95250"/>
                  </a:lnTo>
                  <a:close/>
                </a:path>
              </a:pathLst>
            </a:custGeom>
            <a:grpFill/>
            <a:ln w="9525"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97761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1000"/>
                                        <p:tgtEl>
                                          <p:spTgt spid="27"/>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par>
                                <p:cTn id="20" presetID="31"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31"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2" grpId="0" animBg="1"/>
      <p:bldP spid="24" grpId="0"/>
      <p:bldP spid="6"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3A74E3D-2F69-19A4-AF84-1D27AC08C979}"/>
              </a:ext>
              <a:ext uri="{C183D7F6-B498-43B3-948B-1728B52AA6E4}">
                <adec:decorative xmlns:adec="http://schemas.microsoft.com/office/drawing/2017/decorative" val="1"/>
              </a:ext>
            </a:extLst>
          </p:cNvPr>
          <p:cNvSpPr/>
          <p:nvPr/>
        </p:nvSpPr>
        <p:spPr>
          <a:xfrm>
            <a:off x="0" y="1872870"/>
            <a:ext cx="12191998" cy="4985129"/>
          </a:xfrm>
          <a:custGeom>
            <a:avLst/>
            <a:gdLst>
              <a:gd name="connsiteX0" fmla="*/ 5572125 w 12191998"/>
              <a:gd name="connsiteY0" fmla="*/ 0 h 2883710"/>
              <a:gd name="connsiteX1" fmla="*/ 12142130 w 12191998"/>
              <a:gd name="connsiteY1" fmla="*/ 893244 h 2883710"/>
              <a:gd name="connsiteX2" fmla="*/ 12191998 w 12191998"/>
              <a:gd name="connsiteY2" fmla="*/ 908511 h 2883710"/>
              <a:gd name="connsiteX3" fmla="*/ 12191998 w 12191998"/>
              <a:gd name="connsiteY3" fmla="*/ 2374073 h 2883710"/>
              <a:gd name="connsiteX4" fmla="*/ 11881612 w 12191998"/>
              <a:gd name="connsiteY4" fmla="*/ 2292246 h 2883710"/>
              <a:gd name="connsiteX5" fmla="*/ 4836438 w 12191998"/>
              <a:gd name="connsiteY5" fmla="*/ 1906571 h 2883710"/>
              <a:gd name="connsiteX6" fmla="*/ 151943 w 12191998"/>
              <a:gd name="connsiteY6" fmla="*/ 2834271 h 2883710"/>
              <a:gd name="connsiteX7" fmla="*/ 0 w 12191998"/>
              <a:gd name="connsiteY7" fmla="*/ 2883710 h 2883710"/>
              <a:gd name="connsiteX8" fmla="*/ 0 w 12191998"/>
              <a:gd name="connsiteY8" fmla="*/ 634870 h 2883710"/>
              <a:gd name="connsiteX9" fmla="*/ 361578 w 12191998"/>
              <a:gd name="connsiteY9" fmla="*/ 549653 h 2883710"/>
              <a:gd name="connsiteX10" fmla="*/ 5572125 w 12191998"/>
              <a:gd name="connsiteY10" fmla="*/ 0 h 28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8" h="2883710">
                <a:moveTo>
                  <a:pt x="5572125" y="0"/>
                </a:moveTo>
                <a:cubicBezTo>
                  <a:pt x="7926040" y="0"/>
                  <a:pt x="10154604" y="320798"/>
                  <a:pt x="12142130" y="893244"/>
                </a:cubicBezTo>
                <a:lnTo>
                  <a:pt x="12191998" y="908511"/>
                </a:lnTo>
                <a:lnTo>
                  <a:pt x="12191998" y="2374073"/>
                </a:lnTo>
                <a:lnTo>
                  <a:pt x="11881612" y="2292246"/>
                </a:lnTo>
                <a:cubicBezTo>
                  <a:pt x="9929898" y="1810009"/>
                  <a:pt x="7472588" y="1646892"/>
                  <a:pt x="4836438" y="1906571"/>
                </a:cubicBezTo>
                <a:cubicBezTo>
                  <a:pt x="3141771" y="2073508"/>
                  <a:pt x="1553683" y="2397392"/>
                  <a:pt x="151943" y="2834271"/>
                </a:cubicBezTo>
                <a:lnTo>
                  <a:pt x="0" y="2883710"/>
                </a:lnTo>
                <a:lnTo>
                  <a:pt x="0" y="634870"/>
                </a:lnTo>
                <a:lnTo>
                  <a:pt x="361578" y="549653"/>
                </a:lnTo>
                <a:cubicBezTo>
                  <a:pt x="1986309" y="194063"/>
                  <a:pt x="3741303" y="0"/>
                  <a:pt x="5572125" y="0"/>
                </a:cubicBezTo>
                <a:close/>
              </a:path>
            </a:pathLst>
          </a:custGeom>
          <a:gradFill>
            <a:gsLst>
              <a:gs pos="0">
                <a:schemeClr val="accent1">
                  <a:alpha val="90000"/>
                </a:schemeClr>
              </a:gs>
              <a:gs pos="100000">
                <a:schemeClr val="accent6">
                  <a:lumMod val="60000"/>
                  <a:lumOff val="40000"/>
                  <a:alpha val="90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26823C-394E-4D39-9C55-4A9EF4014305}"/>
              </a:ext>
            </a:extLst>
          </p:cNvPr>
          <p:cNvSpPr>
            <a:spLocks noGrp="1"/>
          </p:cNvSpPr>
          <p:nvPr>
            <p:ph type="ctrTitle"/>
          </p:nvPr>
        </p:nvSpPr>
        <p:spPr>
          <a:xfrm>
            <a:off x="1066801" y="474981"/>
            <a:ext cx="10058399" cy="915670"/>
          </a:xfrm>
        </p:spPr>
        <p:txBody>
          <a:bodyPr anchor="b" anchorCtr="0">
            <a:noAutofit/>
          </a:bodyPr>
          <a:lstStyle/>
          <a:p>
            <a:r>
              <a:rPr lang="en-US" sz="4800" spc="120">
                <a:solidFill>
                  <a:schemeClr val="bg1"/>
                </a:solidFill>
              </a:rPr>
              <a:t>Reflections</a:t>
            </a:r>
            <a:endParaRPr lang="en-US" sz="4800" spc="120">
              <a:solidFill>
                <a:schemeClr val="accent6">
                  <a:lumMod val="40000"/>
                  <a:lumOff val="60000"/>
                </a:schemeClr>
              </a:solidFill>
            </a:endParaRPr>
          </a:p>
        </p:txBody>
      </p:sp>
      <p:sp>
        <p:nvSpPr>
          <p:cNvPr id="2" name="Oval 1">
            <a:extLst>
              <a:ext uri="{FF2B5EF4-FFF2-40B4-BE49-F238E27FC236}">
                <a16:creationId xmlns:a16="http://schemas.microsoft.com/office/drawing/2014/main" id="{3EF7C93E-F476-361A-4DA3-98DEC7721272}"/>
              </a:ext>
              <a:ext uri="{C183D7F6-B498-43B3-948B-1728B52AA6E4}">
                <adec:decorative xmlns:adec="http://schemas.microsoft.com/office/drawing/2017/decorative" val="1"/>
              </a:ext>
            </a:extLst>
          </p:cNvPr>
          <p:cNvSpPr>
            <a:spLocks noChangeAspect="1"/>
          </p:cNvSpPr>
          <p:nvPr/>
        </p:nvSpPr>
        <p:spPr>
          <a:xfrm>
            <a:off x="528763" y="3538498"/>
            <a:ext cx="1423283" cy="1423283"/>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E22852A-1FC9-0666-36BC-7FB8620EF2FD}"/>
              </a:ext>
            </a:extLst>
          </p:cNvPr>
          <p:cNvSpPr txBox="1"/>
          <p:nvPr/>
        </p:nvSpPr>
        <p:spPr>
          <a:xfrm>
            <a:off x="2178744" y="2430889"/>
            <a:ext cx="5603595" cy="2530892"/>
          </a:xfrm>
          <a:prstGeom prst="rect">
            <a:avLst/>
          </a:prstGeom>
          <a:noFill/>
        </p:spPr>
        <p:txBody>
          <a:bodyPr wrap="square" rtlCol="0" anchor="ctr">
            <a:noAutofit/>
          </a:bodyPr>
          <a:lstStyle/>
          <a:p>
            <a:pPr>
              <a:lnSpc>
                <a:spcPct val="102000"/>
              </a:lnSpc>
            </a:pPr>
            <a:r>
              <a:rPr lang="en-US" sz="3200">
                <a:solidFill>
                  <a:schemeClr val="accent2"/>
                </a:solidFill>
              </a:rPr>
              <a:t>Used in conversations to </a:t>
            </a:r>
            <a:r>
              <a:rPr lang="en-US" sz="3200" b="1">
                <a:solidFill>
                  <a:schemeClr val="accent2"/>
                </a:solidFill>
              </a:rPr>
              <a:t>clarify what the person is thinking </a:t>
            </a:r>
            <a:r>
              <a:rPr lang="en-US" sz="3200">
                <a:solidFill>
                  <a:schemeClr val="accent2"/>
                </a:solidFill>
              </a:rPr>
              <a:t>or </a:t>
            </a:r>
            <a:r>
              <a:rPr lang="en-US" sz="3200" b="1">
                <a:solidFill>
                  <a:schemeClr val="accent2"/>
                </a:solidFill>
              </a:rPr>
              <a:t>feeling</a:t>
            </a:r>
            <a:endParaRPr lang="en-US" sz="3200">
              <a:solidFill>
                <a:schemeClr val="accent2"/>
              </a:solidFill>
            </a:endParaRPr>
          </a:p>
        </p:txBody>
      </p:sp>
      <p:sp>
        <p:nvSpPr>
          <p:cNvPr id="6" name="Oval 5">
            <a:extLst>
              <a:ext uri="{FF2B5EF4-FFF2-40B4-BE49-F238E27FC236}">
                <a16:creationId xmlns:a16="http://schemas.microsoft.com/office/drawing/2014/main" id="{C29557BF-066F-8D49-AB42-46B69CF62FCB}"/>
              </a:ext>
              <a:ext uri="{C183D7F6-B498-43B3-948B-1728B52AA6E4}">
                <adec:decorative xmlns:adec="http://schemas.microsoft.com/office/drawing/2017/decorative" val="1"/>
              </a:ext>
            </a:extLst>
          </p:cNvPr>
          <p:cNvSpPr/>
          <p:nvPr/>
        </p:nvSpPr>
        <p:spPr>
          <a:xfrm>
            <a:off x="7940377" y="1929496"/>
            <a:ext cx="3722860" cy="3722860"/>
          </a:xfrm>
          <a:prstGeom prst="ellipse">
            <a:avLst/>
          </a:prstGeom>
          <a:solidFill>
            <a:schemeClr val="accent2"/>
          </a:solidFill>
          <a:ln>
            <a:noFill/>
          </a:ln>
          <a:effectLst>
            <a:outerShdw blurRad="38100" dist="381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1A6765-03FC-3A03-0445-2075BA521BA1}"/>
              </a:ext>
            </a:extLst>
          </p:cNvPr>
          <p:cNvSpPr txBox="1"/>
          <p:nvPr/>
        </p:nvSpPr>
        <p:spPr>
          <a:xfrm>
            <a:off x="8281367" y="2641992"/>
            <a:ext cx="3040880" cy="2297869"/>
          </a:xfrm>
          <a:prstGeom prst="rect">
            <a:avLst/>
          </a:prstGeom>
          <a:noFill/>
        </p:spPr>
        <p:txBody>
          <a:bodyPr wrap="square" rtlCol="0" anchor="ctr">
            <a:noAutofit/>
          </a:bodyPr>
          <a:lstStyle/>
          <a:p>
            <a:pPr algn="ctr">
              <a:lnSpc>
                <a:spcPct val="108000"/>
              </a:lnSpc>
            </a:pPr>
            <a:r>
              <a:rPr lang="en-US" sz="2200">
                <a:solidFill>
                  <a:schemeClr val="bg1"/>
                </a:solidFill>
              </a:rPr>
              <a:t>Reflections show empathy and understanding.</a:t>
            </a:r>
          </a:p>
        </p:txBody>
      </p:sp>
      <p:grpSp>
        <p:nvGrpSpPr>
          <p:cNvPr id="13" name="Group 12">
            <a:extLst>
              <a:ext uri="{FF2B5EF4-FFF2-40B4-BE49-F238E27FC236}">
                <a16:creationId xmlns:a16="http://schemas.microsoft.com/office/drawing/2014/main" id="{363A3BF0-25B9-928D-279D-C5B9D80D9389}"/>
              </a:ext>
              <a:ext uri="{C183D7F6-B498-43B3-948B-1728B52AA6E4}">
                <adec:decorative xmlns:adec="http://schemas.microsoft.com/office/drawing/2017/decorative" val="1"/>
              </a:ext>
            </a:extLst>
          </p:cNvPr>
          <p:cNvGrpSpPr/>
          <p:nvPr/>
        </p:nvGrpSpPr>
        <p:grpSpPr>
          <a:xfrm>
            <a:off x="704150" y="3831566"/>
            <a:ext cx="1072643" cy="854419"/>
            <a:chOff x="6831415" y="2456266"/>
            <a:chExt cx="884872" cy="704849"/>
          </a:xfrm>
          <a:gradFill>
            <a:gsLst>
              <a:gs pos="0">
                <a:schemeClr val="accent1">
                  <a:alpha val="90000"/>
                </a:schemeClr>
              </a:gs>
              <a:gs pos="100000">
                <a:schemeClr val="accent6">
                  <a:alpha val="90000"/>
                </a:schemeClr>
              </a:gs>
            </a:gsLst>
            <a:lin ang="2700000" scaled="1"/>
          </a:gradFill>
        </p:grpSpPr>
        <p:sp>
          <p:nvSpPr>
            <p:cNvPr id="14" name="Freeform: Shape 13">
              <a:extLst>
                <a:ext uri="{FF2B5EF4-FFF2-40B4-BE49-F238E27FC236}">
                  <a16:creationId xmlns:a16="http://schemas.microsoft.com/office/drawing/2014/main" id="{43567E90-3245-3F15-6F75-8D6F97B7465B}"/>
                </a:ext>
              </a:extLst>
            </p:cNvPr>
            <p:cNvSpPr/>
            <p:nvPr/>
          </p:nvSpPr>
          <p:spPr>
            <a:xfrm>
              <a:off x="6831415" y="2456266"/>
              <a:ext cx="761047" cy="443864"/>
            </a:xfrm>
            <a:custGeom>
              <a:avLst/>
              <a:gdLst>
                <a:gd name="connsiteX0" fmla="*/ 182880 w 761047"/>
                <a:gd name="connsiteY0" fmla="*/ 443865 h 443864"/>
                <a:gd name="connsiteX1" fmla="*/ 365760 w 761047"/>
                <a:gd name="connsiteY1" fmla="*/ 260985 h 443864"/>
                <a:gd name="connsiteX2" fmla="*/ 263843 w 761047"/>
                <a:gd name="connsiteY2" fmla="*/ 260985 h 443864"/>
                <a:gd name="connsiteX3" fmla="*/ 442913 w 761047"/>
                <a:gd name="connsiteY3" fmla="*/ 151448 h 443864"/>
                <a:gd name="connsiteX4" fmla="*/ 575310 w 761047"/>
                <a:gd name="connsiteY4" fmla="*/ 201930 h 443864"/>
                <a:gd name="connsiteX5" fmla="*/ 761048 w 761047"/>
                <a:gd name="connsiteY5" fmla="*/ 201930 h 443864"/>
                <a:gd name="connsiteX6" fmla="*/ 442913 w 761047"/>
                <a:gd name="connsiteY6" fmla="*/ 0 h 443864"/>
                <a:gd name="connsiteX7" fmla="*/ 102870 w 761047"/>
                <a:gd name="connsiteY7" fmla="*/ 260985 h 443864"/>
                <a:gd name="connsiteX8" fmla="*/ 0 w 761047"/>
                <a:gd name="connsiteY8" fmla="*/ 260985 h 443864"/>
                <a:gd name="connsiteX9" fmla="*/ 182880 w 761047"/>
                <a:gd name="connsiteY9" fmla="*/ 443865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047" h="443864">
                  <a:moveTo>
                    <a:pt x="182880" y="443865"/>
                  </a:moveTo>
                  <a:lnTo>
                    <a:pt x="365760" y="260985"/>
                  </a:lnTo>
                  <a:lnTo>
                    <a:pt x="263843" y="260985"/>
                  </a:lnTo>
                  <a:cubicBezTo>
                    <a:pt x="297180" y="196215"/>
                    <a:pt x="364808" y="151448"/>
                    <a:pt x="442913" y="151448"/>
                  </a:cubicBezTo>
                  <a:cubicBezTo>
                    <a:pt x="493395" y="151448"/>
                    <a:pt x="540068" y="170498"/>
                    <a:pt x="575310" y="201930"/>
                  </a:cubicBezTo>
                  <a:lnTo>
                    <a:pt x="761048" y="201930"/>
                  </a:lnTo>
                  <a:cubicBezTo>
                    <a:pt x="704850" y="81915"/>
                    <a:pt x="582930" y="0"/>
                    <a:pt x="442913" y="0"/>
                  </a:cubicBezTo>
                  <a:cubicBezTo>
                    <a:pt x="280035" y="0"/>
                    <a:pt x="142875" y="110490"/>
                    <a:pt x="102870" y="260985"/>
                  </a:cubicBezTo>
                  <a:lnTo>
                    <a:pt x="0" y="260985"/>
                  </a:lnTo>
                  <a:lnTo>
                    <a:pt x="182880" y="443865"/>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C4188EB-F2CB-FB62-C3BC-0713E863E6CB}"/>
                </a:ext>
              </a:extLst>
            </p:cNvPr>
            <p:cNvSpPr/>
            <p:nvPr/>
          </p:nvSpPr>
          <p:spPr>
            <a:xfrm>
              <a:off x="6955240" y="2717251"/>
              <a:ext cx="761047" cy="443864"/>
            </a:xfrm>
            <a:custGeom>
              <a:avLst/>
              <a:gdLst>
                <a:gd name="connsiteX0" fmla="*/ 761048 w 761047"/>
                <a:gd name="connsiteY0" fmla="*/ 182880 h 443864"/>
                <a:gd name="connsiteX1" fmla="*/ 578168 w 761047"/>
                <a:gd name="connsiteY1" fmla="*/ 0 h 443864"/>
                <a:gd name="connsiteX2" fmla="*/ 395288 w 761047"/>
                <a:gd name="connsiteY2" fmla="*/ 182880 h 443864"/>
                <a:gd name="connsiteX3" fmla="*/ 498158 w 761047"/>
                <a:gd name="connsiteY3" fmla="*/ 182880 h 443864"/>
                <a:gd name="connsiteX4" fmla="*/ 319088 w 761047"/>
                <a:gd name="connsiteY4" fmla="*/ 292417 h 443864"/>
                <a:gd name="connsiteX5" fmla="*/ 186690 w 761047"/>
                <a:gd name="connsiteY5" fmla="*/ 241935 h 443864"/>
                <a:gd name="connsiteX6" fmla="*/ 0 w 761047"/>
                <a:gd name="connsiteY6" fmla="*/ 241935 h 443864"/>
                <a:gd name="connsiteX7" fmla="*/ 319088 w 761047"/>
                <a:gd name="connsiteY7" fmla="*/ 443865 h 443864"/>
                <a:gd name="connsiteX8" fmla="*/ 659130 w 761047"/>
                <a:gd name="connsiteY8" fmla="*/ 182880 h 443864"/>
                <a:gd name="connsiteX9" fmla="*/ 761048 w 761047"/>
                <a:gd name="connsiteY9" fmla="*/ 182880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047" h="443864">
                  <a:moveTo>
                    <a:pt x="761048" y="182880"/>
                  </a:moveTo>
                  <a:lnTo>
                    <a:pt x="578168" y="0"/>
                  </a:lnTo>
                  <a:lnTo>
                    <a:pt x="395288" y="182880"/>
                  </a:lnTo>
                  <a:lnTo>
                    <a:pt x="498158" y="182880"/>
                  </a:lnTo>
                  <a:cubicBezTo>
                    <a:pt x="464820" y="247650"/>
                    <a:pt x="397193" y="292417"/>
                    <a:pt x="319088" y="292417"/>
                  </a:cubicBezTo>
                  <a:cubicBezTo>
                    <a:pt x="268605" y="292417"/>
                    <a:pt x="221933" y="273367"/>
                    <a:pt x="186690" y="241935"/>
                  </a:cubicBezTo>
                  <a:lnTo>
                    <a:pt x="0" y="241935"/>
                  </a:lnTo>
                  <a:cubicBezTo>
                    <a:pt x="57150" y="361950"/>
                    <a:pt x="178118" y="443865"/>
                    <a:pt x="319088" y="443865"/>
                  </a:cubicBezTo>
                  <a:cubicBezTo>
                    <a:pt x="481965" y="443865"/>
                    <a:pt x="619125" y="333375"/>
                    <a:pt x="659130" y="182880"/>
                  </a:cubicBezTo>
                  <a:lnTo>
                    <a:pt x="761048" y="182880"/>
                  </a:lnTo>
                  <a:close/>
                </a:path>
              </a:pathLst>
            </a:custGeom>
            <a:grpFill/>
            <a:ln w="9525"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297279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1000"/>
                                        <p:tgtEl>
                                          <p:spTgt spid="27"/>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par>
                                <p:cTn id="20" presetID="3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31"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2" grpId="0" animBg="1"/>
      <p:bldP spid="24" grpId="0"/>
      <p:bldP spid="6"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3A74E3D-2F69-19A4-AF84-1D27AC08C979}"/>
              </a:ext>
              <a:ext uri="{C183D7F6-B498-43B3-948B-1728B52AA6E4}">
                <adec:decorative xmlns:adec="http://schemas.microsoft.com/office/drawing/2017/decorative" val="1"/>
              </a:ext>
            </a:extLst>
          </p:cNvPr>
          <p:cNvSpPr/>
          <p:nvPr/>
        </p:nvSpPr>
        <p:spPr>
          <a:xfrm>
            <a:off x="0" y="1872870"/>
            <a:ext cx="12191998" cy="4985129"/>
          </a:xfrm>
          <a:custGeom>
            <a:avLst/>
            <a:gdLst>
              <a:gd name="connsiteX0" fmla="*/ 5572125 w 12191998"/>
              <a:gd name="connsiteY0" fmla="*/ 0 h 2883710"/>
              <a:gd name="connsiteX1" fmla="*/ 12142130 w 12191998"/>
              <a:gd name="connsiteY1" fmla="*/ 893244 h 2883710"/>
              <a:gd name="connsiteX2" fmla="*/ 12191998 w 12191998"/>
              <a:gd name="connsiteY2" fmla="*/ 908511 h 2883710"/>
              <a:gd name="connsiteX3" fmla="*/ 12191998 w 12191998"/>
              <a:gd name="connsiteY3" fmla="*/ 2374073 h 2883710"/>
              <a:gd name="connsiteX4" fmla="*/ 11881612 w 12191998"/>
              <a:gd name="connsiteY4" fmla="*/ 2292246 h 2883710"/>
              <a:gd name="connsiteX5" fmla="*/ 4836438 w 12191998"/>
              <a:gd name="connsiteY5" fmla="*/ 1906571 h 2883710"/>
              <a:gd name="connsiteX6" fmla="*/ 151943 w 12191998"/>
              <a:gd name="connsiteY6" fmla="*/ 2834271 h 2883710"/>
              <a:gd name="connsiteX7" fmla="*/ 0 w 12191998"/>
              <a:gd name="connsiteY7" fmla="*/ 2883710 h 2883710"/>
              <a:gd name="connsiteX8" fmla="*/ 0 w 12191998"/>
              <a:gd name="connsiteY8" fmla="*/ 634870 h 2883710"/>
              <a:gd name="connsiteX9" fmla="*/ 361578 w 12191998"/>
              <a:gd name="connsiteY9" fmla="*/ 549653 h 2883710"/>
              <a:gd name="connsiteX10" fmla="*/ 5572125 w 12191998"/>
              <a:gd name="connsiteY10" fmla="*/ 0 h 28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8" h="2883710">
                <a:moveTo>
                  <a:pt x="5572125" y="0"/>
                </a:moveTo>
                <a:cubicBezTo>
                  <a:pt x="7926040" y="0"/>
                  <a:pt x="10154604" y="320798"/>
                  <a:pt x="12142130" y="893244"/>
                </a:cubicBezTo>
                <a:lnTo>
                  <a:pt x="12191998" y="908511"/>
                </a:lnTo>
                <a:lnTo>
                  <a:pt x="12191998" y="2374073"/>
                </a:lnTo>
                <a:lnTo>
                  <a:pt x="11881612" y="2292246"/>
                </a:lnTo>
                <a:cubicBezTo>
                  <a:pt x="9929898" y="1810009"/>
                  <a:pt x="7472588" y="1646892"/>
                  <a:pt x="4836438" y="1906571"/>
                </a:cubicBezTo>
                <a:cubicBezTo>
                  <a:pt x="3141771" y="2073508"/>
                  <a:pt x="1553683" y="2397392"/>
                  <a:pt x="151943" y="2834271"/>
                </a:cubicBezTo>
                <a:lnTo>
                  <a:pt x="0" y="2883710"/>
                </a:lnTo>
                <a:lnTo>
                  <a:pt x="0" y="634870"/>
                </a:lnTo>
                <a:lnTo>
                  <a:pt x="361578" y="549653"/>
                </a:lnTo>
                <a:cubicBezTo>
                  <a:pt x="1986309" y="194063"/>
                  <a:pt x="3741303" y="0"/>
                  <a:pt x="5572125" y="0"/>
                </a:cubicBezTo>
                <a:close/>
              </a:path>
            </a:pathLst>
          </a:custGeom>
          <a:gradFill>
            <a:gsLst>
              <a:gs pos="0">
                <a:schemeClr val="accent1">
                  <a:alpha val="90000"/>
                </a:schemeClr>
              </a:gs>
              <a:gs pos="100000">
                <a:schemeClr val="accent6">
                  <a:lumMod val="60000"/>
                  <a:lumOff val="40000"/>
                  <a:alpha val="90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26823C-394E-4D39-9C55-4A9EF4014305}"/>
              </a:ext>
            </a:extLst>
          </p:cNvPr>
          <p:cNvSpPr>
            <a:spLocks noGrp="1"/>
          </p:cNvSpPr>
          <p:nvPr>
            <p:ph type="ctrTitle"/>
          </p:nvPr>
        </p:nvSpPr>
        <p:spPr>
          <a:xfrm>
            <a:off x="1066801" y="474981"/>
            <a:ext cx="10058399" cy="915670"/>
          </a:xfrm>
        </p:spPr>
        <p:txBody>
          <a:bodyPr anchor="b" anchorCtr="0">
            <a:noAutofit/>
          </a:bodyPr>
          <a:lstStyle/>
          <a:p>
            <a:r>
              <a:rPr lang="en-US" sz="4800" spc="120">
                <a:solidFill>
                  <a:schemeClr val="bg1"/>
                </a:solidFill>
              </a:rPr>
              <a:t>Summaries</a:t>
            </a:r>
            <a:endParaRPr lang="en-US" sz="4800" spc="120">
              <a:solidFill>
                <a:schemeClr val="accent6">
                  <a:lumMod val="40000"/>
                  <a:lumOff val="60000"/>
                </a:schemeClr>
              </a:solidFill>
            </a:endParaRPr>
          </a:p>
        </p:txBody>
      </p:sp>
      <p:sp>
        <p:nvSpPr>
          <p:cNvPr id="2" name="Oval 1">
            <a:extLst>
              <a:ext uri="{FF2B5EF4-FFF2-40B4-BE49-F238E27FC236}">
                <a16:creationId xmlns:a16="http://schemas.microsoft.com/office/drawing/2014/main" id="{3EF7C93E-F476-361A-4DA3-98DEC7721272}"/>
              </a:ext>
              <a:ext uri="{C183D7F6-B498-43B3-948B-1728B52AA6E4}">
                <adec:decorative xmlns:adec="http://schemas.microsoft.com/office/drawing/2017/decorative" val="1"/>
              </a:ext>
            </a:extLst>
          </p:cNvPr>
          <p:cNvSpPr>
            <a:spLocks noChangeAspect="1"/>
          </p:cNvSpPr>
          <p:nvPr/>
        </p:nvSpPr>
        <p:spPr>
          <a:xfrm>
            <a:off x="528763" y="3538498"/>
            <a:ext cx="1423283" cy="1423283"/>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E22852A-1FC9-0666-36BC-7FB8620EF2FD}"/>
              </a:ext>
            </a:extLst>
          </p:cNvPr>
          <p:cNvSpPr txBox="1"/>
          <p:nvPr/>
        </p:nvSpPr>
        <p:spPr>
          <a:xfrm>
            <a:off x="2178744" y="2430889"/>
            <a:ext cx="5603595" cy="2530892"/>
          </a:xfrm>
          <a:prstGeom prst="rect">
            <a:avLst/>
          </a:prstGeom>
          <a:noFill/>
        </p:spPr>
        <p:txBody>
          <a:bodyPr wrap="square" rtlCol="0" anchor="ctr">
            <a:noAutofit/>
          </a:bodyPr>
          <a:lstStyle/>
          <a:p>
            <a:pPr>
              <a:lnSpc>
                <a:spcPct val="102000"/>
              </a:lnSpc>
            </a:pPr>
            <a:r>
              <a:rPr lang="en-US" sz="3200">
                <a:solidFill>
                  <a:schemeClr val="accent2"/>
                </a:solidFill>
              </a:rPr>
              <a:t>Longer reflections that are </a:t>
            </a:r>
            <a:r>
              <a:rPr lang="en-US" sz="3200" b="1">
                <a:solidFill>
                  <a:schemeClr val="accent2"/>
                </a:solidFill>
              </a:rPr>
              <a:t>used to link together concerns </a:t>
            </a:r>
            <a:r>
              <a:rPr lang="en-US" sz="3200">
                <a:solidFill>
                  <a:schemeClr val="accent2"/>
                </a:solidFill>
              </a:rPr>
              <a:t>or </a:t>
            </a:r>
            <a:r>
              <a:rPr lang="en-US" sz="3200" b="1">
                <a:solidFill>
                  <a:schemeClr val="accent2"/>
                </a:solidFill>
              </a:rPr>
              <a:t>discrepancies</a:t>
            </a:r>
            <a:endParaRPr lang="en-US" sz="3200">
              <a:solidFill>
                <a:schemeClr val="accent2"/>
              </a:solidFill>
            </a:endParaRPr>
          </a:p>
        </p:txBody>
      </p:sp>
      <p:sp>
        <p:nvSpPr>
          <p:cNvPr id="6" name="Oval 5">
            <a:extLst>
              <a:ext uri="{FF2B5EF4-FFF2-40B4-BE49-F238E27FC236}">
                <a16:creationId xmlns:a16="http://schemas.microsoft.com/office/drawing/2014/main" id="{C29557BF-066F-8D49-AB42-46B69CF62FCB}"/>
              </a:ext>
              <a:ext uri="{C183D7F6-B498-43B3-948B-1728B52AA6E4}">
                <adec:decorative xmlns:adec="http://schemas.microsoft.com/office/drawing/2017/decorative" val="1"/>
              </a:ext>
            </a:extLst>
          </p:cNvPr>
          <p:cNvSpPr/>
          <p:nvPr/>
        </p:nvSpPr>
        <p:spPr>
          <a:xfrm>
            <a:off x="7940377" y="1929496"/>
            <a:ext cx="3722860" cy="3722860"/>
          </a:xfrm>
          <a:prstGeom prst="ellipse">
            <a:avLst/>
          </a:prstGeom>
          <a:solidFill>
            <a:schemeClr val="accent2"/>
          </a:solidFill>
          <a:ln>
            <a:noFill/>
          </a:ln>
          <a:effectLst>
            <a:outerShdw blurRad="38100" dist="381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1A6765-03FC-3A03-0445-2075BA521BA1}"/>
              </a:ext>
            </a:extLst>
          </p:cNvPr>
          <p:cNvSpPr txBox="1"/>
          <p:nvPr/>
        </p:nvSpPr>
        <p:spPr>
          <a:xfrm>
            <a:off x="8281367" y="2641992"/>
            <a:ext cx="3040880" cy="2478648"/>
          </a:xfrm>
          <a:prstGeom prst="rect">
            <a:avLst/>
          </a:prstGeom>
          <a:noFill/>
        </p:spPr>
        <p:txBody>
          <a:bodyPr wrap="square" rtlCol="0" anchor="ctr">
            <a:noAutofit/>
          </a:bodyPr>
          <a:lstStyle/>
          <a:p>
            <a:pPr algn="ctr">
              <a:lnSpc>
                <a:spcPct val="108000"/>
              </a:lnSpc>
            </a:pPr>
            <a:r>
              <a:rPr lang="en-US" sz="2000">
                <a:solidFill>
                  <a:schemeClr val="bg1"/>
                </a:solidFill>
              </a:rPr>
              <a:t>Summaries are used to move the conversation along, transition to a new topic, delve deeper into the person’s ambivalence, or end the conversation when needed. </a:t>
            </a:r>
          </a:p>
        </p:txBody>
      </p:sp>
      <p:grpSp>
        <p:nvGrpSpPr>
          <p:cNvPr id="3" name="Group 2">
            <a:extLst>
              <a:ext uri="{FF2B5EF4-FFF2-40B4-BE49-F238E27FC236}">
                <a16:creationId xmlns:a16="http://schemas.microsoft.com/office/drawing/2014/main" id="{5FDFD4DC-0F20-9FF2-457D-C9594DCD6754}"/>
              </a:ext>
              <a:ext uri="{C183D7F6-B498-43B3-948B-1728B52AA6E4}">
                <adec:decorative xmlns:adec="http://schemas.microsoft.com/office/drawing/2017/decorative" val="1"/>
              </a:ext>
            </a:extLst>
          </p:cNvPr>
          <p:cNvGrpSpPr/>
          <p:nvPr/>
        </p:nvGrpSpPr>
        <p:grpSpPr>
          <a:xfrm>
            <a:off x="849433" y="3726899"/>
            <a:ext cx="780230" cy="1006748"/>
            <a:chOff x="9570996" y="2662306"/>
            <a:chExt cx="590550" cy="762000"/>
          </a:xfrm>
          <a:gradFill>
            <a:gsLst>
              <a:gs pos="0">
                <a:schemeClr val="accent1">
                  <a:alpha val="90000"/>
                </a:schemeClr>
              </a:gs>
              <a:gs pos="100000">
                <a:schemeClr val="accent6">
                  <a:alpha val="90000"/>
                </a:schemeClr>
              </a:gs>
            </a:gsLst>
            <a:lin ang="2700000" scaled="1"/>
          </a:gradFill>
        </p:grpSpPr>
        <p:sp>
          <p:nvSpPr>
            <p:cNvPr id="7" name="Freeform: Shape 6">
              <a:extLst>
                <a:ext uri="{FF2B5EF4-FFF2-40B4-BE49-F238E27FC236}">
                  <a16:creationId xmlns:a16="http://schemas.microsoft.com/office/drawing/2014/main" id="{C7384BBA-3779-800B-7963-1F9C2B2C78D3}"/>
                </a:ext>
              </a:extLst>
            </p:cNvPr>
            <p:cNvSpPr/>
            <p:nvPr/>
          </p:nvSpPr>
          <p:spPr>
            <a:xfrm>
              <a:off x="9570996" y="2662306"/>
              <a:ext cx="590550" cy="762000"/>
            </a:xfrm>
            <a:custGeom>
              <a:avLst/>
              <a:gdLst>
                <a:gd name="connsiteX0" fmla="*/ 533400 w 590550"/>
                <a:gd name="connsiteY0" fmla="*/ 704850 h 762000"/>
                <a:gd name="connsiteX1" fmla="*/ 57150 w 590550"/>
                <a:gd name="connsiteY1" fmla="*/ 704850 h 762000"/>
                <a:gd name="connsiteX2" fmla="*/ 57150 w 590550"/>
                <a:gd name="connsiteY2" fmla="*/ 114300 h 762000"/>
                <a:gd name="connsiteX3" fmla="*/ 161925 w 590550"/>
                <a:gd name="connsiteY3" fmla="*/ 114300 h 762000"/>
                <a:gd name="connsiteX4" fmla="*/ 161925 w 590550"/>
                <a:gd name="connsiteY4" fmla="*/ 171450 h 762000"/>
                <a:gd name="connsiteX5" fmla="*/ 428625 w 590550"/>
                <a:gd name="connsiteY5" fmla="*/ 171450 h 762000"/>
                <a:gd name="connsiteX6" fmla="*/ 428625 w 590550"/>
                <a:gd name="connsiteY6" fmla="*/ 114300 h 762000"/>
                <a:gd name="connsiteX7" fmla="*/ 533400 w 590550"/>
                <a:gd name="connsiteY7" fmla="*/ 114300 h 762000"/>
                <a:gd name="connsiteX8" fmla="*/ 295275 w 590550"/>
                <a:gd name="connsiteY8" fmla="*/ 38100 h 762000"/>
                <a:gd name="connsiteX9" fmla="*/ 323850 w 590550"/>
                <a:gd name="connsiteY9" fmla="*/ 66675 h 762000"/>
                <a:gd name="connsiteX10" fmla="*/ 295275 w 590550"/>
                <a:gd name="connsiteY10" fmla="*/ 95250 h 762000"/>
                <a:gd name="connsiteX11" fmla="*/ 266700 w 590550"/>
                <a:gd name="connsiteY11" fmla="*/ 66675 h 762000"/>
                <a:gd name="connsiteX12" fmla="*/ 294334 w 590550"/>
                <a:gd name="connsiteY12" fmla="*/ 38100 h 762000"/>
                <a:gd name="connsiteX13" fmla="*/ 295275 w 590550"/>
                <a:gd name="connsiteY13" fmla="*/ 38100 h 762000"/>
                <a:gd name="connsiteX14" fmla="*/ 552450 w 590550"/>
                <a:gd name="connsiteY14" fmla="*/ 57150 h 762000"/>
                <a:gd name="connsiteX15" fmla="*/ 390525 w 590550"/>
                <a:gd name="connsiteY15" fmla="*/ 57150 h 762000"/>
                <a:gd name="connsiteX16" fmla="*/ 390525 w 590550"/>
                <a:gd name="connsiteY16" fmla="*/ 38100 h 762000"/>
                <a:gd name="connsiteX17" fmla="*/ 352425 w 590550"/>
                <a:gd name="connsiteY17" fmla="*/ 0 h 762000"/>
                <a:gd name="connsiteX18" fmla="*/ 238125 w 590550"/>
                <a:gd name="connsiteY18" fmla="*/ 0 h 762000"/>
                <a:gd name="connsiteX19" fmla="*/ 200025 w 590550"/>
                <a:gd name="connsiteY19" fmla="*/ 38100 h 762000"/>
                <a:gd name="connsiteX20" fmla="*/ 200025 w 590550"/>
                <a:gd name="connsiteY20" fmla="*/ 57150 h 762000"/>
                <a:gd name="connsiteX21" fmla="*/ 38100 w 590550"/>
                <a:gd name="connsiteY21" fmla="*/ 57150 h 762000"/>
                <a:gd name="connsiteX22" fmla="*/ 0 w 590550"/>
                <a:gd name="connsiteY22" fmla="*/ 95250 h 762000"/>
                <a:gd name="connsiteX23" fmla="*/ 0 w 590550"/>
                <a:gd name="connsiteY23" fmla="*/ 723900 h 762000"/>
                <a:gd name="connsiteX24" fmla="*/ 38100 w 590550"/>
                <a:gd name="connsiteY24" fmla="*/ 762000 h 762000"/>
                <a:gd name="connsiteX25" fmla="*/ 552450 w 590550"/>
                <a:gd name="connsiteY25" fmla="*/ 762000 h 762000"/>
                <a:gd name="connsiteX26" fmla="*/ 590550 w 590550"/>
                <a:gd name="connsiteY26" fmla="*/ 723900 h 762000"/>
                <a:gd name="connsiteX27" fmla="*/ 590550 w 590550"/>
                <a:gd name="connsiteY27" fmla="*/ 95250 h 762000"/>
                <a:gd name="connsiteX28" fmla="*/ 552450 w 590550"/>
                <a:gd name="connsiteY28" fmla="*/ 571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0550" h="762000">
                  <a:moveTo>
                    <a:pt x="533400" y="704850"/>
                  </a:moveTo>
                  <a:lnTo>
                    <a:pt x="57150" y="704850"/>
                  </a:lnTo>
                  <a:lnTo>
                    <a:pt x="57150" y="114300"/>
                  </a:lnTo>
                  <a:lnTo>
                    <a:pt x="161925" y="114300"/>
                  </a:lnTo>
                  <a:lnTo>
                    <a:pt x="161925" y="171450"/>
                  </a:lnTo>
                  <a:lnTo>
                    <a:pt x="428625" y="171450"/>
                  </a:lnTo>
                  <a:lnTo>
                    <a:pt x="428625" y="114300"/>
                  </a:lnTo>
                  <a:lnTo>
                    <a:pt x="533400" y="114300"/>
                  </a:lnTo>
                  <a:close/>
                  <a:moveTo>
                    <a:pt x="295275" y="38100"/>
                  </a:moveTo>
                  <a:cubicBezTo>
                    <a:pt x="311057" y="38100"/>
                    <a:pt x="323850" y="50893"/>
                    <a:pt x="323850" y="66675"/>
                  </a:cubicBezTo>
                  <a:cubicBezTo>
                    <a:pt x="323850" y="82457"/>
                    <a:pt x="311057" y="95250"/>
                    <a:pt x="295275" y="95250"/>
                  </a:cubicBezTo>
                  <a:cubicBezTo>
                    <a:pt x="279493" y="95250"/>
                    <a:pt x="266700" y="82457"/>
                    <a:pt x="266700" y="66675"/>
                  </a:cubicBezTo>
                  <a:cubicBezTo>
                    <a:pt x="266440" y="51153"/>
                    <a:pt x="278812" y="38360"/>
                    <a:pt x="294334" y="38100"/>
                  </a:cubicBezTo>
                  <a:cubicBezTo>
                    <a:pt x="294647" y="38094"/>
                    <a:pt x="294962" y="38094"/>
                    <a:pt x="295275" y="38100"/>
                  </a:cubicBezTo>
                  <a:close/>
                  <a:moveTo>
                    <a:pt x="552450" y="57150"/>
                  </a:moveTo>
                  <a:lnTo>
                    <a:pt x="390525" y="57150"/>
                  </a:lnTo>
                  <a:lnTo>
                    <a:pt x="390525" y="38100"/>
                  </a:lnTo>
                  <a:cubicBezTo>
                    <a:pt x="390525" y="17058"/>
                    <a:pt x="373467" y="0"/>
                    <a:pt x="352425" y="0"/>
                  </a:cubicBezTo>
                  <a:lnTo>
                    <a:pt x="238125" y="0"/>
                  </a:lnTo>
                  <a:cubicBezTo>
                    <a:pt x="217083" y="0"/>
                    <a:pt x="200025" y="17058"/>
                    <a:pt x="200025" y="38100"/>
                  </a:cubicBezTo>
                  <a:lnTo>
                    <a:pt x="200025" y="57150"/>
                  </a:lnTo>
                  <a:lnTo>
                    <a:pt x="38100" y="57150"/>
                  </a:lnTo>
                  <a:cubicBezTo>
                    <a:pt x="17058" y="57150"/>
                    <a:pt x="0" y="74208"/>
                    <a:pt x="0" y="95250"/>
                  </a:cubicBezTo>
                  <a:lnTo>
                    <a:pt x="0" y="723900"/>
                  </a:lnTo>
                  <a:cubicBezTo>
                    <a:pt x="0" y="744942"/>
                    <a:pt x="17058" y="762000"/>
                    <a:pt x="38100" y="762000"/>
                  </a:cubicBezTo>
                  <a:lnTo>
                    <a:pt x="552450" y="762000"/>
                  </a:lnTo>
                  <a:cubicBezTo>
                    <a:pt x="573492" y="762000"/>
                    <a:pt x="590550" y="744942"/>
                    <a:pt x="590550" y="723900"/>
                  </a:cubicBezTo>
                  <a:lnTo>
                    <a:pt x="590550" y="95250"/>
                  </a:lnTo>
                  <a:cubicBezTo>
                    <a:pt x="590550" y="74208"/>
                    <a:pt x="573492" y="57150"/>
                    <a:pt x="552450" y="5715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420B7E2-CBCB-847B-5C21-47279364685B}"/>
                </a:ext>
              </a:extLst>
            </p:cNvPr>
            <p:cNvSpPr/>
            <p:nvPr/>
          </p:nvSpPr>
          <p:spPr>
            <a:xfrm>
              <a:off x="9885321" y="290995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BABE136-D27A-5656-360B-6A6644EA80A2}"/>
                </a:ext>
              </a:extLst>
            </p:cNvPr>
            <p:cNvSpPr/>
            <p:nvPr/>
          </p:nvSpPr>
          <p:spPr>
            <a:xfrm>
              <a:off x="9885321" y="302425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91CC95A-8D85-E34F-7D77-C36324B41B03}"/>
                </a:ext>
              </a:extLst>
            </p:cNvPr>
            <p:cNvSpPr/>
            <p:nvPr/>
          </p:nvSpPr>
          <p:spPr>
            <a:xfrm>
              <a:off x="9885321" y="313855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B8E4ABD-E18F-EEAC-5D04-D15D73BB0E2B}"/>
                </a:ext>
              </a:extLst>
            </p:cNvPr>
            <p:cNvSpPr/>
            <p:nvPr/>
          </p:nvSpPr>
          <p:spPr>
            <a:xfrm>
              <a:off x="9885321" y="325285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BDD4A0D-5E30-468E-D52D-D1EE1F0C36B2}"/>
                </a:ext>
              </a:extLst>
            </p:cNvPr>
            <p:cNvSpPr/>
            <p:nvPr/>
          </p:nvSpPr>
          <p:spPr>
            <a:xfrm>
              <a:off x="9692030" y="2869065"/>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6592978-A42C-1A83-28BD-D501094AE5C6}"/>
                </a:ext>
              </a:extLst>
            </p:cNvPr>
            <p:cNvSpPr/>
            <p:nvPr/>
          </p:nvSpPr>
          <p:spPr>
            <a:xfrm>
              <a:off x="9692030" y="2983365"/>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6A49B57-0952-B284-8BA6-15352F2B3042}"/>
                </a:ext>
              </a:extLst>
            </p:cNvPr>
            <p:cNvSpPr/>
            <p:nvPr/>
          </p:nvSpPr>
          <p:spPr>
            <a:xfrm>
              <a:off x="9692030" y="3097665"/>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3193B9B-553B-D3E6-16BE-DBE617AD4B98}"/>
                </a:ext>
              </a:extLst>
            </p:cNvPr>
            <p:cNvSpPr/>
            <p:nvPr/>
          </p:nvSpPr>
          <p:spPr>
            <a:xfrm>
              <a:off x="9692030" y="3211965"/>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376478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1000"/>
                                        <p:tgtEl>
                                          <p:spTgt spid="27"/>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par>
                                <p:cTn id="20" presetID="31"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31"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2" grpId="0" animBg="1"/>
      <p:bldP spid="24" grpId="0"/>
      <p:bldP spid="6"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81BA-8DE0-77BF-CCE5-B88E232250DA}"/>
              </a:ext>
            </a:extLst>
          </p:cNvPr>
          <p:cNvSpPr>
            <a:spLocks noGrp="1"/>
          </p:cNvSpPr>
          <p:nvPr>
            <p:ph type="title" idx="4294967295"/>
          </p:nvPr>
        </p:nvSpPr>
        <p:spPr>
          <a:xfrm>
            <a:off x="731520" y="-1280160"/>
            <a:ext cx="10698480" cy="1280160"/>
          </a:xfrm>
        </p:spPr>
        <p:txBody>
          <a:bodyPr vert="horz" lIns="91440" tIns="45720" rIns="91440" bIns="45720" rtlCol="0" anchor="b" anchorCtr="0">
            <a:noAutofit/>
          </a:bodyPr>
          <a:lstStyle/>
          <a:p>
            <a:r>
              <a:rPr lang="en-US" dirty="0"/>
              <a:t>Funded by</a:t>
            </a:r>
          </a:p>
        </p:txBody>
      </p:sp>
      <p:pic>
        <p:nvPicPr>
          <p:cNvPr id="5" name="Picture 4" descr="Wisconsin Department of Health Services">
            <a:extLst>
              <a:ext uri="{FF2B5EF4-FFF2-40B4-BE49-F238E27FC236}">
                <a16:creationId xmlns:a16="http://schemas.microsoft.com/office/drawing/2014/main" id="{C6BD349D-422B-5CF4-B566-E9A9B646F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302" y="524904"/>
            <a:ext cx="4239397" cy="824921"/>
          </a:xfrm>
          <a:prstGeom prst="rect">
            <a:avLst/>
          </a:prstGeom>
        </p:spPr>
      </p:pic>
      <p:sp>
        <p:nvSpPr>
          <p:cNvPr id="7" name="TextBox 6">
            <a:extLst>
              <a:ext uri="{FF2B5EF4-FFF2-40B4-BE49-F238E27FC236}">
                <a16:creationId xmlns:a16="http://schemas.microsoft.com/office/drawing/2014/main" id="{E4C68240-4CE2-4871-7BCD-C9785734EDF4}"/>
              </a:ext>
            </a:extLst>
          </p:cNvPr>
          <p:cNvSpPr txBox="1"/>
          <p:nvPr/>
        </p:nvSpPr>
        <p:spPr>
          <a:xfrm>
            <a:off x="3030375" y="1906948"/>
            <a:ext cx="6131250" cy="2068323"/>
          </a:xfrm>
          <a:prstGeom prst="rect">
            <a:avLst/>
          </a:prstGeom>
          <a:noFill/>
        </p:spPr>
        <p:txBody>
          <a:bodyPr wrap="square" rtlCol="0">
            <a:spAutoFit/>
          </a:bodyPr>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5288"/>
                </a:solidFill>
                <a:effectLst/>
                <a:uLnTx/>
                <a:uFillTx/>
                <a:latin typeface="Calibri" panose="020F0502020204030204" pitchFamily="34" charset="0"/>
                <a:ea typeface="+mn-ea"/>
                <a:cs typeface="Calibri" panose="020F0502020204030204" pitchFamily="34" charset="0"/>
              </a:rPr>
              <a:t>The development of this training was funded </a:t>
            </a:r>
            <a:r>
              <a:rPr kumimoji="0" lang="en-US" sz="2400" b="0" i="0" u="none" strike="noStrike" kern="1200" cap="none" spc="0" normalizeH="0" baseline="0" noProof="0" dirty="0">
                <a:ln>
                  <a:noFill/>
                </a:ln>
                <a:solidFill>
                  <a:srgbClr val="005288"/>
                </a:solidFill>
                <a:effectLst/>
                <a:uLnTx/>
                <a:uFillTx/>
                <a:latin typeface="Calibri" panose="020F0502020204030204" pitchFamily="34" charset="0"/>
                <a:ea typeface="Calibri" panose="020F0502020204030204" pitchFamily="34" charset="0"/>
                <a:cs typeface="Calibri" panose="020F0502020204030204" pitchFamily="34" charset="0"/>
              </a:rPr>
              <a:t>by the </a:t>
            </a:r>
            <a:r>
              <a:rPr kumimoji="0" lang="en-US" sz="2400" b="1" i="0" u="none" strike="noStrike" kern="1200" cap="none" spc="0" normalizeH="0" baseline="0" noProof="0" dirty="0">
                <a:ln>
                  <a:noFill/>
                </a:ln>
                <a:solidFill>
                  <a:srgbClr val="005288"/>
                </a:solidFill>
                <a:effectLst/>
                <a:uLnTx/>
                <a:uFillTx/>
                <a:latin typeface="Calibri" panose="020F0502020204030204" pitchFamily="34" charset="0"/>
                <a:ea typeface="Calibri" panose="020F0502020204030204" pitchFamily="34" charset="0"/>
                <a:cs typeface="Calibri" panose="020F0502020204030204" pitchFamily="34" charset="0"/>
              </a:rPr>
              <a:t>Wisconsin Department of Health Services </a:t>
            </a:r>
            <a:r>
              <a:rPr kumimoji="0" lang="en-US" sz="2400" b="0" i="0" u="none" strike="noStrike" kern="1200" cap="none" spc="0" normalizeH="0" baseline="0" noProof="0" dirty="0">
                <a:ln>
                  <a:noFill/>
                </a:ln>
                <a:solidFill>
                  <a:srgbClr val="005288"/>
                </a:solidFill>
                <a:effectLst/>
                <a:uLnTx/>
                <a:uFillTx/>
                <a:latin typeface="Calibri" panose="020F0502020204030204" pitchFamily="34" charset="0"/>
                <a:ea typeface="Calibri" panose="020F0502020204030204" pitchFamily="34" charset="0"/>
                <a:cs typeface="Calibri" panose="020F0502020204030204" pitchFamily="34" charset="0"/>
              </a:rPr>
              <a:t>as part of their competitive integrated employment (CIE) training series in partnership with </a:t>
            </a:r>
            <a:r>
              <a:rPr kumimoji="0" lang="en-US" sz="2400" b="1" i="0" u="none" strike="noStrike" kern="1200" cap="none" spc="0" normalizeH="0" baseline="0" noProof="0" dirty="0">
                <a:ln>
                  <a:noFill/>
                </a:ln>
                <a:solidFill>
                  <a:srgbClr val="005288"/>
                </a:solidFill>
                <a:effectLst/>
                <a:uLnTx/>
                <a:uFillTx/>
                <a:latin typeface="Calibri" panose="020F0502020204030204" pitchFamily="34" charset="0"/>
                <a:ea typeface="Calibri" panose="020F0502020204030204" pitchFamily="34" charset="0"/>
                <a:cs typeface="Calibri" panose="020F0502020204030204" pitchFamily="34" charset="0"/>
              </a:rPr>
              <a:t>Employment Resources, Inc. (ERI)</a:t>
            </a:r>
            <a:r>
              <a:rPr kumimoji="0" lang="en-US" sz="2400" b="0" i="0" u="none" strike="noStrike" kern="1200" cap="none" spc="0" normalizeH="0" baseline="0" noProof="0" dirty="0">
                <a:ln>
                  <a:noFill/>
                </a:ln>
                <a:solidFill>
                  <a:srgbClr val="005288"/>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descr="Employment Resources, Inc.">
            <a:extLst>
              <a:ext uri="{FF2B5EF4-FFF2-40B4-BE49-F238E27FC236}">
                <a16:creationId xmlns:a16="http://schemas.microsoft.com/office/drawing/2014/main" id="{B14B732C-236D-6670-BE8D-44CD7E69CA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5552" y="4718270"/>
            <a:ext cx="1960896" cy="1421269"/>
          </a:xfrm>
          <a:prstGeom prst="rect">
            <a:avLst/>
          </a:prstGeom>
        </p:spPr>
      </p:pic>
    </p:spTree>
    <p:custDataLst>
      <p:tags r:id="rId1"/>
    </p:custDataLst>
    <p:extLst>
      <p:ext uri="{BB962C8B-B14F-4D97-AF65-F5344CB8AC3E}">
        <p14:creationId xmlns:p14="http://schemas.microsoft.com/office/powerpoint/2010/main" val="233995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1B2F8-9A6B-42E8-AB08-9C90F0F9D74F}"/>
              </a:ext>
              <a:ext uri="{C183D7F6-B498-43B3-948B-1728B52AA6E4}">
                <adec:decorative xmlns:adec="http://schemas.microsoft.com/office/drawing/2017/decorative" val="1"/>
              </a:ext>
            </a:extLst>
          </p:cNvPr>
          <p:cNvSpPr/>
          <p:nvPr/>
        </p:nvSpPr>
        <p:spPr>
          <a:xfrm>
            <a:off x="0" y="0"/>
            <a:ext cx="6611024" cy="4470399"/>
          </a:xfrm>
          <a:custGeom>
            <a:avLst/>
            <a:gdLst>
              <a:gd name="connsiteX0" fmla="*/ 0 w 6611024"/>
              <a:gd name="connsiteY0" fmla="*/ 0 h 4470399"/>
              <a:gd name="connsiteX1" fmla="*/ 6611024 w 6611024"/>
              <a:gd name="connsiteY1" fmla="*/ 0 h 4470399"/>
              <a:gd name="connsiteX2" fmla="*/ 6594347 w 6611024"/>
              <a:gd name="connsiteY2" fmla="*/ 219327 h 4470399"/>
              <a:gd name="connsiteX3" fmla="*/ 1883573 w 6611024"/>
              <a:gd name="connsiteY3" fmla="*/ 4470399 h 4470399"/>
              <a:gd name="connsiteX4" fmla="*/ 40411 w 6611024"/>
              <a:gd name="connsiteY4" fmla="*/ 4098282 h 4470399"/>
              <a:gd name="connsiteX5" fmla="*/ 0 w 6611024"/>
              <a:gd name="connsiteY5" fmla="*/ 4080013 h 44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024" h="4470399">
                <a:moveTo>
                  <a:pt x="0" y="0"/>
                </a:moveTo>
                <a:lnTo>
                  <a:pt x="6611024" y="0"/>
                </a:lnTo>
                <a:lnTo>
                  <a:pt x="6594347" y="219327"/>
                </a:lnTo>
                <a:cubicBezTo>
                  <a:pt x="6351856" y="2607091"/>
                  <a:pt x="4335314" y="4470399"/>
                  <a:pt x="1883573" y="4470399"/>
                </a:cubicBezTo>
                <a:cubicBezTo>
                  <a:pt x="1229775" y="4470399"/>
                  <a:pt x="606925" y="4337898"/>
                  <a:pt x="40411" y="4098282"/>
                </a:cubicBezTo>
                <a:lnTo>
                  <a:pt x="0" y="4080013"/>
                </a:lnTo>
                <a:close/>
              </a:path>
            </a:pathLst>
          </a:custGeom>
          <a:gradFill flip="none" rotWithShape="1">
            <a:gsLst>
              <a:gs pos="0">
                <a:schemeClr val="accent1">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45571784-50CB-48F5-BEBF-63E387BE1B3D}"/>
              </a:ext>
            </a:extLst>
          </p:cNvPr>
          <p:cNvSpPr>
            <a:spLocks noGrp="1"/>
          </p:cNvSpPr>
          <p:nvPr>
            <p:ph type="ctrTitle"/>
          </p:nvPr>
        </p:nvSpPr>
        <p:spPr>
          <a:xfrm>
            <a:off x="523877" y="161581"/>
            <a:ext cx="5572123" cy="1894019"/>
          </a:xfrm>
        </p:spPr>
        <p:txBody>
          <a:bodyPr anchor="b" anchorCtr="0">
            <a:noAutofit/>
          </a:bodyPr>
          <a:lstStyle/>
          <a:p>
            <a:r>
              <a:rPr lang="en-US" sz="4400"/>
              <a:t>Example Conversation</a:t>
            </a:r>
            <a:br>
              <a:rPr lang="en-US" sz="4400"/>
            </a:br>
            <a:r>
              <a:rPr lang="en-US" sz="4400"/>
              <a:t> (scene 1)</a:t>
            </a:r>
          </a:p>
        </p:txBody>
      </p:sp>
      <p:sp>
        <p:nvSpPr>
          <p:cNvPr id="27" name="Freeform: Shape 26">
            <a:extLst>
              <a:ext uri="{FF2B5EF4-FFF2-40B4-BE49-F238E27FC236}">
                <a16:creationId xmlns:a16="http://schemas.microsoft.com/office/drawing/2014/main" id="{AF70CB8E-DAC1-4C7B-BB7B-9AD2A6B9A75E}"/>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20">
            <a:extLst>
              <a:ext uri="{FF2B5EF4-FFF2-40B4-BE49-F238E27FC236}">
                <a16:creationId xmlns:a16="http://schemas.microsoft.com/office/drawing/2014/main" id="{22BF2DE4-C01F-0570-00A2-D016DD8039A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6219" y="3376610"/>
            <a:ext cx="2743200" cy="2743200"/>
          </a:xfrm>
          <a:prstGeom prst="ellipse">
            <a:avLst/>
          </a:prstGeom>
          <a:solidFill>
            <a:schemeClr val="accent6">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pic>
      <p:pic>
        <p:nvPicPr>
          <p:cNvPr id="3" name="Picture Placeholder 20">
            <a:extLst>
              <a:ext uri="{FF2B5EF4-FFF2-40B4-BE49-F238E27FC236}">
                <a16:creationId xmlns:a16="http://schemas.microsoft.com/office/drawing/2014/main" id="{E9101E07-425E-0DBF-60DB-8023FC80542B}"/>
              </a:ext>
              <a:ext uri="{C183D7F6-B498-43B3-948B-1728B52AA6E4}">
                <adec:decorative xmlns:adec="http://schemas.microsoft.com/office/drawing/2017/decorative"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4000"/>
                    </a14:imgEffect>
                  </a14:imgLayer>
                </a14:imgProps>
              </a:ext>
              <a:ext uri="{28A0092B-C50C-407E-A947-70E740481C1C}">
                <a14:useLocalDpi xmlns:a14="http://schemas.microsoft.com/office/drawing/2010/main" val="0"/>
              </a:ext>
            </a:extLst>
          </a:blip>
          <a:srcRect l="-591" t="8380" r="591" b="26712"/>
          <a:stretch/>
        </p:blipFill>
        <p:spPr>
          <a:xfrm>
            <a:off x="546112" y="3783163"/>
            <a:ext cx="2743200" cy="2743200"/>
          </a:xfrm>
          <a:prstGeom prst="ellipse">
            <a:avLst/>
          </a:prstGeom>
          <a:solidFill>
            <a:srgbClr val="EBF7FF"/>
          </a:solidFill>
          <a:ln>
            <a:solidFill>
              <a:schemeClr val="bg2">
                <a:lumMod val="40000"/>
                <a:lumOff val="60000"/>
              </a:schemeClr>
            </a:solidFill>
          </a:ln>
          <a:effectLst>
            <a:outerShdw blurRad="50800" dist="38100" dir="5400000" algn="t" rotWithShape="0">
              <a:prstClr val="black">
                <a:alpha val="40000"/>
              </a:prstClr>
            </a:outerShdw>
          </a:effectLst>
        </p:spPr>
      </p:pic>
      <p:sp>
        <p:nvSpPr>
          <p:cNvPr id="39" name="Freeform: Shape 38">
            <a:extLst>
              <a:ext uri="{FF2B5EF4-FFF2-40B4-BE49-F238E27FC236}">
                <a16:creationId xmlns:a16="http://schemas.microsoft.com/office/drawing/2014/main" id="{FAD94DBA-F62F-E569-36A5-FAE15E7E0089}"/>
              </a:ext>
              <a:ext uri="{C183D7F6-B498-43B3-948B-1728B52AA6E4}">
                <adec:decorative xmlns:adec="http://schemas.microsoft.com/office/drawing/2017/decorative" val="1"/>
              </a:ext>
            </a:extLst>
          </p:cNvPr>
          <p:cNvSpPr/>
          <p:nvPr/>
        </p:nvSpPr>
        <p:spPr>
          <a:xfrm>
            <a:off x="2680943" y="2001773"/>
            <a:ext cx="3819023" cy="2746437"/>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912519 w 5622419"/>
              <a:gd name="connsiteY0" fmla="*/ 0 h 2293800"/>
              <a:gd name="connsiteX1" fmla="*/ 5622419 w 5622419"/>
              <a:gd name="connsiteY1" fmla="*/ 1146900 h 2293800"/>
              <a:gd name="connsiteX2" fmla="*/ 2912519 w 5622419"/>
              <a:gd name="connsiteY2" fmla="*/ 2293800 h 2293800"/>
              <a:gd name="connsiteX3" fmla="*/ 821429 w 5622419"/>
              <a:gd name="connsiteY3" fmla="*/ 1876435 h 2293800"/>
              <a:gd name="connsiteX4" fmla="*/ 819313 w 5622419"/>
              <a:gd name="connsiteY4" fmla="*/ 1875237 h 2293800"/>
              <a:gd name="connsiteX5" fmla="*/ 0 w 5622419"/>
              <a:gd name="connsiteY5" fmla="*/ 2077362 h 2293800"/>
              <a:gd name="connsiteX6" fmla="*/ 538573 w 5622419"/>
              <a:gd name="connsiteY6" fmla="*/ 1699769 h 2293800"/>
              <a:gd name="connsiteX7" fmla="*/ 529690 w 5622419"/>
              <a:gd name="connsiteY7" fmla="*/ 1693581 h 2293800"/>
              <a:gd name="connsiteX8" fmla="*/ 202619 w 5622419"/>
              <a:gd name="connsiteY8" fmla="*/ 1146900 h 2293800"/>
              <a:gd name="connsiteX9" fmla="*/ 2912519 w 5622419"/>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2419" h="2293800">
                <a:moveTo>
                  <a:pt x="2912519" y="0"/>
                </a:moveTo>
                <a:cubicBezTo>
                  <a:pt x="4409155" y="0"/>
                  <a:pt x="5622419" y="513485"/>
                  <a:pt x="5622419" y="1146900"/>
                </a:cubicBezTo>
                <a:cubicBezTo>
                  <a:pt x="5622419" y="1780315"/>
                  <a:pt x="4409155" y="2293800"/>
                  <a:pt x="2912519" y="2293800"/>
                </a:cubicBezTo>
                <a:cubicBezTo>
                  <a:pt x="2070662" y="2293800"/>
                  <a:pt x="1318464" y="2131330"/>
                  <a:pt x="821429" y="1876435"/>
                </a:cubicBezTo>
                <a:lnTo>
                  <a:pt x="819313" y="1875237"/>
                </a:lnTo>
                <a:lnTo>
                  <a:pt x="0" y="2077362"/>
                </a:lnTo>
                <a:lnTo>
                  <a:pt x="538573" y="1699769"/>
                </a:lnTo>
                <a:lnTo>
                  <a:pt x="529690" y="1693581"/>
                </a:lnTo>
                <a:cubicBezTo>
                  <a:pt x="321102" y="1531073"/>
                  <a:pt x="202619" y="1344842"/>
                  <a:pt x="202619" y="1146900"/>
                </a:cubicBezTo>
                <a:cubicBezTo>
                  <a:pt x="202619" y="513485"/>
                  <a:pt x="1415883" y="0"/>
                  <a:pt x="2912519" y="0"/>
                </a:cubicBezTo>
                <a:close/>
              </a:path>
            </a:pathLst>
          </a:custGeom>
          <a:solidFill>
            <a:srgbClr val="F3FAFF"/>
          </a:solidFill>
          <a:ln w="50800">
            <a:solidFill>
              <a:schemeClr val="tx2"/>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40080" tIns="457200" rIns="457200" bIns="457200" rtlCol="0" anchor="ctr">
            <a:spAutoFit/>
          </a:bodyPr>
          <a:lstStyle/>
          <a:p>
            <a:pPr algn="ctr">
              <a:lnSpc>
                <a:spcPct val="108000"/>
              </a:lnSpc>
            </a:pPr>
            <a:r>
              <a:rPr lang="en-US" b="1">
                <a:solidFill>
                  <a:schemeClr val="tx1"/>
                </a:solidFill>
              </a:rPr>
              <a:t>STAFF:</a:t>
            </a:r>
          </a:p>
          <a:p>
            <a:pPr algn="ctr">
              <a:lnSpc>
                <a:spcPct val="108000"/>
              </a:lnSpc>
            </a:pPr>
            <a:r>
              <a:rPr lang="en-US">
                <a:solidFill>
                  <a:srgbClr val="000000"/>
                </a:solidFill>
              </a:rPr>
              <a:t>The purpose for my visit today is to talk about how you want to spend your time and if you are interested in employment. </a:t>
            </a:r>
          </a:p>
        </p:txBody>
      </p:sp>
      <p:sp>
        <p:nvSpPr>
          <p:cNvPr id="4" name="Freeform: Shape 3">
            <a:extLst>
              <a:ext uri="{FF2B5EF4-FFF2-40B4-BE49-F238E27FC236}">
                <a16:creationId xmlns:a16="http://schemas.microsoft.com/office/drawing/2014/main" id="{FF57F16C-1D97-D84A-912F-AC2F70A814F2}"/>
              </a:ext>
              <a:ext uri="{C183D7F6-B498-43B3-948B-1728B52AA6E4}">
                <adec:decorative xmlns:adec="http://schemas.microsoft.com/office/drawing/2017/decorative" val="1"/>
              </a:ext>
            </a:extLst>
          </p:cNvPr>
          <p:cNvSpPr/>
          <p:nvPr/>
        </p:nvSpPr>
        <p:spPr>
          <a:xfrm>
            <a:off x="8768090" y="2381758"/>
            <a:ext cx="3025967" cy="2088641"/>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 name="connsiteX0" fmla="*/ 2709900 w 5419800"/>
              <a:gd name="connsiteY0" fmla="*/ 0 h 2360645"/>
              <a:gd name="connsiteX1" fmla="*/ 5419800 w 5419800"/>
              <a:gd name="connsiteY1" fmla="*/ 1146900 h 2360645"/>
              <a:gd name="connsiteX2" fmla="*/ 2709900 w 5419800"/>
              <a:gd name="connsiteY2" fmla="*/ 2293800 h 2360645"/>
              <a:gd name="connsiteX3" fmla="*/ 618810 w 5419800"/>
              <a:gd name="connsiteY3" fmla="*/ 1876435 h 2360645"/>
              <a:gd name="connsiteX4" fmla="*/ 616694 w 5419800"/>
              <a:gd name="connsiteY4" fmla="*/ 1875237 h 2360645"/>
              <a:gd name="connsiteX5" fmla="*/ 29613 w 5419800"/>
              <a:gd name="connsiteY5" fmla="*/ 2360645 h 2360645"/>
              <a:gd name="connsiteX6" fmla="*/ 335954 w 5419800"/>
              <a:gd name="connsiteY6" fmla="*/ 1699769 h 2360645"/>
              <a:gd name="connsiteX7" fmla="*/ 327071 w 5419800"/>
              <a:gd name="connsiteY7" fmla="*/ 1693581 h 2360645"/>
              <a:gd name="connsiteX8" fmla="*/ 0 w 5419800"/>
              <a:gd name="connsiteY8" fmla="*/ 1146900 h 2360645"/>
              <a:gd name="connsiteX9" fmla="*/ 2709900 w 5419800"/>
              <a:gd name="connsiteY9" fmla="*/ 0 h 2360645"/>
              <a:gd name="connsiteX0" fmla="*/ 2711359 w 5421259"/>
              <a:gd name="connsiteY0" fmla="*/ 0 h 2426231"/>
              <a:gd name="connsiteX1" fmla="*/ 5421259 w 5421259"/>
              <a:gd name="connsiteY1" fmla="*/ 1146900 h 2426231"/>
              <a:gd name="connsiteX2" fmla="*/ 2711359 w 5421259"/>
              <a:gd name="connsiteY2" fmla="*/ 2293800 h 2426231"/>
              <a:gd name="connsiteX3" fmla="*/ 620269 w 5421259"/>
              <a:gd name="connsiteY3" fmla="*/ 1876435 h 2426231"/>
              <a:gd name="connsiteX4" fmla="*/ 618153 w 5421259"/>
              <a:gd name="connsiteY4" fmla="*/ 1875237 h 2426231"/>
              <a:gd name="connsiteX5" fmla="*/ 0 w 5421259"/>
              <a:gd name="connsiteY5" fmla="*/ 2426231 h 2426231"/>
              <a:gd name="connsiteX6" fmla="*/ 337413 w 5421259"/>
              <a:gd name="connsiteY6" fmla="*/ 1699769 h 2426231"/>
              <a:gd name="connsiteX7" fmla="*/ 328530 w 5421259"/>
              <a:gd name="connsiteY7" fmla="*/ 1693581 h 2426231"/>
              <a:gd name="connsiteX8" fmla="*/ 1459 w 5421259"/>
              <a:gd name="connsiteY8" fmla="*/ 1146900 h 2426231"/>
              <a:gd name="connsiteX9" fmla="*/ 2711359 w 5421259"/>
              <a:gd name="connsiteY9" fmla="*/ 0 h 2426231"/>
              <a:gd name="connsiteX0" fmla="*/ 2768992 w 5478892"/>
              <a:gd name="connsiteY0" fmla="*/ 0 h 2293800"/>
              <a:gd name="connsiteX1" fmla="*/ 5478892 w 5478892"/>
              <a:gd name="connsiteY1" fmla="*/ 1146900 h 2293800"/>
              <a:gd name="connsiteX2" fmla="*/ 2768992 w 5478892"/>
              <a:gd name="connsiteY2" fmla="*/ 2293800 h 2293800"/>
              <a:gd name="connsiteX3" fmla="*/ 677902 w 5478892"/>
              <a:gd name="connsiteY3" fmla="*/ 1876435 h 2293800"/>
              <a:gd name="connsiteX4" fmla="*/ 675786 w 5478892"/>
              <a:gd name="connsiteY4" fmla="*/ 1875237 h 2293800"/>
              <a:gd name="connsiteX5" fmla="*/ 0 w 5478892"/>
              <a:gd name="connsiteY5" fmla="*/ 2256750 h 2293800"/>
              <a:gd name="connsiteX6" fmla="*/ 395046 w 5478892"/>
              <a:gd name="connsiteY6" fmla="*/ 1699769 h 2293800"/>
              <a:gd name="connsiteX7" fmla="*/ 386163 w 5478892"/>
              <a:gd name="connsiteY7" fmla="*/ 1693581 h 2293800"/>
              <a:gd name="connsiteX8" fmla="*/ 59092 w 5478892"/>
              <a:gd name="connsiteY8" fmla="*/ 1146900 h 2293800"/>
              <a:gd name="connsiteX9" fmla="*/ 2768992 w 5478892"/>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8892" h="2293800">
                <a:moveTo>
                  <a:pt x="2768992" y="0"/>
                </a:moveTo>
                <a:cubicBezTo>
                  <a:pt x="4265628" y="0"/>
                  <a:pt x="5478892" y="513485"/>
                  <a:pt x="5478892" y="1146900"/>
                </a:cubicBezTo>
                <a:cubicBezTo>
                  <a:pt x="5478892" y="1780315"/>
                  <a:pt x="4265628" y="2293800"/>
                  <a:pt x="2768992" y="2293800"/>
                </a:cubicBezTo>
                <a:cubicBezTo>
                  <a:pt x="1927135" y="2293800"/>
                  <a:pt x="1174937" y="2131330"/>
                  <a:pt x="677902" y="1876435"/>
                </a:cubicBezTo>
                <a:lnTo>
                  <a:pt x="675786" y="1875237"/>
                </a:lnTo>
                <a:lnTo>
                  <a:pt x="0" y="2256750"/>
                </a:lnTo>
                <a:lnTo>
                  <a:pt x="395046" y="1699769"/>
                </a:lnTo>
                <a:lnTo>
                  <a:pt x="386163" y="1693581"/>
                </a:lnTo>
                <a:cubicBezTo>
                  <a:pt x="177575" y="1531073"/>
                  <a:pt x="59092" y="1344842"/>
                  <a:pt x="59092" y="1146900"/>
                </a:cubicBezTo>
                <a:cubicBezTo>
                  <a:pt x="59092" y="513485"/>
                  <a:pt x="1272356" y="0"/>
                  <a:pt x="2768992" y="0"/>
                </a:cubicBezTo>
                <a:close/>
              </a:path>
            </a:pathLst>
          </a:custGeom>
          <a:solidFill>
            <a:srgbClr val="FFFEF7"/>
          </a:solidFill>
          <a:ln w="50800">
            <a:solidFill>
              <a:schemeClr val="bg2">
                <a:lumMod val="50000"/>
              </a:schemeClr>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457200" bIns="457200" rtlCol="0" anchor="ctr">
            <a:spAutoFit/>
          </a:bodyPr>
          <a:lstStyle/>
          <a:p>
            <a:pPr algn="ctr">
              <a:lnSpc>
                <a:spcPct val="108000"/>
              </a:lnSpc>
            </a:pPr>
            <a:r>
              <a:rPr lang="en-US" b="1">
                <a:solidFill>
                  <a:schemeClr val="bg2">
                    <a:lumMod val="50000"/>
                  </a:schemeClr>
                </a:solidFill>
              </a:rPr>
              <a:t>SHARON:</a:t>
            </a:r>
            <a:r>
              <a:rPr lang="en-US">
                <a:solidFill>
                  <a:schemeClr val="bg2">
                    <a:lumMod val="50000"/>
                  </a:schemeClr>
                </a:solidFill>
              </a:rPr>
              <a:t> </a:t>
            </a:r>
            <a:br>
              <a:rPr lang="en-US">
                <a:solidFill>
                  <a:srgbClr val="000000"/>
                </a:solidFill>
              </a:rPr>
            </a:br>
            <a:r>
              <a:rPr lang="en-US">
                <a:solidFill>
                  <a:srgbClr val="000000"/>
                </a:solidFill>
              </a:rPr>
              <a:t>I can’t work. I tried that before. I’m not interested.</a:t>
            </a:r>
          </a:p>
        </p:txBody>
      </p:sp>
    </p:spTree>
    <p:custDataLst>
      <p:tags r:id="rId1"/>
    </p:custDataLst>
    <p:extLst>
      <p:ext uri="{BB962C8B-B14F-4D97-AF65-F5344CB8AC3E}">
        <p14:creationId xmlns:p14="http://schemas.microsoft.com/office/powerpoint/2010/main" val="147536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47" presetClass="entr" presetSubtype="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anim calcmode="lin" valueType="num">
                                      <p:cBhvr>
                                        <p:cTn id="11" dur="750" fill="hold"/>
                                        <p:tgtEl>
                                          <p:spTgt spid="9"/>
                                        </p:tgtEl>
                                        <p:attrNameLst>
                                          <p:attrName>ppt_x</p:attrName>
                                        </p:attrNameLst>
                                      </p:cBhvr>
                                      <p:tavLst>
                                        <p:tav tm="0">
                                          <p:val>
                                            <p:strVal val="#ppt_x"/>
                                          </p:val>
                                        </p:tav>
                                        <p:tav tm="100000">
                                          <p:val>
                                            <p:strVal val="#ppt_x"/>
                                          </p:val>
                                        </p:tav>
                                      </p:tavLst>
                                    </p:anim>
                                    <p:anim calcmode="lin" valueType="num">
                                      <p:cBhvr>
                                        <p:cTn id="12" dur="750" fill="hold"/>
                                        <p:tgtEl>
                                          <p:spTgt spid="9"/>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250"/>
                            </p:stCondLst>
                            <p:childTnLst>
                              <p:par>
                                <p:cTn id="17" presetID="3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2250"/>
                            </p:stCondLst>
                            <p:childTnLst>
                              <p:par>
                                <p:cTn id="24" presetID="37"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P spid="27" grpId="0" animBg="1"/>
      <p:bldP spid="39"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1B2F8-9A6B-42E8-AB08-9C90F0F9D74F}"/>
              </a:ext>
              <a:ext uri="{C183D7F6-B498-43B3-948B-1728B52AA6E4}">
                <adec:decorative xmlns:adec="http://schemas.microsoft.com/office/drawing/2017/decorative" val="1"/>
              </a:ext>
            </a:extLst>
          </p:cNvPr>
          <p:cNvSpPr/>
          <p:nvPr/>
        </p:nvSpPr>
        <p:spPr>
          <a:xfrm>
            <a:off x="0" y="103909"/>
            <a:ext cx="6611024" cy="4366490"/>
          </a:xfrm>
          <a:custGeom>
            <a:avLst/>
            <a:gdLst>
              <a:gd name="connsiteX0" fmla="*/ 0 w 6611024"/>
              <a:gd name="connsiteY0" fmla="*/ 0 h 4470399"/>
              <a:gd name="connsiteX1" fmla="*/ 6611024 w 6611024"/>
              <a:gd name="connsiteY1" fmla="*/ 0 h 4470399"/>
              <a:gd name="connsiteX2" fmla="*/ 6594347 w 6611024"/>
              <a:gd name="connsiteY2" fmla="*/ 219327 h 4470399"/>
              <a:gd name="connsiteX3" fmla="*/ 1883573 w 6611024"/>
              <a:gd name="connsiteY3" fmla="*/ 4470399 h 4470399"/>
              <a:gd name="connsiteX4" fmla="*/ 40411 w 6611024"/>
              <a:gd name="connsiteY4" fmla="*/ 4098282 h 4470399"/>
              <a:gd name="connsiteX5" fmla="*/ 0 w 6611024"/>
              <a:gd name="connsiteY5" fmla="*/ 4080013 h 44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024" h="4470399">
                <a:moveTo>
                  <a:pt x="0" y="0"/>
                </a:moveTo>
                <a:lnTo>
                  <a:pt x="6611024" y="0"/>
                </a:lnTo>
                <a:lnTo>
                  <a:pt x="6594347" y="219327"/>
                </a:lnTo>
                <a:cubicBezTo>
                  <a:pt x="6351856" y="2607091"/>
                  <a:pt x="4335314" y="4470399"/>
                  <a:pt x="1883573" y="4470399"/>
                </a:cubicBezTo>
                <a:cubicBezTo>
                  <a:pt x="1229775" y="4470399"/>
                  <a:pt x="606925" y="4337898"/>
                  <a:pt x="40411" y="4098282"/>
                </a:cubicBezTo>
                <a:lnTo>
                  <a:pt x="0" y="4080013"/>
                </a:lnTo>
                <a:close/>
              </a:path>
            </a:pathLst>
          </a:custGeom>
          <a:gradFill flip="none" rotWithShape="1">
            <a:gsLst>
              <a:gs pos="0">
                <a:schemeClr val="accent1">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70CB8E-DAC1-4C7B-BB7B-9AD2A6B9A75E}"/>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8">
            <a:extLst>
              <a:ext uri="{FF2B5EF4-FFF2-40B4-BE49-F238E27FC236}">
                <a16:creationId xmlns:a16="http://schemas.microsoft.com/office/drawing/2014/main" id="{05C08A6C-A42C-7F77-8BE8-B8F13A0019AD}"/>
              </a:ext>
            </a:extLst>
          </p:cNvPr>
          <p:cNvSpPr txBox="1">
            <a:spLocks noGrp="1"/>
          </p:cNvSpPr>
          <p:nvPr>
            <p:ph type="title" idx="4294967295"/>
          </p:nvPr>
        </p:nvSpPr>
        <p:spPr>
          <a:xfrm>
            <a:off x="523877" y="-196541"/>
            <a:ext cx="5572123" cy="23759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0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Example Conversation</a:t>
            </a:r>
            <a:br>
              <a:rPr kumimoji="0" lang="en-US" sz="4400" b="0" i="0" u="none" strike="noStrike" kern="1200" cap="none" spc="0" normalizeH="0" baseline="0" noProof="0">
                <a:ln>
                  <a:noFill/>
                </a:ln>
                <a:solidFill>
                  <a:schemeClr val="tx1"/>
                </a:solidFill>
                <a:effectLst/>
                <a:uLnTx/>
                <a:uFillTx/>
                <a:latin typeface="+mj-lt"/>
                <a:ea typeface="+mj-ea"/>
                <a:cs typeface="+mj-cs"/>
              </a:rPr>
            </a:br>
            <a:r>
              <a:rPr kumimoji="0" lang="en-US" sz="4400" b="0" i="0" u="none" strike="noStrike" kern="1200" cap="none" spc="0" normalizeH="0" baseline="0" noProof="0">
                <a:ln>
                  <a:noFill/>
                </a:ln>
                <a:solidFill>
                  <a:schemeClr val="tx1"/>
                </a:solidFill>
                <a:effectLst/>
                <a:uLnTx/>
                <a:uFillTx/>
                <a:latin typeface="+mj-lt"/>
                <a:ea typeface="+mj-ea"/>
                <a:cs typeface="+mj-cs"/>
              </a:rPr>
              <a:t> (scene 2)</a:t>
            </a:r>
          </a:p>
        </p:txBody>
      </p:sp>
      <p:pic>
        <p:nvPicPr>
          <p:cNvPr id="5" name="Picture Placeholder 20">
            <a:extLst>
              <a:ext uri="{FF2B5EF4-FFF2-40B4-BE49-F238E27FC236}">
                <a16:creationId xmlns:a16="http://schemas.microsoft.com/office/drawing/2014/main" id="{EDDE53F6-65F7-FD9F-FFE2-6A5C3832BDE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97962" y="3376610"/>
            <a:ext cx="2743200" cy="2743200"/>
          </a:xfrm>
          <a:prstGeom prst="ellipse">
            <a:avLst/>
          </a:prstGeom>
          <a:solidFill>
            <a:schemeClr val="accent6">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pic>
      <p:pic>
        <p:nvPicPr>
          <p:cNvPr id="6" name="Picture Placeholder 20">
            <a:extLst>
              <a:ext uri="{FF2B5EF4-FFF2-40B4-BE49-F238E27FC236}">
                <a16:creationId xmlns:a16="http://schemas.microsoft.com/office/drawing/2014/main" id="{D6C58B9D-65A0-0528-1FB0-494102B346A8}"/>
              </a:ext>
              <a:ext uri="{C183D7F6-B498-43B3-948B-1728B52AA6E4}">
                <adec:decorative xmlns:adec="http://schemas.microsoft.com/office/drawing/2017/decorative"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3000"/>
                    </a14:imgEffect>
                  </a14:imgLayer>
                </a14:imgProps>
              </a:ext>
              <a:ext uri="{28A0092B-C50C-407E-A947-70E740481C1C}">
                <a14:useLocalDpi xmlns:a14="http://schemas.microsoft.com/office/drawing/2010/main" val="0"/>
              </a:ext>
            </a:extLst>
          </a:blip>
          <a:srcRect l="-9470" t="-4500" r="9470" b="26898"/>
          <a:stretch/>
        </p:blipFill>
        <p:spPr>
          <a:xfrm>
            <a:off x="2989536" y="3791863"/>
            <a:ext cx="2743200" cy="2743200"/>
          </a:xfrm>
          <a:prstGeom prst="ellipse">
            <a:avLst/>
          </a:prstGeom>
          <a:solidFill>
            <a:srgbClr val="EBF7FF"/>
          </a:solidFill>
          <a:ln>
            <a:solidFill>
              <a:schemeClr val="bg2">
                <a:lumMod val="40000"/>
                <a:lumOff val="60000"/>
              </a:schemeClr>
            </a:solidFill>
          </a:ln>
          <a:effectLst>
            <a:outerShdw blurRad="50800" dist="38100" dir="5400000" algn="t" rotWithShape="0">
              <a:prstClr val="black">
                <a:alpha val="40000"/>
              </a:prstClr>
            </a:outerShdw>
          </a:effectLst>
        </p:spPr>
      </p:pic>
      <p:sp>
        <p:nvSpPr>
          <p:cNvPr id="39" name="Freeform: Shape 38">
            <a:extLst>
              <a:ext uri="{FF2B5EF4-FFF2-40B4-BE49-F238E27FC236}">
                <a16:creationId xmlns:a16="http://schemas.microsoft.com/office/drawing/2014/main" id="{FAD94DBA-F62F-E569-36A5-FAE15E7E0089}"/>
              </a:ext>
              <a:ext uri="{C183D7F6-B498-43B3-948B-1728B52AA6E4}">
                <adec:decorative xmlns:adec="http://schemas.microsoft.com/office/drawing/2017/decorative" val="1"/>
              </a:ext>
            </a:extLst>
          </p:cNvPr>
          <p:cNvSpPr/>
          <p:nvPr/>
        </p:nvSpPr>
        <p:spPr>
          <a:xfrm flipH="1">
            <a:off x="246335" y="2872438"/>
            <a:ext cx="3215322" cy="2094484"/>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7152" h="2293800">
                <a:moveTo>
                  <a:pt x="3317252" y="0"/>
                </a:moveTo>
                <a:cubicBezTo>
                  <a:pt x="4813888" y="0"/>
                  <a:pt x="6027152" y="513485"/>
                  <a:pt x="6027152" y="1146900"/>
                </a:cubicBezTo>
                <a:cubicBezTo>
                  <a:pt x="6027152" y="1780315"/>
                  <a:pt x="4813888" y="2293800"/>
                  <a:pt x="3317252" y="2293800"/>
                </a:cubicBezTo>
                <a:cubicBezTo>
                  <a:pt x="2475395" y="2293800"/>
                  <a:pt x="1723197" y="2131330"/>
                  <a:pt x="1226162" y="1876435"/>
                </a:cubicBezTo>
                <a:lnTo>
                  <a:pt x="1224046" y="1875237"/>
                </a:lnTo>
                <a:lnTo>
                  <a:pt x="0" y="1950053"/>
                </a:lnTo>
                <a:lnTo>
                  <a:pt x="943306" y="1699769"/>
                </a:lnTo>
                <a:lnTo>
                  <a:pt x="934423" y="1693581"/>
                </a:lnTo>
                <a:cubicBezTo>
                  <a:pt x="725835" y="1531073"/>
                  <a:pt x="607352" y="1344842"/>
                  <a:pt x="607352" y="1146900"/>
                </a:cubicBezTo>
                <a:cubicBezTo>
                  <a:pt x="607352" y="513485"/>
                  <a:pt x="1820616" y="0"/>
                  <a:pt x="3317252" y="0"/>
                </a:cubicBezTo>
                <a:close/>
              </a:path>
            </a:pathLst>
          </a:custGeom>
          <a:solidFill>
            <a:srgbClr val="F3FAFF"/>
          </a:solidFill>
          <a:ln w="50800">
            <a:solidFill>
              <a:schemeClr val="tx2"/>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640080" bIns="457200" rtlCol="0" anchor="ctr">
            <a:spAutoFit/>
          </a:bodyPr>
          <a:lstStyle/>
          <a:p>
            <a:pPr algn="ctr">
              <a:lnSpc>
                <a:spcPct val="108000"/>
              </a:lnSpc>
            </a:pPr>
            <a:r>
              <a:rPr lang="en-US" b="1">
                <a:solidFill>
                  <a:schemeClr val="tx1"/>
                </a:solidFill>
              </a:rPr>
              <a:t>STAFF:</a:t>
            </a:r>
          </a:p>
          <a:p>
            <a:pPr algn="ctr">
              <a:lnSpc>
                <a:spcPct val="108000"/>
              </a:lnSpc>
            </a:pPr>
            <a:r>
              <a:rPr lang="en-US">
                <a:solidFill>
                  <a:srgbClr val="000000"/>
                </a:solidFill>
              </a:rPr>
              <a:t>Sounds like you had a bad experience. What happened? </a:t>
            </a:r>
          </a:p>
        </p:txBody>
      </p:sp>
      <p:sp>
        <p:nvSpPr>
          <p:cNvPr id="7" name="Freeform: Shape 6">
            <a:extLst>
              <a:ext uri="{FF2B5EF4-FFF2-40B4-BE49-F238E27FC236}">
                <a16:creationId xmlns:a16="http://schemas.microsoft.com/office/drawing/2014/main" id="{837B3DFB-A03D-6AB2-F310-B22D4F45745F}"/>
              </a:ext>
              <a:ext uri="{C183D7F6-B498-43B3-948B-1728B52AA6E4}">
                <adec:decorative xmlns:adec="http://schemas.microsoft.com/office/drawing/2017/decorative" val="1"/>
              </a:ext>
            </a:extLst>
          </p:cNvPr>
          <p:cNvSpPr/>
          <p:nvPr/>
        </p:nvSpPr>
        <p:spPr>
          <a:xfrm flipH="1">
            <a:off x="4801177" y="1478361"/>
            <a:ext cx="4967279" cy="2992038"/>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 name="connsiteX0" fmla="*/ 2709900 w 5419800"/>
              <a:gd name="connsiteY0" fmla="*/ 0 h 2360645"/>
              <a:gd name="connsiteX1" fmla="*/ 5419800 w 5419800"/>
              <a:gd name="connsiteY1" fmla="*/ 1146900 h 2360645"/>
              <a:gd name="connsiteX2" fmla="*/ 2709900 w 5419800"/>
              <a:gd name="connsiteY2" fmla="*/ 2293800 h 2360645"/>
              <a:gd name="connsiteX3" fmla="*/ 618810 w 5419800"/>
              <a:gd name="connsiteY3" fmla="*/ 1876435 h 2360645"/>
              <a:gd name="connsiteX4" fmla="*/ 616694 w 5419800"/>
              <a:gd name="connsiteY4" fmla="*/ 1875237 h 2360645"/>
              <a:gd name="connsiteX5" fmla="*/ 29613 w 5419800"/>
              <a:gd name="connsiteY5" fmla="*/ 2360645 h 2360645"/>
              <a:gd name="connsiteX6" fmla="*/ 335954 w 5419800"/>
              <a:gd name="connsiteY6" fmla="*/ 1699769 h 2360645"/>
              <a:gd name="connsiteX7" fmla="*/ 327071 w 5419800"/>
              <a:gd name="connsiteY7" fmla="*/ 1693581 h 2360645"/>
              <a:gd name="connsiteX8" fmla="*/ 0 w 5419800"/>
              <a:gd name="connsiteY8" fmla="*/ 1146900 h 2360645"/>
              <a:gd name="connsiteX9" fmla="*/ 2709900 w 5419800"/>
              <a:gd name="connsiteY9" fmla="*/ 0 h 2360645"/>
              <a:gd name="connsiteX0" fmla="*/ 2711359 w 5421259"/>
              <a:gd name="connsiteY0" fmla="*/ 0 h 2426231"/>
              <a:gd name="connsiteX1" fmla="*/ 5421259 w 5421259"/>
              <a:gd name="connsiteY1" fmla="*/ 1146900 h 2426231"/>
              <a:gd name="connsiteX2" fmla="*/ 2711359 w 5421259"/>
              <a:gd name="connsiteY2" fmla="*/ 2293800 h 2426231"/>
              <a:gd name="connsiteX3" fmla="*/ 620269 w 5421259"/>
              <a:gd name="connsiteY3" fmla="*/ 1876435 h 2426231"/>
              <a:gd name="connsiteX4" fmla="*/ 618153 w 5421259"/>
              <a:gd name="connsiteY4" fmla="*/ 1875237 h 2426231"/>
              <a:gd name="connsiteX5" fmla="*/ 0 w 5421259"/>
              <a:gd name="connsiteY5" fmla="*/ 2426231 h 2426231"/>
              <a:gd name="connsiteX6" fmla="*/ 337413 w 5421259"/>
              <a:gd name="connsiteY6" fmla="*/ 1699769 h 2426231"/>
              <a:gd name="connsiteX7" fmla="*/ 328530 w 5421259"/>
              <a:gd name="connsiteY7" fmla="*/ 1693581 h 2426231"/>
              <a:gd name="connsiteX8" fmla="*/ 1459 w 5421259"/>
              <a:gd name="connsiteY8" fmla="*/ 1146900 h 2426231"/>
              <a:gd name="connsiteX9" fmla="*/ 2711359 w 5421259"/>
              <a:gd name="connsiteY9" fmla="*/ 0 h 2426231"/>
              <a:gd name="connsiteX0" fmla="*/ 2768992 w 5478892"/>
              <a:gd name="connsiteY0" fmla="*/ 0 h 2293800"/>
              <a:gd name="connsiteX1" fmla="*/ 5478892 w 5478892"/>
              <a:gd name="connsiteY1" fmla="*/ 1146900 h 2293800"/>
              <a:gd name="connsiteX2" fmla="*/ 2768992 w 5478892"/>
              <a:gd name="connsiteY2" fmla="*/ 2293800 h 2293800"/>
              <a:gd name="connsiteX3" fmla="*/ 677902 w 5478892"/>
              <a:gd name="connsiteY3" fmla="*/ 1876435 h 2293800"/>
              <a:gd name="connsiteX4" fmla="*/ 675786 w 5478892"/>
              <a:gd name="connsiteY4" fmla="*/ 1875237 h 2293800"/>
              <a:gd name="connsiteX5" fmla="*/ 0 w 5478892"/>
              <a:gd name="connsiteY5" fmla="*/ 2256750 h 2293800"/>
              <a:gd name="connsiteX6" fmla="*/ 395046 w 5478892"/>
              <a:gd name="connsiteY6" fmla="*/ 1699769 h 2293800"/>
              <a:gd name="connsiteX7" fmla="*/ 386163 w 5478892"/>
              <a:gd name="connsiteY7" fmla="*/ 1693581 h 2293800"/>
              <a:gd name="connsiteX8" fmla="*/ 59092 w 5478892"/>
              <a:gd name="connsiteY8" fmla="*/ 1146900 h 2293800"/>
              <a:gd name="connsiteX9" fmla="*/ 2768992 w 5478892"/>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8892" h="2293800">
                <a:moveTo>
                  <a:pt x="2768992" y="0"/>
                </a:moveTo>
                <a:cubicBezTo>
                  <a:pt x="4265628" y="0"/>
                  <a:pt x="5478892" y="513485"/>
                  <a:pt x="5478892" y="1146900"/>
                </a:cubicBezTo>
                <a:cubicBezTo>
                  <a:pt x="5478892" y="1780315"/>
                  <a:pt x="4265628" y="2293800"/>
                  <a:pt x="2768992" y="2293800"/>
                </a:cubicBezTo>
                <a:cubicBezTo>
                  <a:pt x="1927135" y="2293800"/>
                  <a:pt x="1174937" y="2131330"/>
                  <a:pt x="677902" y="1876435"/>
                </a:cubicBezTo>
                <a:lnTo>
                  <a:pt x="675786" y="1875237"/>
                </a:lnTo>
                <a:lnTo>
                  <a:pt x="0" y="2256750"/>
                </a:lnTo>
                <a:lnTo>
                  <a:pt x="395046" y="1699769"/>
                </a:lnTo>
                <a:lnTo>
                  <a:pt x="386163" y="1693581"/>
                </a:lnTo>
                <a:cubicBezTo>
                  <a:pt x="177575" y="1531073"/>
                  <a:pt x="59092" y="1344842"/>
                  <a:pt x="59092" y="1146900"/>
                </a:cubicBezTo>
                <a:cubicBezTo>
                  <a:pt x="59092" y="513485"/>
                  <a:pt x="1272356" y="0"/>
                  <a:pt x="2768992" y="0"/>
                </a:cubicBezTo>
                <a:close/>
              </a:path>
            </a:pathLst>
          </a:custGeom>
          <a:solidFill>
            <a:srgbClr val="FFFEF7"/>
          </a:solidFill>
          <a:ln w="50800">
            <a:solidFill>
              <a:schemeClr val="bg2">
                <a:lumMod val="50000"/>
              </a:schemeClr>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31520" tIns="457200" rIns="548640" bIns="457200" rtlCol="0" anchor="ctr">
            <a:spAutoFit/>
          </a:bodyPr>
          <a:lstStyle/>
          <a:p>
            <a:pPr algn="ctr">
              <a:lnSpc>
                <a:spcPct val="108000"/>
              </a:lnSpc>
            </a:pPr>
            <a:r>
              <a:rPr lang="en-US" b="1">
                <a:solidFill>
                  <a:schemeClr val="bg2">
                    <a:lumMod val="50000"/>
                  </a:schemeClr>
                </a:solidFill>
              </a:rPr>
              <a:t>SHARON:</a:t>
            </a:r>
            <a:r>
              <a:rPr lang="en-US">
                <a:solidFill>
                  <a:schemeClr val="bg2">
                    <a:lumMod val="50000"/>
                  </a:schemeClr>
                </a:solidFill>
              </a:rPr>
              <a:t> </a:t>
            </a:r>
            <a:br>
              <a:rPr lang="en-US">
                <a:solidFill>
                  <a:srgbClr val="000000"/>
                </a:solidFill>
              </a:rPr>
            </a:br>
            <a:r>
              <a:rPr lang="en-US">
                <a:solidFill>
                  <a:srgbClr val="000000"/>
                </a:solidFill>
              </a:rPr>
              <a:t>I used to work at a hotel. Due to my health, I have not been able to finish my degree or keep a job long term. Past employers have fired me when my health made it difficult for me to be to work on time.</a:t>
            </a:r>
          </a:p>
        </p:txBody>
      </p:sp>
    </p:spTree>
    <p:custDataLst>
      <p:tags r:id="rId1"/>
    </p:custDataLst>
    <p:extLst>
      <p:ext uri="{BB962C8B-B14F-4D97-AF65-F5344CB8AC3E}">
        <p14:creationId xmlns:p14="http://schemas.microsoft.com/office/powerpoint/2010/main" val="284765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anim calcmode="lin" valueType="num">
                                      <p:cBhvr>
                                        <p:cTn id="11" dur="750" fill="hold"/>
                                        <p:tgtEl>
                                          <p:spTgt spid="4"/>
                                        </p:tgtEl>
                                        <p:attrNameLst>
                                          <p:attrName>ppt_x</p:attrName>
                                        </p:attrNameLst>
                                      </p:cBhvr>
                                      <p:tavLst>
                                        <p:tav tm="0">
                                          <p:val>
                                            <p:strVal val="#ppt_x"/>
                                          </p:val>
                                        </p:tav>
                                        <p:tav tm="100000">
                                          <p:val>
                                            <p:strVal val="#ppt_x"/>
                                          </p:val>
                                        </p:tav>
                                      </p:tavLst>
                                    </p:anim>
                                    <p:anim calcmode="lin" valueType="num">
                                      <p:cBhvr>
                                        <p:cTn id="12" dur="750" fill="hold"/>
                                        <p:tgtEl>
                                          <p:spTgt spid="4"/>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250"/>
                            </p:stCondLst>
                            <p:childTnLst>
                              <p:par>
                                <p:cTn id="17" presetID="3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2250"/>
                            </p:stCondLst>
                            <p:childTnLst>
                              <p:par>
                                <p:cTn id="24" presetID="37"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4" grpId="0"/>
      <p:bldP spid="3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1B2F8-9A6B-42E8-AB08-9C90F0F9D74F}"/>
              </a:ext>
              <a:ext uri="{C183D7F6-B498-43B3-948B-1728B52AA6E4}">
                <adec:decorative xmlns:adec="http://schemas.microsoft.com/office/drawing/2017/decorative" val="1"/>
              </a:ext>
            </a:extLst>
          </p:cNvPr>
          <p:cNvSpPr/>
          <p:nvPr/>
        </p:nvSpPr>
        <p:spPr>
          <a:xfrm>
            <a:off x="0" y="0"/>
            <a:ext cx="6611024" cy="4470399"/>
          </a:xfrm>
          <a:custGeom>
            <a:avLst/>
            <a:gdLst>
              <a:gd name="connsiteX0" fmla="*/ 0 w 6611024"/>
              <a:gd name="connsiteY0" fmla="*/ 0 h 4470399"/>
              <a:gd name="connsiteX1" fmla="*/ 6611024 w 6611024"/>
              <a:gd name="connsiteY1" fmla="*/ 0 h 4470399"/>
              <a:gd name="connsiteX2" fmla="*/ 6594347 w 6611024"/>
              <a:gd name="connsiteY2" fmla="*/ 219327 h 4470399"/>
              <a:gd name="connsiteX3" fmla="*/ 1883573 w 6611024"/>
              <a:gd name="connsiteY3" fmla="*/ 4470399 h 4470399"/>
              <a:gd name="connsiteX4" fmla="*/ 40411 w 6611024"/>
              <a:gd name="connsiteY4" fmla="*/ 4098282 h 4470399"/>
              <a:gd name="connsiteX5" fmla="*/ 0 w 6611024"/>
              <a:gd name="connsiteY5" fmla="*/ 4080013 h 44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024" h="4470399">
                <a:moveTo>
                  <a:pt x="0" y="0"/>
                </a:moveTo>
                <a:lnTo>
                  <a:pt x="6611024" y="0"/>
                </a:lnTo>
                <a:lnTo>
                  <a:pt x="6594347" y="219327"/>
                </a:lnTo>
                <a:cubicBezTo>
                  <a:pt x="6351856" y="2607091"/>
                  <a:pt x="4335314" y="4470399"/>
                  <a:pt x="1883573" y="4470399"/>
                </a:cubicBezTo>
                <a:cubicBezTo>
                  <a:pt x="1229775" y="4470399"/>
                  <a:pt x="606925" y="4337898"/>
                  <a:pt x="40411" y="4098282"/>
                </a:cubicBezTo>
                <a:lnTo>
                  <a:pt x="0" y="4080013"/>
                </a:lnTo>
                <a:close/>
              </a:path>
            </a:pathLst>
          </a:custGeom>
          <a:gradFill flip="none" rotWithShape="1">
            <a:gsLst>
              <a:gs pos="0">
                <a:schemeClr val="accent1">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70CB8E-DAC1-4C7B-BB7B-9AD2A6B9A75E}"/>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8">
            <a:extLst>
              <a:ext uri="{FF2B5EF4-FFF2-40B4-BE49-F238E27FC236}">
                <a16:creationId xmlns:a16="http://schemas.microsoft.com/office/drawing/2014/main" id="{834442DE-3EB1-0CD3-609F-631545E216B5}"/>
              </a:ext>
            </a:extLst>
          </p:cNvPr>
          <p:cNvSpPr txBox="1">
            <a:spLocks noGrp="1"/>
          </p:cNvSpPr>
          <p:nvPr>
            <p:ph type="title" idx="4294967295"/>
          </p:nvPr>
        </p:nvSpPr>
        <p:spPr>
          <a:xfrm>
            <a:off x="523877" y="161581"/>
            <a:ext cx="5572123" cy="1850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0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Example Conversation</a:t>
            </a:r>
            <a:br>
              <a:rPr kumimoji="0" lang="en-US" sz="4400" b="0" i="0" u="none" strike="noStrike" kern="1200" cap="none" spc="0" normalizeH="0" baseline="0" noProof="0">
                <a:ln>
                  <a:noFill/>
                </a:ln>
                <a:solidFill>
                  <a:schemeClr val="tx1"/>
                </a:solidFill>
                <a:effectLst/>
                <a:uLnTx/>
                <a:uFillTx/>
                <a:latin typeface="+mj-lt"/>
                <a:ea typeface="+mj-ea"/>
                <a:cs typeface="+mj-cs"/>
              </a:rPr>
            </a:br>
            <a:r>
              <a:rPr kumimoji="0" lang="en-US" sz="4400" b="0" i="0" u="none" strike="noStrike" kern="1200" cap="none" spc="0" normalizeH="0" baseline="0" noProof="0">
                <a:ln>
                  <a:noFill/>
                </a:ln>
                <a:solidFill>
                  <a:schemeClr val="tx1"/>
                </a:solidFill>
                <a:effectLst/>
                <a:uLnTx/>
                <a:uFillTx/>
                <a:latin typeface="+mj-lt"/>
                <a:ea typeface="+mj-ea"/>
                <a:cs typeface="+mj-cs"/>
              </a:rPr>
              <a:t> (scene 3)</a:t>
            </a:r>
          </a:p>
        </p:txBody>
      </p:sp>
      <p:pic>
        <p:nvPicPr>
          <p:cNvPr id="4" name="Picture Placeholder 20">
            <a:extLst>
              <a:ext uri="{FF2B5EF4-FFF2-40B4-BE49-F238E27FC236}">
                <a16:creationId xmlns:a16="http://schemas.microsoft.com/office/drawing/2014/main" id="{1A09CCA3-4D31-B2D5-FFF1-32486B1D686C}"/>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000"/>
                    </a14:imgEffect>
                  </a14:imgLayer>
                </a14:imgProps>
              </a:ext>
              <a:ext uri="{28A0092B-C50C-407E-A947-70E740481C1C}">
                <a14:useLocalDpi xmlns:a14="http://schemas.microsoft.com/office/drawing/2010/main" val="0"/>
              </a:ext>
            </a:extLst>
          </a:blip>
          <a:srcRect t="-1525" b="33941"/>
          <a:stretch/>
        </p:blipFill>
        <p:spPr>
          <a:xfrm>
            <a:off x="523877" y="3748497"/>
            <a:ext cx="2743200" cy="2743200"/>
          </a:xfrm>
          <a:prstGeom prst="ellipse">
            <a:avLst/>
          </a:prstGeom>
          <a:solidFill>
            <a:srgbClr val="EBF7FF"/>
          </a:solidFill>
          <a:ln>
            <a:solidFill>
              <a:schemeClr val="bg2">
                <a:lumMod val="40000"/>
                <a:lumOff val="60000"/>
              </a:schemeClr>
            </a:solidFill>
          </a:ln>
          <a:effectLst>
            <a:outerShdw blurRad="50800" dist="38100" dir="5400000" algn="t" rotWithShape="0">
              <a:prstClr val="black">
                <a:alpha val="40000"/>
              </a:prstClr>
            </a:outerShdw>
          </a:effectLst>
        </p:spPr>
      </p:pic>
      <p:pic>
        <p:nvPicPr>
          <p:cNvPr id="6" name="Picture Placeholder 20">
            <a:extLst>
              <a:ext uri="{FF2B5EF4-FFF2-40B4-BE49-F238E27FC236}">
                <a16:creationId xmlns:a16="http://schemas.microsoft.com/office/drawing/2014/main" id="{F87E161F-3D38-8359-9E9A-A1756355C00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24923" y="3376610"/>
            <a:ext cx="2743200" cy="2743200"/>
          </a:xfrm>
          <a:prstGeom prst="ellipse">
            <a:avLst/>
          </a:prstGeom>
          <a:solidFill>
            <a:schemeClr val="accent6">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pic>
      <p:sp>
        <p:nvSpPr>
          <p:cNvPr id="9" name="Freeform: Shape 8">
            <a:extLst>
              <a:ext uri="{FF2B5EF4-FFF2-40B4-BE49-F238E27FC236}">
                <a16:creationId xmlns:a16="http://schemas.microsoft.com/office/drawing/2014/main" id="{D5092AC3-3E5F-FF00-FF1D-4758D18A5BA9}"/>
              </a:ext>
              <a:ext uri="{C183D7F6-B498-43B3-948B-1728B52AA6E4}">
                <adec:decorative xmlns:adec="http://schemas.microsoft.com/office/drawing/2017/decorative" val="1"/>
              </a:ext>
            </a:extLst>
          </p:cNvPr>
          <p:cNvSpPr/>
          <p:nvPr/>
        </p:nvSpPr>
        <p:spPr>
          <a:xfrm flipH="1">
            <a:off x="5437829" y="787048"/>
            <a:ext cx="4350309" cy="2992038"/>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 name="connsiteX0" fmla="*/ 2709900 w 5419800"/>
              <a:gd name="connsiteY0" fmla="*/ 0 h 2360645"/>
              <a:gd name="connsiteX1" fmla="*/ 5419800 w 5419800"/>
              <a:gd name="connsiteY1" fmla="*/ 1146900 h 2360645"/>
              <a:gd name="connsiteX2" fmla="*/ 2709900 w 5419800"/>
              <a:gd name="connsiteY2" fmla="*/ 2293800 h 2360645"/>
              <a:gd name="connsiteX3" fmla="*/ 618810 w 5419800"/>
              <a:gd name="connsiteY3" fmla="*/ 1876435 h 2360645"/>
              <a:gd name="connsiteX4" fmla="*/ 616694 w 5419800"/>
              <a:gd name="connsiteY4" fmla="*/ 1875237 h 2360645"/>
              <a:gd name="connsiteX5" fmla="*/ 29613 w 5419800"/>
              <a:gd name="connsiteY5" fmla="*/ 2360645 h 2360645"/>
              <a:gd name="connsiteX6" fmla="*/ 335954 w 5419800"/>
              <a:gd name="connsiteY6" fmla="*/ 1699769 h 2360645"/>
              <a:gd name="connsiteX7" fmla="*/ 327071 w 5419800"/>
              <a:gd name="connsiteY7" fmla="*/ 1693581 h 2360645"/>
              <a:gd name="connsiteX8" fmla="*/ 0 w 5419800"/>
              <a:gd name="connsiteY8" fmla="*/ 1146900 h 2360645"/>
              <a:gd name="connsiteX9" fmla="*/ 2709900 w 5419800"/>
              <a:gd name="connsiteY9" fmla="*/ 0 h 2360645"/>
              <a:gd name="connsiteX0" fmla="*/ 2711359 w 5421259"/>
              <a:gd name="connsiteY0" fmla="*/ 0 h 2426231"/>
              <a:gd name="connsiteX1" fmla="*/ 5421259 w 5421259"/>
              <a:gd name="connsiteY1" fmla="*/ 1146900 h 2426231"/>
              <a:gd name="connsiteX2" fmla="*/ 2711359 w 5421259"/>
              <a:gd name="connsiteY2" fmla="*/ 2293800 h 2426231"/>
              <a:gd name="connsiteX3" fmla="*/ 620269 w 5421259"/>
              <a:gd name="connsiteY3" fmla="*/ 1876435 h 2426231"/>
              <a:gd name="connsiteX4" fmla="*/ 618153 w 5421259"/>
              <a:gd name="connsiteY4" fmla="*/ 1875237 h 2426231"/>
              <a:gd name="connsiteX5" fmla="*/ 0 w 5421259"/>
              <a:gd name="connsiteY5" fmla="*/ 2426231 h 2426231"/>
              <a:gd name="connsiteX6" fmla="*/ 337413 w 5421259"/>
              <a:gd name="connsiteY6" fmla="*/ 1699769 h 2426231"/>
              <a:gd name="connsiteX7" fmla="*/ 328530 w 5421259"/>
              <a:gd name="connsiteY7" fmla="*/ 1693581 h 2426231"/>
              <a:gd name="connsiteX8" fmla="*/ 1459 w 5421259"/>
              <a:gd name="connsiteY8" fmla="*/ 1146900 h 2426231"/>
              <a:gd name="connsiteX9" fmla="*/ 2711359 w 5421259"/>
              <a:gd name="connsiteY9" fmla="*/ 0 h 2426231"/>
              <a:gd name="connsiteX0" fmla="*/ 2768992 w 5478892"/>
              <a:gd name="connsiteY0" fmla="*/ 0 h 2293800"/>
              <a:gd name="connsiteX1" fmla="*/ 5478892 w 5478892"/>
              <a:gd name="connsiteY1" fmla="*/ 1146900 h 2293800"/>
              <a:gd name="connsiteX2" fmla="*/ 2768992 w 5478892"/>
              <a:gd name="connsiteY2" fmla="*/ 2293800 h 2293800"/>
              <a:gd name="connsiteX3" fmla="*/ 677902 w 5478892"/>
              <a:gd name="connsiteY3" fmla="*/ 1876435 h 2293800"/>
              <a:gd name="connsiteX4" fmla="*/ 675786 w 5478892"/>
              <a:gd name="connsiteY4" fmla="*/ 1875237 h 2293800"/>
              <a:gd name="connsiteX5" fmla="*/ 0 w 5478892"/>
              <a:gd name="connsiteY5" fmla="*/ 2256750 h 2293800"/>
              <a:gd name="connsiteX6" fmla="*/ 395046 w 5478892"/>
              <a:gd name="connsiteY6" fmla="*/ 1699769 h 2293800"/>
              <a:gd name="connsiteX7" fmla="*/ 386163 w 5478892"/>
              <a:gd name="connsiteY7" fmla="*/ 1693581 h 2293800"/>
              <a:gd name="connsiteX8" fmla="*/ 59092 w 5478892"/>
              <a:gd name="connsiteY8" fmla="*/ 1146900 h 2293800"/>
              <a:gd name="connsiteX9" fmla="*/ 2768992 w 5478892"/>
              <a:gd name="connsiteY9" fmla="*/ 0 h 2293800"/>
              <a:gd name="connsiteX0" fmla="*/ 3013933 w 5723833"/>
              <a:gd name="connsiteY0" fmla="*/ 0 h 2293800"/>
              <a:gd name="connsiteX1" fmla="*/ 5723833 w 5723833"/>
              <a:gd name="connsiteY1" fmla="*/ 1146900 h 2293800"/>
              <a:gd name="connsiteX2" fmla="*/ 3013933 w 5723833"/>
              <a:gd name="connsiteY2" fmla="*/ 2293800 h 2293800"/>
              <a:gd name="connsiteX3" fmla="*/ 922843 w 5723833"/>
              <a:gd name="connsiteY3" fmla="*/ 1876435 h 2293800"/>
              <a:gd name="connsiteX4" fmla="*/ 920727 w 5723833"/>
              <a:gd name="connsiteY4" fmla="*/ 1875237 h 2293800"/>
              <a:gd name="connsiteX5" fmla="*/ 0 w 5723833"/>
              <a:gd name="connsiteY5" fmla="*/ 2121381 h 2293800"/>
              <a:gd name="connsiteX6" fmla="*/ 639987 w 5723833"/>
              <a:gd name="connsiteY6" fmla="*/ 1699769 h 2293800"/>
              <a:gd name="connsiteX7" fmla="*/ 631104 w 5723833"/>
              <a:gd name="connsiteY7" fmla="*/ 1693581 h 2293800"/>
              <a:gd name="connsiteX8" fmla="*/ 304033 w 5723833"/>
              <a:gd name="connsiteY8" fmla="*/ 1146900 h 2293800"/>
              <a:gd name="connsiteX9" fmla="*/ 3013933 w 5723833"/>
              <a:gd name="connsiteY9" fmla="*/ 0 h 2293800"/>
              <a:gd name="connsiteX0" fmla="*/ 2709900 w 5419800"/>
              <a:gd name="connsiteY0" fmla="*/ 0 h 2341699"/>
              <a:gd name="connsiteX1" fmla="*/ 5419800 w 5419800"/>
              <a:gd name="connsiteY1" fmla="*/ 1146900 h 2341699"/>
              <a:gd name="connsiteX2" fmla="*/ 2709900 w 5419800"/>
              <a:gd name="connsiteY2" fmla="*/ 2293800 h 2341699"/>
              <a:gd name="connsiteX3" fmla="*/ 618810 w 5419800"/>
              <a:gd name="connsiteY3" fmla="*/ 1876435 h 2341699"/>
              <a:gd name="connsiteX4" fmla="*/ 616694 w 5419800"/>
              <a:gd name="connsiteY4" fmla="*/ 1875237 h 2341699"/>
              <a:gd name="connsiteX5" fmla="*/ 281841 w 5419800"/>
              <a:gd name="connsiteY5" fmla="*/ 2341699 h 2341699"/>
              <a:gd name="connsiteX6" fmla="*/ 335954 w 5419800"/>
              <a:gd name="connsiteY6" fmla="*/ 1699769 h 2341699"/>
              <a:gd name="connsiteX7" fmla="*/ 327071 w 5419800"/>
              <a:gd name="connsiteY7" fmla="*/ 1693581 h 2341699"/>
              <a:gd name="connsiteX8" fmla="*/ 0 w 5419800"/>
              <a:gd name="connsiteY8" fmla="*/ 1146900 h 2341699"/>
              <a:gd name="connsiteX9" fmla="*/ 2709900 w 5419800"/>
              <a:gd name="connsiteY9" fmla="*/ 0 h 2341699"/>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86549 w 5419800"/>
              <a:gd name="connsiteY5" fmla="*/ 2231541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800" h="2293800">
                <a:moveTo>
                  <a:pt x="2709900" y="0"/>
                </a:moveTo>
                <a:cubicBezTo>
                  <a:pt x="4206536" y="0"/>
                  <a:pt x="5419800" y="513485"/>
                  <a:pt x="5419800" y="1146900"/>
                </a:cubicBezTo>
                <a:cubicBezTo>
                  <a:pt x="5419800" y="1780315"/>
                  <a:pt x="4206536" y="2293800"/>
                  <a:pt x="2709900" y="2293800"/>
                </a:cubicBezTo>
                <a:cubicBezTo>
                  <a:pt x="1868043" y="2293800"/>
                  <a:pt x="1115845" y="2131330"/>
                  <a:pt x="618810" y="1876435"/>
                </a:cubicBezTo>
                <a:lnTo>
                  <a:pt x="616694" y="1875237"/>
                </a:lnTo>
                <a:lnTo>
                  <a:pt x="86549" y="2231541"/>
                </a:lnTo>
                <a:lnTo>
                  <a:pt x="335954" y="1699769"/>
                </a:lnTo>
                <a:lnTo>
                  <a:pt x="327071" y="1693581"/>
                </a:lnTo>
                <a:cubicBezTo>
                  <a:pt x="118483" y="1531073"/>
                  <a:pt x="0" y="1344842"/>
                  <a:pt x="0" y="1146900"/>
                </a:cubicBezTo>
                <a:cubicBezTo>
                  <a:pt x="0" y="513485"/>
                  <a:pt x="1213264" y="0"/>
                  <a:pt x="2709900" y="0"/>
                </a:cubicBezTo>
                <a:close/>
              </a:path>
            </a:pathLst>
          </a:custGeom>
          <a:solidFill>
            <a:srgbClr val="FFFEF7"/>
          </a:solidFill>
          <a:ln w="50800">
            <a:solidFill>
              <a:schemeClr val="bg2">
                <a:lumMod val="50000"/>
              </a:schemeClr>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548640" bIns="457200" rtlCol="0" anchor="ctr">
            <a:spAutoFit/>
          </a:bodyPr>
          <a:lstStyle/>
          <a:p>
            <a:pPr algn="ctr">
              <a:lnSpc>
                <a:spcPct val="108000"/>
              </a:lnSpc>
            </a:pPr>
            <a:r>
              <a:rPr lang="en-US" b="1">
                <a:solidFill>
                  <a:schemeClr val="bg2">
                    <a:lumMod val="50000"/>
                  </a:schemeClr>
                </a:solidFill>
              </a:rPr>
              <a:t>SHARON:</a:t>
            </a:r>
            <a:r>
              <a:rPr lang="en-US">
                <a:solidFill>
                  <a:schemeClr val="bg2">
                    <a:lumMod val="50000"/>
                  </a:schemeClr>
                </a:solidFill>
              </a:rPr>
              <a:t> </a:t>
            </a:r>
            <a:br>
              <a:rPr lang="en-US">
                <a:solidFill>
                  <a:srgbClr val="000000"/>
                </a:solidFill>
              </a:rPr>
            </a:br>
            <a:r>
              <a:rPr lang="en-US">
                <a:solidFill>
                  <a:srgbClr val="000000"/>
                </a:solidFill>
              </a:rPr>
              <a:t>Cleaning rooms. Part-time on the weekends. The owners there were nice, but it was too physical for me. I’m better off just staying home. I can manage my health better that way. </a:t>
            </a:r>
          </a:p>
        </p:txBody>
      </p:sp>
      <p:sp>
        <p:nvSpPr>
          <p:cNvPr id="39" name="Freeform: Shape 38">
            <a:extLst>
              <a:ext uri="{FF2B5EF4-FFF2-40B4-BE49-F238E27FC236}">
                <a16:creationId xmlns:a16="http://schemas.microsoft.com/office/drawing/2014/main" id="{FAD94DBA-F62F-E569-36A5-FAE15E7E0089}"/>
              </a:ext>
              <a:ext uri="{C183D7F6-B498-43B3-948B-1728B52AA6E4}">
                <adec:decorative xmlns:adec="http://schemas.microsoft.com/office/drawing/2017/decorative" val="1"/>
              </a:ext>
            </a:extLst>
          </p:cNvPr>
          <p:cNvSpPr/>
          <p:nvPr/>
        </p:nvSpPr>
        <p:spPr>
          <a:xfrm>
            <a:off x="2622068" y="3052497"/>
            <a:ext cx="3268888" cy="1795300"/>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933850 w 5643750"/>
              <a:gd name="connsiteY0" fmla="*/ 0 h 2293800"/>
              <a:gd name="connsiteX1" fmla="*/ 5643750 w 5643750"/>
              <a:gd name="connsiteY1" fmla="*/ 1146900 h 2293800"/>
              <a:gd name="connsiteX2" fmla="*/ 2933850 w 5643750"/>
              <a:gd name="connsiteY2" fmla="*/ 2293800 h 2293800"/>
              <a:gd name="connsiteX3" fmla="*/ 842760 w 5643750"/>
              <a:gd name="connsiteY3" fmla="*/ 1876435 h 2293800"/>
              <a:gd name="connsiteX4" fmla="*/ 840644 w 5643750"/>
              <a:gd name="connsiteY4" fmla="*/ 1875237 h 2293800"/>
              <a:gd name="connsiteX5" fmla="*/ 0 w 5643750"/>
              <a:gd name="connsiteY5" fmla="*/ 2072614 h 2293800"/>
              <a:gd name="connsiteX6" fmla="*/ 559904 w 5643750"/>
              <a:gd name="connsiteY6" fmla="*/ 1699769 h 2293800"/>
              <a:gd name="connsiteX7" fmla="*/ 551021 w 5643750"/>
              <a:gd name="connsiteY7" fmla="*/ 1693581 h 2293800"/>
              <a:gd name="connsiteX8" fmla="*/ 223950 w 5643750"/>
              <a:gd name="connsiteY8" fmla="*/ 1146900 h 2293800"/>
              <a:gd name="connsiteX9" fmla="*/ 2933850 w 5643750"/>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3750" h="2293800">
                <a:moveTo>
                  <a:pt x="2933850" y="0"/>
                </a:moveTo>
                <a:cubicBezTo>
                  <a:pt x="4430486" y="0"/>
                  <a:pt x="5643750" y="513485"/>
                  <a:pt x="5643750" y="1146900"/>
                </a:cubicBezTo>
                <a:cubicBezTo>
                  <a:pt x="5643750" y="1780315"/>
                  <a:pt x="4430486" y="2293800"/>
                  <a:pt x="2933850" y="2293800"/>
                </a:cubicBezTo>
                <a:cubicBezTo>
                  <a:pt x="2091993" y="2293800"/>
                  <a:pt x="1339795" y="2131330"/>
                  <a:pt x="842760" y="1876435"/>
                </a:cubicBezTo>
                <a:lnTo>
                  <a:pt x="840644" y="1875237"/>
                </a:lnTo>
                <a:lnTo>
                  <a:pt x="0" y="2072614"/>
                </a:lnTo>
                <a:lnTo>
                  <a:pt x="559904" y="1699769"/>
                </a:lnTo>
                <a:lnTo>
                  <a:pt x="551021" y="1693581"/>
                </a:lnTo>
                <a:cubicBezTo>
                  <a:pt x="342433" y="1531073"/>
                  <a:pt x="223950" y="1344842"/>
                  <a:pt x="223950" y="1146900"/>
                </a:cubicBezTo>
                <a:cubicBezTo>
                  <a:pt x="223950" y="513485"/>
                  <a:pt x="1437214" y="0"/>
                  <a:pt x="2933850" y="0"/>
                </a:cubicBezTo>
                <a:close/>
              </a:path>
            </a:pathLst>
          </a:custGeom>
          <a:solidFill>
            <a:srgbClr val="F3FAFF"/>
          </a:solidFill>
          <a:ln w="50800">
            <a:solidFill>
              <a:schemeClr val="tx2"/>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8640" tIns="457200" rIns="457200" bIns="457200" rtlCol="0" anchor="ctr">
            <a:spAutoFit/>
          </a:bodyPr>
          <a:lstStyle/>
          <a:p>
            <a:pPr algn="ctr">
              <a:lnSpc>
                <a:spcPct val="108000"/>
              </a:lnSpc>
            </a:pPr>
            <a:r>
              <a:rPr lang="en-US" b="1">
                <a:solidFill>
                  <a:schemeClr val="tx1"/>
                </a:solidFill>
              </a:rPr>
              <a:t>STAFF:</a:t>
            </a:r>
          </a:p>
          <a:p>
            <a:pPr algn="ctr">
              <a:lnSpc>
                <a:spcPct val="108000"/>
              </a:lnSpc>
            </a:pPr>
            <a:r>
              <a:rPr lang="en-US">
                <a:solidFill>
                  <a:srgbClr val="000000"/>
                </a:solidFill>
              </a:rPr>
              <a:t>What kind of work did you do at the hotel? </a:t>
            </a:r>
          </a:p>
        </p:txBody>
      </p:sp>
    </p:spTree>
    <p:custDataLst>
      <p:tags r:id="rId1"/>
    </p:custDataLst>
    <p:extLst>
      <p:ext uri="{BB962C8B-B14F-4D97-AF65-F5344CB8AC3E}">
        <p14:creationId xmlns:p14="http://schemas.microsoft.com/office/powerpoint/2010/main" val="347331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500"/>
                            </p:stCondLst>
                            <p:childTnLst>
                              <p:par>
                                <p:cTn id="17" presetID="3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2500"/>
                            </p:stCondLst>
                            <p:childTnLst>
                              <p:par>
                                <p:cTn id="24" presetID="37"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900" decel="100000" fill="hold"/>
                                        <p:tgtEl>
                                          <p:spTgt spid="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5" grpId="0"/>
      <p:bldP spid="9"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1B2F8-9A6B-42E8-AB08-9C90F0F9D74F}"/>
              </a:ext>
              <a:ext uri="{C183D7F6-B498-43B3-948B-1728B52AA6E4}">
                <adec:decorative xmlns:adec="http://schemas.microsoft.com/office/drawing/2017/decorative" val="1"/>
              </a:ext>
            </a:extLst>
          </p:cNvPr>
          <p:cNvSpPr/>
          <p:nvPr/>
        </p:nvSpPr>
        <p:spPr>
          <a:xfrm>
            <a:off x="0" y="0"/>
            <a:ext cx="6611024" cy="4470399"/>
          </a:xfrm>
          <a:custGeom>
            <a:avLst/>
            <a:gdLst>
              <a:gd name="connsiteX0" fmla="*/ 0 w 6611024"/>
              <a:gd name="connsiteY0" fmla="*/ 0 h 4470399"/>
              <a:gd name="connsiteX1" fmla="*/ 6611024 w 6611024"/>
              <a:gd name="connsiteY1" fmla="*/ 0 h 4470399"/>
              <a:gd name="connsiteX2" fmla="*/ 6594347 w 6611024"/>
              <a:gd name="connsiteY2" fmla="*/ 219327 h 4470399"/>
              <a:gd name="connsiteX3" fmla="*/ 1883573 w 6611024"/>
              <a:gd name="connsiteY3" fmla="*/ 4470399 h 4470399"/>
              <a:gd name="connsiteX4" fmla="*/ 40411 w 6611024"/>
              <a:gd name="connsiteY4" fmla="*/ 4098282 h 4470399"/>
              <a:gd name="connsiteX5" fmla="*/ 0 w 6611024"/>
              <a:gd name="connsiteY5" fmla="*/ 4080013 h 44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024" h="4470399">
                <a:moveTo>
                  <a:pt x="0" y="0"/>
                </a:moveTo>
                <a:lnTo>
                  <a:pt x="6611024" y="0"/>
                </a:lnTo>
                <a:lnTo>
                  <a:pt x="6594347" y="219327"/>
                </a:lnTo>
                <a:cubicBezTo>
                  <a:pt x="6351856" y="2607091"/>
                  <a:pt x="4335314" y="4470399"/>
                  <a:pt x="1883573" y="4470399"/>
                </a:cubicBezTo>
                <a:cubicBezTo>
                  <a:pt x="1229775" y="4470399"/>
                  <a:pt x="606925" y="4337898"/>
                  <a:pt x="40411" y="4098282"/>
                </a:cubicBezTo>
                <a:lnTo>
                  <a:pt x="0" y="4080013"/>
                </a:lnTo>
                <a:close/>
              </a:path>
            </a:pathLst>
          </a:custGeom>
          <a:gradFill flip="none" rotWithShape="1">
            <a:gsLst>
              <a:gs pos="0">
                <a:schemeClr val="accent1">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70CB8E-DAC1-4C7B-BB7B-9AD2A6B9A75E}"/>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8">
            <a:extLst>
              <a:ext uri="{FF2B5EF4-FFF2-40B4-BE49-F238E27FC236}">
                <a16:creationId xmlns:a16="http://schemas.microsoft.com/office/drawing/2014/main" id="{25CCCCB4-50DE-AE37-EEF2-75FC3DF28AF2}"/>
              </a:ext>
            </a:extLst>
          </p:cNvPr>
          <p:cNvSpPr txBox="1">
            <a:spLocks noGrp="1"/>
          </p:cNvSpPr>
          <p:nvPr>
            <p:ph type="title" idx="4294967295"/>
          </p:nvPr>
        </p:nvSpPr>
        <p:spPr>
          <a:xfrm>
            <a:off x="523877" y="161582"/>
            <a:ext cx="5572123" cy="18489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0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Example Conversation</a:t>
            </a:r>
            <a:br>
              <a:rPr kumimoji="0" lang="en-US" sz="4400" b="0" i="0" u="none" strike="noStrike" kern="1200" cap="none" spc="0" normalizeH="0" baseline="0" noProof="0">
                <a:ln>
                  <a:noFill/>
                </a:ln>
                <a:solidFill>
                  <a:schemeClr val="tx1"/>
                </a:solidFill>
                <a:effectLst/>
                <a:uLnTx/>
                <a:uFillTx/>
                <a:latin typeface="+mj-lt"/>
                <a:ea typeface="+mj-ea"/>
                <a:cs typeface="+mj-cs"/>
              </a:rPr>
            </a:br>
            <a:r>
              <a:rPr kumimoji="0" lang="en-US" sz="4400" b="0" i="0" u="none" strike="noStrike" kern="1200" cap="none" spc="0" normalizeH="0" baseline="0" noProof="0">
                <a:ln>
                  <a:noFill/>
                </a:ln>
                <a:solidFill>
                  <a:schemeClr val="tx1"/>
                </a:solidFill>
                <a:effectLst/>
                <a:uLnTx/>
                <a:uFillTx/>
                <a:latin typeface="+mj-lt"/>
                <a:ea typeface="+mj-ea"/>
                <a:cs typeface="+mj-cs"/>
              </a:rPr>
              <a:t> (scene 4)</a:t>
            </a:r>
          </a:p>
        </p:txBody>
      </p:sp>
      <p:pic>
        <p:nvPicPr>
          <p:cNvPr id="4" name="Picture Placeholder 20">
            <a:extLst>
              <a:ext uri="{FF2B5EF4-FFF2-40B4-BE49-F238E27FC236}">
                <a16:creationId xmlns:a16="http://schemas.microsoft.com/office/drawing/2014/main" id="{73B320DB-822A-4ECE-BA9C-346EACA38A47}"/>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000"/>
                    </a14:imgEffect>
                  </a14:imgLayer>
                </a14:imgProps>
              </a:ext>
              <a:ext uri="{28A0092B-C50C-407E-A947-70E740481C1C}">
                <a14:useLocalDpi xmlns:a14="http://schemas.microsoft.com/office/drawing/2010/main" val="0"/>
              </a:ext>
            </a:extLst>
          </a:blip>
          <a:srcRect t="-2777" b="34155"/>
          <a:stretch/>
        </p:blipFill>
        <p:spPr>
          <a:xfrm>
            <a:off x="3978338" y="3799765"/>
            <a:ext cx="2743200" cy="2743200"/>
          </a:xfrm>
          <a:prstGeom prst="ellipse">
            <a:avLst/>
          </a:prstGeom>
          <a:solidFill>
            <a:srgbClr val="EBF7FF"/>
          </a:solidFill>
          <a:ln>
            <a:solidFill>
              <a:schemeClr val="bg2">
                <a:lumMod val="40000"/>
                <a:lumOff val="60000"/>
              </a:schemeClr>
            </a:solidFill>
          </a:ln>
          <a:effectLst>
            <a:outerShdw blurRad="50800" dist="38100" dir="5400000" algn="t" rotWithShape="0">
              <a:prstClr val="black">
                <a:alpha val="40000"/>
              </a:prstClr>
            </a:outerShdw>
          </a:effectLst>
        </p:spPr>
      </p:pic>
      <p:pic>
        <p:nvPicPr>
          <p:cNvPr id="7" name="Picture Placeholder 20">
            <a:extLst>
              <a:ext uri="{FF2B5EF4-FFF2-40B4-BE49-F238E27FC236}">
                <a16:creationId xmlns:a16="http://schemas.microsoft.com/office/drawing/2014/main" id="{658987A9-D4DA-5877-DDFD-1511439E295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60534" y="3305962"/>
            <a:ext cx="2743200" cy="2743200"/>
          </a:xfrm>
          <a:prstGeom prst="ellipse">
            <a:avLst/>
          </a:prstGeom>
          <a:solidFill>
            <a:schemeClr val="accent6">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pic>
      <p:sp>
        <p:nvSpPr>
          <p:cNvPr id="39" name="Freeform: Shape 38">
            <a:extLst>
              <a:ext uri="{FF2B5EF4-FFF2-40B4-BE49-F238E27FC236}">
                <a16:creationId xmlns:a16="http://schemas.microsoft.com/office/drawing/2014/main" id="{FAD94DBA-F62F-E569-36A5-FAE15E7E0089}"/>
              </a:ext>
              <a:ext uri="{C183D7F6-B498-43B3-948B-1728B52AA6E4}">
                <adec:decorative xmlns:adec="http://schemas.microsoft.com/office/drawing/2017/decorative" val="1"/>
              </a:ext>
            </a:extLst>
          </p:cNvPr>
          <p:cNvSpPr/>
          <p:nvPr/>
        </p:nvSpPr>
        <p:spPr>
          <a:xfrm flipH="1">
            <a:off x="523877" y="2510598"/>
            <a:ext cx="4122913" cy="2578335"/>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789242 w 5499142"/>
              <a:gd name="connsiteY0" fmla="*/ 0 h 2293800"/>
              <a:gd name="connsiteX1" fmla="*/ 5499142 w 5499142"/>
              <a:gd name="connsiteY1" fmla="*/ 1146900 h 2293800"/>
              <a:gd name="connsiteX2" fmla="*/ 2789242 w 5499142"/>
              <a:gd name="connsiteY2" fmla="*/ 2293800 h 2293800"/>
              <a:gd name="connsiteX3" fmla="*/ 698152 w 5499142"/>
              <a:gd name="connsiteY3" fmla="*/ 1876435 h 2293800"/>
              <a:gd name="connsiteX4" fmla="*/ 696036 w 5499142"/>
              <a:gd name="connsiteY4" fmla="*/ 1875237 h 2293800"/>
              <a:gd name="connsiteX5" fmla="*/ 0 w 5499142"/>
              <a:gd name="connsiteY5" fmla="*/ 1967081 h 2293800"/>
              <a:gd name="connsiteX6" fmla="*/ 415296 w 5499142"/>
              <a:gd name="connsiteY6" fmla="*/ 1699769 h 2293800"/>
              <a:gd name="connsiteX7" fmla="*/ 406413 w 5499142"/>
              <a:gd name="connsiteY7" fmla="*/ 1693581 h 2293800"/>
              <a:gd name="connsiteX8" fmla="*/ 79342 w 5499142"/>
              <a:gd name="connsiteY8" fmla="*/ 1146900 h 2293800"/>
              <a:gd name="connsiteX9" fmla="*/ 2789242 w 5499142"/>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9142" h="2293800">
                <a:moveTo>
                  <a:pt x="2789242" y="0"/>
                </a:moveTo>
                <a:cubicBezTo>
                  <a:pt x="4285878" y="0"/>
                  <a:pt x="5499142" y="513485"/>
                  <a:pt x="5499142" y="1146900"/>
                </a:cubicBezTo>
                <a:cubicBezTo>
                  <a:pt x="5499142" y="1780315"/>
                  <a:pt x="4285878" y="2293800"/>
                  <a:pt x="2789242" y="2293800"/>
                </a:cubicBezTo>
                <a:cubicBezTo>
                  <a:pt x="1947385" y="2293800"/>
                  <a:pt x="1195187" y="2131330"/>
                  <a:pt x="698152" y="1876435"/>
                </a:cubicBezTo>
                <a:lnTo>
                  <a:pt x="696036" y="1875237"/>
                </a:lnTo>
                <a:lnTo>
                  <a:pt x="0" y="1967081"/>
                </a:lnTo>
                <a:lnTo>
                  <a:pt x="415296" y="1699769"/>
                </a:lnTo>
                <a:lnTo>
                  <a:pt x="406413" y="1693581"/>
                </a:lnTo>
                <a:cubicBezTo>
                  <a:pt x="197825" y="1531073"/>
                  <a:pt x="79342" y="1344842"/>
                  <a:pt x="79342" y="1146900"/>
                </a:cubicBezTo>
                <a:cubicBezTo>
                  <a:pt x="79342" y="513485"/>
                  <a:pt x="1292606" y="0"/>
                  <a:pt x="2789242" y="0"/>
                </a:cubicBezTo>
                <a:close/>
              </a:path>
            </a:pathLst>
          </a:custGeom>
          <a:solidFill>
            <a:srgbClr val="F3FAFF"/>
          </a:solidFill>
          <a:ln w="50800">
            <a:solidFill>
              <a:schemeClr val="tx2"/>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8640" tIns="548640" rIns="548640" bIns="548640" rtlCol="0" anchor="ctr">
            <a:spAutoFit/>
          </a:bodyPr>
          <a:lstStyle/>
          <a:p>
            <a:pPr algn="ctr">
              <a:lnSpc>
                <a:spcPct val="108000"/>
              </a:lnSpc>
            </a:pPr>
            <a:r>
              <a:rPr lang="en-US" b="1">
                <a:solidFill>
                  <a:schemeClr val="tx1"/>
                </a:solidFill>
              </a:rPr>
              <a:t>STAFF:</a:t>
            </a:r>
          </a:p>
          <a:p>
            <a:pPr algn="ctr">
              <a:lnSpc>
                <a:spcPct val="108000"/>
              </a:lnSpc>
            </a:pPr>
            <a:r>
              <a:rPr lang="en-US">
                <a:solidFill>
                  <a:srgbClr val="000000"/>
                </a:solidFill>
              </a:rPr>
              <a:t>So, you’re worried about your health if you go back to work. And it sounds like you don’t want to lose your benefits. </a:t>
            </a:r>
          </a:p>
        </p:txBody>
      </p:sp>
      <p:sp>
        <p:nvSpPr>
          <p:cNvPr id="9" name="Freeform: Shape 8">
            <a:extLst>
              <a:ext uri="{FF2B5EF4-FFF2-40B4-BE49-F238E27FC236}">
                <a16:creationId xmlns:a16="http://schemas.microsoft.com/office/drawing/2014/main" id="{90E0AD27-4740-DC63-7F93-DE6D54DF3C0A}"/>
              </a:ext>
              <a:ext uri="{C183D7F6-B498-43B3-948B-1728B52AA6E4}">
                <adec:decorative xmlns:adec="http://schemas.microsoft.com/office/drawing/2017/decorative" val="1"/>
              </a:ext>
            </a:extLst>
          </p:cNvPr>
          <p:cNvSpPr/>
          <p:nvPr/>
        </p:nvSpPr>
        <p:spPr>
          <a:xfrm flipH="1">
            <a:off x="5092710" y="989346"/>
            <a:ext cx="5032402" cy="2692853"/>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 name="connsiteX0" fmla="*/ 2709900 w 5419800"/>
              <a:gd name="connsiteY0" fmla="*/ 0 h 2360645"/>
              <a:gd name="connsiteX1" fmla="*/ 5419800 w 5419800"/>
              <a:gd name="connsiteY1" fmla="*/ 1146900 h 2360645"/>
              <a:gd name="connsiteX2" fmla="*/ 2709900 w 5419800"/>
              <a:gd name="connsiteY2" fmla="*/ 2293800 h 2360645"/>
              <a:gd name="connsiteX3" fmla="*/ 618810 w 5419800"/>
              <a:gd name="connsiteY3" fmla="*/ 1876435 h 2360645"/>
              <a:gd name="connsiteX4" fmla="*/ 616694 w 5419800"/>
              <a:gd name="connsiteY4" fmla="*/ 1875237 h 2360645"/>
              <a:gd name="connsiteX5" fmla="*/ 29613 w 5419800"/>
              <a:gd name="connsiteY5" fmla="*/ 2360645 h 2360645"/>
              <a:gd name="connsiteX6" fmla="*/ 335954 w 5419800"/>
              <a:gd name="connsiteY6" fmla="*/ 1699769 h 2360645"/>
              <a:gd name="connsiteX7" fmla="*/ 327071 w 5419800"/>
              <a:gd name="connsiteY7" fmla="*/ 1693581 h 2360645"/>
              <a:gd name="connsiteX8" fmla="*/ 0 w 5419800"/>
              <a:gd name="connsiteY8" fmla="*/ 1146900 h 2360645"/>
              <a:gd name="connsiteX9" fmla="*/ 2709900 w 5419800"/>
              <a:gd name="connsiteY9" fmla="*/ 0 h 2360645"/>
              <a:gd name="connsiteX0" fmla="*/ 2711359 w 5421259"/>
              <a:gd name="connsiteY0" fmla="*/ 0 h 2426231"/>
              <a:gd name="connsiteX1" fmla="*/ 5421259 w 5421259"/>
              <a:gd name="connsiteY1" fmla="*/ 1146900 h 2426231"/>
              <a:gd name="connsiteX2" fmla="*/ 2711359 w 5421259"/>
              <a:gd name="connsiteY2" fmla="*/ 2293800 h 2426231"/>
              <a:gd name="connsiteX3" fmla="*/ 620269 w 5421259"/>
              <a:gd name="connsiteY3" fmla="*/ 1876435 h 2426231"/>
              <a:gd name="connsiteX4" fmla="*/ 618153 w 5421259"/>
              <a:gd name="connsiteY4" fmla="*/ 1875237 h 2426231"/>
              <a:gd name="connsiteX5" fmla="*/ 0 w 5421259"/>
              <a:gd name="connsiteY5" fmla="*/ 2426231 h 2426231"/>
              <a:gd name="connsiteX6" fmla="*/ 337413 w 5421259"/>
              <a:gd name="connsiteY6" fmla="*/ 1699769 h 2426231"/>
              <a:gd name="connsiteX7" fmla="*/ 328530 w 5421259"/>
              <a:gd name="connsiteY7" fmla="*/ 1693581 h 2426231"/>
              <a:gd name="connsiteX8" fmla="*/ 1459 w 5421259"/>
              <a:gd name="connsiteY8" fmla="*/ 1146900 h 2426231"/>
              <a:gd name="connsiteX9" fmla="*/ 2711359 w 5421259"/>
              <a:gd name="connsiteY9" fmla="*/ 0 h 2426231"/>
              <a:gd name="connsiteX0" fmla="*/ 2768992 w 5478892"/>
              <a:gd name="connsiteY0" fmla="*/ 0 h 2293800"/>
              <a:gd name="connsiteX1" fmla="*/ 5478892 w 5478892"/>
              <a:gd name="connsiteY1" fmla="*/ 1146900 h 2293800"/>
              <a:gd name="connsiteX2" fmla="*/ 2768992 w 5478892"/>
              <a:gd name="connsiteY2" fmla="*/ 2293800 h 2293800"/>
              <a:gd name="connsiteX3" fmla="*/ 677902 w 5478892"/>
              <a:gd name="connsiteY3" fmla="*/ 1876435 h 2293800"/>
              <a:gd name="connsiteX4" fmla="*/ 675786 w 5478892"/>
              <a:gd name="connsiteY4" fmla="*/ 1875237 h 2293800"/>
              <a:gd name="connsiteX5" fmla="*/ 0 w 5478892"/>
              <a:gd name="connsiteY5" fmla="*/ 2256750 h 2293800"/>
              <a:gd name="connsiteX6" fmla="*/ 395046 w 5478892"/>
              <a:gd name="connsiteY6" fmla="*/ 1699769 h 2293800"/>
              <a:gd name="connsiteX7" fmla="*/ 386163 w 5478892"/>
              <a:gd name="connsiteY7" fmla="*/ 1693581 h 2293800"/>
              <a:gd name="connsiteX8" fmla="*/ 59092 w 5478892"/>
              <a:gd name="connsiteY8" fmla="*/ 1146900 h 2293800"/>
              <a:gd name="connsiteX9" fmla="*/ 2768992 w 5478892"/>
              <a:gd name="connsiteY9" fmla="*/ 0 h 2293800"/>
              <a:gd name="connsiteX0" fmla="*/ 3013933 w 5723833"/>
              <a:gd name="connsiteY0" fmla="*/ 0 h 2293800"/>
              <a:gd name="connsiteX1" fmla="*/ 5723833 w 5723833"/>
              <a:gd name="connsiteY1" fmla="*/ 1146900 h 2293800"/>
              <a:gd name="connsiteX2" fmla="*/ 3013933 w 5723833"/>
              <a:gd name="connsiteY2" fmla="*/ 2293800 h 2293800"/>
              <a:gd name="connsiteX3" fmla="*/ 922843 w 5723833"/>
              <a:gd name="connsiteY3" fmla="*/ 1876435 h 2293800"/>
              <a:gd name="connsiteX4" fmla="*/ 920727 w 5723833"/>
              <a:gd name="connsiteY4" fmla="*/ 1875237 h 2293800"/>
              <a:gd name="connsiteX5" fmla="*/ 0 w 5723833"/>
              <a:gd name="connsiteY5" fmla="*/ 2121381 h 2293800"/>
              <a:gd name="connsiteX6" fmla="*/ 639987 w 5723833"/>
              <a:gd name="connsiteY6" fmla="*/ 1699769 h 2293800"/>
              <a:gd name="connsiteX7" fmla="*/ 631104 w 5723833"/>
              <a:gd name="connsiteY7" fmla="*/ 1693581 h 2293800"/>
              <a:gd name="connsiteX8" fmla="*/ 304033 w 5723833"/>
              <a:gd name="connsiteY8" fmla="*/ 1146900 h 2293800"/>
              <a:gd name="connsiteX9" fmla="*/ 3013933 w 5723833"/>
              <a:gd name="connsiteY9" fmla="*/ 0 h 2293800"/>
              <a:gd name="connsiteX0" fmla="*/ 2709900 w 5419800"/>
              <a:gd name="connsiteY0" fmla="*/ 0 h 2341699"/>
              <a:gd name="connsiteX1" fmla="*/ 5419800 w 5419800"/>
              <a:gd name="connsiteY1" fmla="*/ 1146900 h 2341699"/>
              <a:gd name="connsiteX2" fmla="*/ 2709900 w 5419800"/>
              <a:gd name="connsiteY2" fmla="*/ 2293800 h 2341699"/>
              <a:gd name="connsiteX3" fmla="*/ 618810 w 5419800"/>
              <a:gd name="connsiteY3" fmla="*/ 1876435 h 2341699"/>
              <a:gd name="connsiteX4" fmla="*/ 616694 w 5419800"/>
              <a:gd name="connsiteY4" fmla="*/ 1875237 h 2341699"/>
              <a:gd name="connsiteX5" fmla="*/ 281841 w 5419800"/>
              <a:gd name="connsiteY5" fmla="*/ 2341699 h 2341699"/>
              <a:gd name="connsiteX6" fmla="*/ 335954 w 5419800"/>
              <a:gd name="connsiteY6" fmla="*/ 1699769 h 2341699"/>
              <a:gd name="connsiteX7" fmla="*/ 327071 w 5419800"/>
              <a:gd name="connsiteY7" fmla="*/ 1693581 h 2341699"/>
              <a:gd name="connsiteX8" fmla="*/ 0 w 5419800"/>
              <a:gd name="connsiteY8" fmla="*/ 1146900 h 2341699"/>
              <a:gd name="connsiteX9" fmla="*/ 2709900 w 5419800"/>
              <a:gd name="connsiteY9" fmla="*/ 0 h 2341699"/>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86549 w 5419800"/>
              <a:gd name="connsiteY5" fmla="*/ 2231541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800" h="2293800">
                <a:moveTo>
                  <a:pt x="2709900" y="0"/>
                </a:moveTo>
                <a:cubicBezTo>
                  <a:pt x="4206536" y="0"/>
                  <a:pt x="5419800" y="513485"/>
                  <a:pt x="5419800" y="1146900"/>
                </a:cubicBezTo>
                <a:cubicBezTo>
                  <a:pt x="5419800" y="1780315"/>
                  <a:pt x="4206536" y="2293800"/>
                  <a:pt x="2709900" y="2293800"/>
                </a:cubicBezTo>
                <a:cubicBezTo>
                  <a:pt x="1868043" y="2293800"/>
                  <a:pt x="1115845" y="2131330"/>
                  <a:pt x="618810" y="1876435"/>
                </a:cubicBezTo>
                <a:lnTo>
                  <a:pt x="616694" y="1875237"/>
                </a:lnTo>
                <a:lnTo>
                  <a:pt x="86549" y="2231541"/>
                </a:lnTo>
                <a:lnTo>
                  <a:pt x="335954" y="1699769"/>
                </a:lnTo>
                <a:lnTo>
                  <a:pt x="327071" y="1693581"/>
                </a:lnTo>
                <a:cubicBezTo>
                  <a:pt x="118483" y="1531073"/>
                  <a:pt x="0" y="1344842"/>
                  <a:pt x="0" y="1146900"/>
                </a:cubicBezTo>
                <a:cubicBezTo>
                  <a:pt x="0" y="513485"/>
                  <a:pt x="1213264" y="0"/>
                  <a:pt x="2709900" y="0"/>
                </a:cubicBezTo>
                <a:close/>
              </a:path>
            </a:pathLst>
          </a:custGeom>
          <a:solidFill>
            <a:srgbClr val="FFFEF7"/>
          </a:solidFill>
          <a:ln w="50800">
            <a:solidFill>
              <a:schemeClr val="bg2">
                <a:lumMod val="50000"/>
              </a:schemeClr>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548640" bIns="457200" rtlCol="0" anchor="ctr">
            <a:spAutoFit/>
          </a:bodyPr>
          <a:lstStyle/>
          <a:p>
            <a:pPr algn="ctr">
              <a:lnSpc>
                <a:spcPct val="108000"/>
              </a:lnSpc>
            </a:pPr>
            <a:r>
              <a:rPr lang="en-US" b="1">
                <a:solidFill>
                  <a:schemeClr val="bg2">
                    <a:lumMod val="50000"/>
                  </a:schemeClr>
                </a:solidFill>
              </a:rPr>
              <a:t>SHARON:</a:t>
            </a:r>
            <a:r>
              <a:rPr lang="en-US">
                <a:solidFill>
                  <a:schemeClr val="bg2">
                    <a:lumMod val="50000"/>
                  </a:schemeClr>
                </a:solidFill>
              </a:rPr>
              <a:t> </a:t>
            </a:r>
            <a:br>
              <a:rPr lang="en-US">
                <a:solidFill>
                  <a:srgbClr val="000000"/>
                </a:solidFill>
              </a:rPr>
            </a:br>
            <a:r>
              <a:rPr lang="en-US">
                <a:solidFill>
                  <a:srgbClr val="000000"/>
                </a:solidFill>
              </a:rPr>
              <a:t>Yeah. I can’t lose my benefits. If I do, I’ll lose my house. This house is all I got left and I want to keep it. I don’t need to work. I can live just fine on my Social Security every month.</a:t>
            </a:r>
          </a:p>
        </p:txBody>
      </p:sp>
    </p:spTree>
    <p:custDataLst>
      <p:tags r:id="rId1"/>
    </p:custDataLst>
    <p:extLst>
      <p:ext uri="{BB962C8B-B14F-4D97-AF65-F5344CB8AC3E}">
        <p14:creationId xmlns:p14="http://schemas.microsoft.com/office/powerpoint/2010/main" val="307837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250"/>
                            </p:stCondLst>
                            <p:childTnLst>
                              <p:par>
                                <p:cTn id="17" presetID="3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2250"/>
                            </p:stCondLst>
                            <p:childTnLst>
                              <p:par>
                                <p:cTn id="24" presetID="37"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900" decel="100000" fill="hold"/>
                                        <p:tgtEl>
                                          <p:spTgt spid="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5" grpId="0"/>
      <p:bldP spid="39"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1B2F8-9A6B-42E8-AB08-9C90F0F9D74F}"/>
              </a:ext>
              <a:ext uri="{C183D7F6-B498-43B3-948B-1728B52AA6E4}">
                <adec:decorative xmlns:adec="http://schemas.microsoft.com/office/drawing/2017/decorative" val="1"/>
              </a:ext>
            </a:extLst>
          </p:cNvPr>
          <p:cNvSpPr/>
          <p:nvPr/>
        </p:nvSpPr>
        <p:spPr>
          <a:xfrm>
            <a:off x="0" y="0"/>
            <a:ext cx="6611024" cy="4470399"/>
          </a:xfrm>
          <a:custGeom>
            <a:avLst/>
            <a:gdLst>
              <a:gd name="connsiteX0" fmla="*/ 0 w 6611024"/>
              <a:gd name="connsiteY0" fmla="*/ 0 h 4470399"/>
              <a:gd name="connsiteX1" fmla="*/ 6611024 w 6611024"/>
              <a:gd name="connsiteY1" fmla="*/ 0 h 4470399"/>
              <a:gd name="connsiteX2" fmla="*/ 6594347 w 6611024"/>
              <a:gd name="connsiteY2" fmla="*/ 219327 h 4470399"/>
              <a:gd name="connsiteX3" fmla="*/ 1883573 w 6611024"/>
              <a:gd name="connsiteY3" fmla="*/ 4470399 h 4470399"/>
              <a:gd name="connsiteX4" fmla="*/ 40411 w 6611024"/>
              <a:gd name="connsiteY4" fmla="*/ 4098282 h 4470399"/>
              <a:gd name="connsiteX5" fmla="*/ 0 w 6611024"/>
              <a:gd name="connsiteY5" fmla="*/ 4080013 h 44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024" h="4470399">
                <a:moveTo>
                  <a:pt x="0" y="0"/>
                </a:moveTo>
                <a:lnTo>
                  <a:pt x="6611024" y="0"/>
                </a:lnTo>
                <a:lnTo>
                  <a:pt x="6594347" y="219327"/>
                </a:lnTo>
                <a:cubicBezTo>
                  <a:pt x="6351856" y="2607091"/>
                  <a:pt x="4335314" y="4470399"/>
                  <a:pt x="1883573" y="4470399"/>
                </a:cubicBezTo>
                <a:cubicBezTo>
                  <a:pt x="1229775" y="4470399"/>
                  <a:pt x="606925" y="4337898"/>
                  <a:pt x="40411" y="4098282"/>
                </a:cubicBezTo>
                <a:lnTo>
                  <a:pt x="0" y="4080013"/>
                </a:lnTo>
                <a:close/>
              </a:path>
            </a:pathLst>
          </a:custGeom>
          <a:gradFill flip="none" rotWithShape="1">
            <a:gsLst>
              <a:gs pos="0">
                <a:schemeClr val="accent1">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70CB8E-DAC1-4C7B-BB7B-9AD2A6B9A75E}"/>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8">
            <a:extLst>
              <a:ext uri="{FF2B5EF4-FFF2-40B4-BE49-F238E27FC236}">
                <a16:creationId xmlns:a16="http://schemas.microsoft.com/office/drawing/2014/main" id="{FABE6E51-1A1F-FF7E-D5DF-F5DD27D44C62}"/>
              </a:ext>
            </a:extLst>
          </p:cNvPr>
          <p:cNvSpPr txBox="1">
            <a:spLocks noGrp="1"/>
          </p:cNvSpPr>
          <p:nvPr>
            <p:ph type="title" idx="4294967295"/>
          </p:nvPr>
        </p:nvSpPr>
        <p:spPr>
          <a:xfrm>
            <a:off x="523877" y="161582"/>
            <a:ext cx="5572123" cy="18386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0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Example Conversation</a:t>
            </a:r>
            <a:br>
              <a:rPr kumimoji="0" lang="en-US" sz="4400" b="0" i="0" u="none" strike="noStrike" kern="1200" cap="none" spc="0" normalizeH="0" baseline="0" noProof="0">
                <a:ln>
                  <a:noFill/>
                </a:ln>
                <a:solidFill>
                  <a:schemeClr val="tx1"/>
                </a:solidFill>
                <a:effectLst/>
                <a:uLnTx/>
                <a:uFillTx/>
                <a:latin typeface="+mj-lt"/>
                <a:ea typeface="+mj-ea"/>
                <a:cs typeface="+mj-cs"/>
              </a:rPr>
            </a:br>
            <a:r>
              <a:rPr kumimoji="0" lang="en-US" sz="4400" b="0" i="0" u="none" strike="noStrike" kern="1200" cap="none" spc="0" normalizeH="0" baseline="0" noProof="0">
                <a:ln>
                  <a:noFill/>
                </a:ln>
                <a:solidFill>
                  <a:schemeClr val="tx1"/>
                </a:solidFill>
                <a:effectLst/>
                <a:uLnTx/>
                <a:uFillTx/>
                <a:latin typeface="+mj-lt"/>
                <a:ea typeface="+mj-ea"/>
                <a:cs typeface="+mj-cs"/>
              </a:rPr>
              <a:t> (scene 5)</a:t>
            </a:r>
          </a:p>
        </p:txBody>
      </p:sp>
      <p:pic>
        <p:nvPicPr>
          <p:cNvPr id="4" name="Picture Placeholder 20">
            <a:extLst>
              <a:ext uri="{FF2B5EF4-FFF2-40B4-BE49-F238E27FC236}">
                <a16:creationId xmlns:a16="http://schemas.microsoft.com/office/drawing/2014/main" id="{2B0A1058-5706-398F-725A-F6EA8F5237C1}"/>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000"/>
                    </a14:imgEffect>
                  </a14:imgLayer>
                </a14:imgProps>
              </a:ext>
              <a:ext uri="{28A0092B-C50C-407E-A947-70E740481C1C}">
                <a14:useLocalDpi xmlns:a14="http://schemas.microsoft.com/office/drawing/2010/main" val="0"/>
              </a:ext>
            </a:extLst>
          </a:blip>
          <a:srcRect l="514" t="-3034" r="-514" b="31078"/>
          <a:stretch/>
        </p:blipFill>
        <p:spPr>
          <a:xfrm>
            <a:off x="3939627" y="4341239"/>
            <a:ext cx="2743200" cy="2743200"/>
          </a:xfrm>
          <a:prstGeom prst="ellipse">
            <a:avLst/>
          </a:prstGeom>
          <a:solidFill>
            <a:srgbClr val="EBF7FF"/>
          </a:solidFill>
          <a:ln>
            <a:solidFill>
              <a:schemeClr val="bg2">
                <a:lumMod val="40000"/>
                <a:lumOff val="60000"/>
              </a:schemeClr>
            </a:solidFill>
          </a:ln>
          <a:effectLst>
            <a:outerShdw blurRad="50800" dist="38100" dir="5400000" algn="t" rotWithShape="0">
              <a:prstClr val="black">
                <a:alpha val="40000"/>
              </a:prstClr>
            </a:outerShdw>
          </a:effectLst>
        </p:spPr>
      </p:pic>
      <p:pic>
        <p:nvPicPr>
          <p:cNvPr id="6" name="Picture Placeholder 20">
            <a:extLst>
              <a:ext uri="{FF2B5EF4-FFF2-40B4-BE49-F238E27FC236}">
                <a16:creationId xmlns:a16="http://schemas.microsoft.com/office/drawing/2014/main" id="{A685C08F-14CC-A42F-CFFF-492C22411A9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101788" y="2960119"/>
            <a:ext cx="2743200" cy="2743200"/>
          </a:xfrm>
          <a:prstGeom prst="ellipse">
            <a:avLst/>
          </a:prstGeom>
          <a:solidFill>
            <a:schemeClr val="accent6">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pic>
      <p:sp>
        <p:nvSpPr>
          <p:cNvPr id="39" name="Freeform: Shape 38">
            <a:extLst>
              <a:ext uri="{FF2B5EF4-FFF2-40B4-BE49-F238E27FC236}">
                <a16:creationId xmlns:a16="http://schemas.microsoft.com/office/drawing/2014/main" id="{FAD94DBA-F62F-E569-36A5-FAE15E7E0089}"/>
              </a:ext>
              <a:ext uri="{C183D7F6-B498-43B3-948B-1728B52AA6E4}">
                <adec:decorative xmlns:adec="http://schemas.microsoft.com/office/drawing/2017/decorative" val="1"/>
              </a:ext>
            </a:extLst>
          </p:cNvPr>
          <p:cNvSpPr/>
          <p:nvPr/>
        </p:nvSpPr>
        <p:spPr>
          <a:xfrm flipH="1">
            <a:off x="110239" y="2000250"/>
            <a:ext cx="4536715" cy="3814909"/>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754106 w 5464006"/>
              <a:gd name="connsiteY0" fmla="*/ 0 h 2293800"/>
              <a:gd name="connsiteX1" fmla="*/ 5464006 w 5464006"/>
              <a:gd name="connsiteY1" fmla="*/ 1146900 h 2293800"/>
              <a:gd name="connsiteX2" fmla="*/ 2754106 w 5464006"/>
              <a:gd name="connsiteY2" fmla="*/ 2293800 h 2293800"/>
              <a:gd name="connsiteX3" fmla="*/ 663016 w 5464006"/>
              <a:gd name="connsiteY3" fmla="*/ 1876435 h 2293800"/>
              <a:gd name="connsiteX4" fmla="*/ 660900 w 5464006"/>
              <a:gd name="connsiteY4" fmla="*/ 1875237 h 2293800"/>
              <a:gd name="connsiteX5" fmla="*/ 0 w 5464006"/>
              <a:gd name="connsiteY5" fmla="*/ 2061681 h 2293800"/>
              <a:gd name="connsiteX6" fmla="*/ 380160 w 5464006"/>
              <a:gd name="connsiteY6" fmla="*/ 1699769 h 2293800"/>
              <a:gd name="connsiteX7" fmla="*/ 371277 w 5464006"/>
              <a:gd name="connsiteY7" fmla="*/ 1693581 h 2293800"/>
              <a:gd name="connsiteX8" fmla="*/ 44206 w 5464006"/>
              <a:gd name="connsiteY8" fmla="*/ 1146900 h 2293800"/>
              <a:gd name="connsiteX9" fmla="*/ 2754106 w 5464006"/>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64006" h="2293800">
                <a:moveTo>
                  <a:pt x="2754106" y="0"/>
                </a:moveTo>
                <a:cubicBezTo>
                  <a:pt x="4250742" y="0"/>
                  <a:pt x="5464006" y="513485"/>
                  <a:pt x="5464006" y="1146900"/>
                </a:cubicBezTo>
                <a:cubicBezTo>
                  <a:pt x="5464006" y="1780315"/>
                  <a:pt x="4250742" y="2293800"/>
                  <a:pt x="2754106" y="2293800"/>
                </a:cubicBezTo>
                <a:cubicBezTo>
                  <a:pt x="1912249" y="2293800"/>
                  <a:pt x="1160051" y="2131330"/>
                  <a:pt x="663016" y="1876435"/>
                </a:cubicBezTo>
                <a:lnTo>
                  <a:pt x="660900" y="1875237"/>
                </a:lnTo>
                <a:lnTo>
                  <a:pt x="0" y="2061681"/>
                </a:lnTo>
                <a:lnTo>
                  <a:pt x="380160" y="1699769"/>
                </a:lnTo>
                <a:lnTo>
                  <a:pt x="371277" y="1693581"/>
                </a:lnTo>
                <a:cubicBezTo>
                  <a:pt x="162689" y="1531073"/>
                  <a:pt x="44206" y="1344842"/>
                  <a:pt x="44206" y="1146900"/>
                </a:cubicBezTo>
                <a:cubicBezTo>
                  <a:pt x="44206" y="513485"/>
                  <a:pt x="1257470" y="0"/>
                  <a:pt x="2754106" y="0"/>
                </a:cubicBezTo>
                <a:close/>
              </a:path>
            </a:pathLst>
          </a:custGeom>
          <a:solidFill>
            <a:srgbClr val="F3FAFF"/>
          </a:solidFill>
          <a:ln w="50800">
            <a:solidFill>
              <a:schemeClr val="tx2"/>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8640" tIns="548640" rIns="548640" bIns="548640" rtlCol="0" anchor="ctr">
            <a:spAutoFit/>
          </a:bodyPr>
          <a:lstStyle/>
          <a:p>
            <a:pPr algn="ctr">
              <a:lnSpc>
                <a:spcPct val="108000"/>
              </a:lnSpc>
            </a:pPr>
            <a:r>
              <a:rPr lang="en-US" b="1">
                <a:solidFill>
                  <a:schemeClr val="tx1"/>
                </a:solidFill>
              </a:rPr>
              <a:t>STAFF:</a:t>
            </a:r>
          </a:p>
          <a:p>
            <a:pPr algn="ctr">
              <a:lnSpc>
                <a:spcPct val="108000"/>
              </a:lnSpc>
            </a:pPr>
            <a:r>
              <a:rPr lang="en-US">
                <a:solidFill>
                  <a:srgbClr val="000000"/>
                </a:solidFill>
              </a:rPr>
              <a:t>Seems that you count on the predictability of your social security check each month. If you knew that your benefits would be safe and you had help to find a job that would work with your health needs, what kind of job would you be interested in?</a:t>
            </a:r>
          </a:p>
        </p:txBody>
      </p:sp>
      <p:sp>
        <p:nvSpPr>
          <p:cNvPr id="7" name="Freeform: Shape 6">
            <a:extLst>
              <a:ext uri="{FF2B5EF4-FFF2-40B4-BE49-F238E27FC236}">
                <a16:creationId xmlns:a16="http://schemas.microsoft.com/office/drawing/2014/main" id="{8BED4DC0-7B18-2321-33FB-2499241413E0}"/>
              </a:ext>
              <a:ext uri="{C183D7F6-B498-43B3-948B-1728B52AA6E4}">
                <adec:decorative xmlns:adec="http://schemas.microsoft.com/office/drawing/2017/decorative" val="1"/>
              </a:ext>
            </a:extLst>
          </p:cNvPr>
          <p:cNvSpPr/>
          <p:nvPr/>
        </p:nvSpPr>
        <p:spPr>
          <a:xfrm flipH="1">
            <a:off x="5499205" y="1020742"/>
            <a:ext cx="4091686" cy="2992038"/>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 name="connsiteX0" fmla="*/ 2709900 w 5419800"/>
              <a:gd name="connsiteY0" fmla="*/ 0 h 2360645"/>
              <a:gd name="connsiteX1" fmla="*/ 5419800 w 5419800"/>
              <a:gd name="connsiteY1" fmla="*/ 1146900 h 2360645"/>
              <a:gd name="connsiteX2" fmla="*/ 2709900 w 5419800"/>
              <a:gd name="connsiteY2" fmla="*/ 2293800 h 2360645"/>
              <a:gd name="connsiteX3" fmla="*/ 618810 w 5419800"/>
              <a:gd name="connsiteY3" fmla="*/ 1876435 h 2360645"/>
              <a:gd name="connsiteX4" fmla="*/ 616694 w 5419800"/>
              <a:gd name="connsiteY4" fmla="*/ 1875237 h 2360645"/>
              <a:gd name="connsiteX5" fmla="*/ 29613 w 5419800"/>
              <a:gd name="connsiteY5" fmla="*/ 2360645 h 2360645"/>
              <a:gd name="connsiteX6" fmla="*/ 335954 w 5419800"/>
              <a:gd name="connsiteY6" fmla="*/ 1699769 h 2360645"/>
              <a:gd name="connsiteX7" fmla="*/ 327071 w 5419800"/>
              <a:gd name="connsiteY7" fmla="*/ 1693581 h 2360645"/>
              <a:gd name="connsiteX8" fmla="*/ 0 w 5419800"/>
              <a:gd name="connsiteY8" fmla="*/ 1146900 h 2360645"/>
              <a:gd name="connsiteX9" fmla="*/ 2709900 w 5419800"/>
              <a:gd name="connsiteY9" fmla="*/ 0 h 2360645"/>
              <a:gd name="connsiteX0" fmla="*/ 2711359 w 5421259"/>
              <a:gd name="connsiteY0" fmla="*/ 0 h 2426231"/>
              <a:gd name="connsiteX1" fmla="*/ 5421259 w 5421259"/>
              <a:gd name="connsiteY1" fmla="*/ 1146900 h 2426231"/>
              <a:gd name="connsiteX2" fmla="*/ 2711359 w 5421259"/>
              <a:gd name="connsiteY2" fmla="*/ 2293800 h 2426231"/>
              <a:gd name="connsiteX3" fmla="*/ 620269 w 5421259"/>
              <a:gd name="connsiteY3" fmla="*/ 1876435 h 2426231"/>
              <a:gd name="connsiteX4" fmla="*/ 618153 w 5421259"/>
              <a:gd name="connsiteY4" fmla="*/ 1875237 h 2426231"/>
              <a:gd name="connsiteX5" fmla="*/ 0 w 5421259"/>
              <a:gd name="connsiteY5" fmla="*/ 2426231 h 2426231"/>
              <a:gd name="connsiteX6" fmla="*/ 337413 w 5421259"/>
              <a:gd name="connsiteY6" fmla="*/ 1699769 h 2426231"/>
              <a:gd name="connsiteX7" fmla="*/ 328530 w 5421259"/>
              <a:gd name="connsiteY7" fmla="*/ 1693581 h 2426231"/>
              <a:gd name="connsiteX8" fmla="*/ 1459 w 5421259"/>
              <a:gd name="connsiteY8" fmla="*/ 1146900 h 2426231"/>
              <a:gd name="connsiteX9" fmla="*/ 2711359 w 5421259"/>
              <a:gd name="connsiteY9" fmla="*/ 0 h 2426231"/>
              <a:gd name="connsiteX0" fmla="*/ 2768992 w 5478892"/>
              <a:gd name="connsiteY0" fmla="*/ 0 h 2293800"/>
              <a:gd name="connsiteX1" fmla="*/ 5478892 w 5478892"/>
              <a:gd name="connsiteY1" fmla="*/ 1146900 h 2293800"/>
              <a:gd name="connsiteX2" fmla="*/ 2768992 w 5478892"/>
              <a:gd name="connsiteY2" fmla="*/ 2293800 h 2293800"/>
              <a:gd name="connsiteX3" fmla="*/ 677902 w 5478892"/>
              <a:gd name="connsiteY3" fmla="*/ 1876435 h 2293800"/>
              <a:gd name="connsiteX4" fmla="*/ 675786 w 5478892"/>
              <a:gd name="connsiteY4" fmla="*/ 1875237 h 2293800"/>
              <a:gd name="connsiteX5" fmla="*/ 0 w 5478892"/>
              <a:gd name="connsiteY5" fmla="*/ 2256750 h 2293800"/>
              <a:gd name="connsiteX6" fmla="*/ 395046 w 5478892"/>
              <a:gd name="connsiteY6" fmla="*/ 1699769 h 2293800"/>
              <a:gd name="connsiteX7" fmla="*/ 386163 w 5478892"/>
              <a:gd name="connsiteY7" fmla="*/ 1693581 h 2293800"/>
              <a:gd name="connsiteX8" fmla="*/ 59092 w 5478892"/>
              <a:gd name="connsiteY8" fmla="*/ 1146900 h 2293800"/>
              <a:gd name="connsiteX9" fmla="*/ 2768992 w 5478892"/>
              <a:gd name="connsiteY9" fmla="*/ 0 h 2293800"/>
              <a:gd name="connsiteX0" fmla="*/ 3013933 w 5723833"/>
              <a:gd name="connsiteY0" fmla="*/ 0 h 2293800"/>
              <a:gd name="connsiteX1" fmla="*/ 5723833 w 5723833"/>
              <a:gd name="connsiteY1" fmla="*/ 1146900 h 2293800"/>
              <a:gd name="connsiteX2" fmla="*/ 3013933 w 5723833"/>
              <a:gd name="connsiteY2" fmla="*/ 2293800 h 2293800"/>
              <a:gd name="connsiteX3" fmla="*/ 922843 w 5723833"/>
              <a:gd name="connsiteY3" fmla="*/ 1876435 h 2293800"/>
              <a:gd name="connsiteX4" fmla="*/ 920727 w 5723833"/>
              <a:gd name="connsiteY4" fmla="*/ 1875237 h 2293800"/>
              <a:gd name="connsiteX5" fmla="*/ 0 w 5723833"/>
              <a:gd name="connsiteY5" fmla="*/ 2121381 h 2293800"/>
              <a:gd name="connsiteX6" fmla="*/ 639987 w 5723833"/>
              <a:gd name="connsiteY6" fmla="*/ 1699769 h 2293800"/>
              <a:gd name="connsiteX7" fmla="*/ 631104 w 5723833"/>
              <a:gd name="connsiteY7" fmla="*/ 1693581 h 2293800"/>
              <a:gd name="connsiteX8" fmla="*/ 304033 w 5723833"/>
              <a:gd name="connsiteY8" fmla="*/ 1146900 h 2293800"/>
              <a:gd name="connsiteX9" fmla="*/ 3013933 w 5723833"/>
              <a:gd name="connsiteY9" fmla="*/ 0 h 2293800"/>
              <a:gd name="connsiteX0" fmla="*/ 2709900 w 5419800"/>
              <a:gd name="connsiteY0" fmla="*/ 0 h 2341699"/>
              <a:gd name="connsiteX1" fmla="*/ 5419800 w 5419800"/>
              <a:gd name="connsiteY1" fmla="*/ 1146900 h 2341699"/>
              <a:gd name="connsiteX2" fmla="*/ 2709900 w 5419800"/>
              <a:gd name="connsiteY2" fmla="*/ 2293800 h 2341699"/>
              <a:gd name="connsiteX3" fmla="*/ 618810 w 5419800"/>
              <a:gd name="connsiteY3" fmla="*/ 1876435 h 2341699"/>
              <a:gd name="connsiteX4" fmla="*/ 616694 w 5419800"/>
              <a:gd name="connsiteY4" fmla="*/ 1875237 h 2341699"/>
              <a:gd name="connsiteX5" fmla="*/ 281841 w 5419800"/>
              <a:gd name="connsiteY5" fmla="*/ 2341699 h 2341699"/>
              <a:gd name="connsiteX6" fmla="*/ 335954 w 5419800"/>
              <a:gd name="connsiteY6" fmla="*/ 1699769 h 2341699"/>
              <a:gd name="connsiteX7" fmla="*/ 327071 w 5419800"/>
              <a:gd name="connsiteY7" fmla="*/ 1693581 h 2341699"/>
              <a:gd name="connsiteX8" fmla="*/ 0 w 5419800"/>
              <a:gd name="connsiteY8" fmla="*/ 1146900 h 2341699"/>
              <a:gd name="connsiteX9" fmla="*/ 2709900 w 5419800"/>
              <a:gd name="connsiteY9" fmla="*/ 0 h 2341699"/>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86549 w 5419800"/>
              <a:gd name="connsiteY5" fmla="*/ 2231541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709900 w 5419800"/>
              <a:gd name="connsiteY0" fmla="*/ 0 h 2643242"/>
              <a:gd name="connsiteX1" fmla="*/ 5419800 w 5419800"/>
              <a:gd name="connsiteY1" fmla="*/ 1146900 h 2643242"/>
              <a:gd name="connsiteX2" fmla="*/ 2709900 w 5419800"/>
              <a:gd name="connsiteY2" fmla="*/ 2293800 h 2643242"/>
              <a:gd name="connsiteX3" fmla="*/ 618810 w 5419800"/>
              <a:gd name="connsiteY3" fmla="*/ 1876435 h 2643242"/>
              <a:gd name="connsiteX4" fmla="*/ 616694 w 5419800"/>
              <a:gd name="connsiteY4" fmla="*/ 1875237 h 2643242"/>
              <a:gd name="connsiteX5" fmla="*/ 435945 w 5419800"/>
              <a:gd name="connsiteY5" fmla="*/ 2643242 h 2643242"/>
              <a:gd name="connsiteX6" fmla="*/ 335954 w 5419800"/>
              <a:gd name="connsiteY6" fmla="*/ 1699769 h 2643242"/>
              <a:gd name="connsiteX7" fmla="*/ 327071 w 5419800"/>
              <a:gd name="connsiteY7" fmla="*/ 1693581 h 2643242"/>
              <a:gd name="connsiteX8" fmla="*/ 0 w 5419800"/>
              <a:gd name="connsiteY8" fmla="*/ 1146900 h 2643242"/>
              <a:gd name="connsiteX9" fmla="*/ 2709900 w 5419800"/>
              <a:gd name="connsiteY9" fmla="*/ 0 h 2643242"/>
              <a:gd name="connsiteX0" fmla="*/ 2796110 w 5506010"/>
              <a:gd name="connsiteY0" fmla="*/ 0 h 2476553"/>
              <a:gd name="connsiteX1" fmla="*/ 5506010 w 5506010"/>
              <a:gd name="connsiteY1" fmla="*/ 1146900 h 2476553"/>
              <a:gd name="connsiteX2" fmla="*/ 2796110 w 5506010"/>
              <a:gd name="connsiteY2" fmla="*/ 2293800 h 2476553"/>
              <a:gd name="connsiteX3" fmla="*/ 705020 w 5506010"/>
              <a:gd name="connsiteY3" fmla="*/ 1876435 h 2476553"/>
              <a:gd name="connsiteX4" fmla="*/ 702904 w 5506010"/>
              <a:gd name="connsiteY4" fmla="*/ 1875237 h 2476553"/>
              <a:gd name="connsiteX5" fmla="*/ 0 w 5506010"/>
              <a:gd name="connsiteY5" fmla="*/ 2476553 h 2476553"/>
              <a:gd name="connsiteX6" fmla="*/ 422164 w 5506010"/>
              <a:gd name="connsiteY6" fmla="*/ 1699769 h 2476553"/>
              <a:gd name="connsiteX7" fmla="*/ 413281 w 5506010"/>
              <a:gd name="connsiteY7" fmla="*/ 1693581 h 2476553"/>
              <a:gd name="connsiteX8" fmla="*/ 86210 w 5506010"/>
              <a:gd name="connsiteY8" fmla="*/ 1146900 h 2476553"/>
              <a:gd name="connsiteX9" fmla="*/ 2796110 w 5506010"/>
              <a:gd name="connsiteY9" fmla="*/ 0 h 247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6010" h="2476553">
                <a:moveTo>
                  <a:pt x="2796110" y="0"/>
                </a:moveTo>
                <a:cubicBezTo>
                  <a:pt x="4292746" y="0"/>
                  <a:pt x="5506010" y="513485"/>
                  <a:pt x="5506010" y="1146900"/>
                </a:cubicBezTo>
                <a:cubicBezTo>
                  <a:pt x="5506010" y="1780315"/>
                  <a:pt x="4292746" y="2293800"/>
                  <a:pt x="2796110" y="2293800"/>
                </a:cubicBezTo>
                <a:cubicBezTo>
                  <a:pt x="1954253" y="2293800"/>
                  <a:pt x="1202055" y="2131330"/>
                  <a:pt x="705020" y="1876435"/>
                </a:cubicBezTo>
                <a:lnTo>
                  <a:pt x="702904" y="1875237"/>
                </a:lnTo>
                <a:lnTo>
                  <a:pt x="0" y="2476553"/>
                </a:lnTo>
                <a:lnTo>
                  <a:pt x="422164" y="1699769"/>
                </a:lnTo>
                <a:lnTo>
                  <a:pt x="413281" y="1693581"/>
                </a:lnTo>
                <a:cubicBezTo>
                  <a:pt x="204693" y="1531073"/>
                  <a:pt x="86210" y="1344842"/>
                  <a:pt x="86210" y="1146900"/>
                </a:cubicBezTo>
                <a:cubicBezTo>
                  <a:pt x="86210" y="513485"/>
                  <a:pt x="1299474" y="0"/>
                  <a:pt x="2796110" y="0"/>
                </a:cubicBezTo>
                <a:close/>
              </a:path>
            </a:pathLst>
          </a:custGeom>
          <a:solidFill>
            <a:srgbClr val="FFFEF7"/>
          </a:solidFill>
          <a:ln w="50800">
            <a:solidFill>
              <a:schemeClr val="bg2">
                <a:lumMod val="50000"/>
              </a:schemeClr>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548640" bIns="457200" rtlCol="0" anchor="ctr">
            <a:spAutoFit/>
          </a:bodyPr>
          <a:lstStyle/>
          <a:p>
            <a:pPr algn="ctr">
              <a:lnSpc>
                <a:spcPct val="108000"/>
              </a:lnSpc>
            </a:pPr>
            <a:r>
              <a:rPr lang="en-US" b="1">
                <a:solidFill>
                  <a:schemeClr val="bg2">
                    <a:lumMod val="50000"/>
                  </a:schemeClr>
                </a:solidFill>
              </a:rPr>
              <a:t>SHARON:</a:t>
            </a:r>
            <a:r>
              <a:rPr lang="en-US">
                <a:solidFill>
                  <a:schemeClr val="bg2">
                    <a:lumMod val="50000"/>
                  </a:schemeClr>
                </a:solidFill>
              </a:rPr>
              <a:t> </a:t>
            </a:r>
            <a:br>
              <a:rPr lang="en-US">
                <a:solidFill>
                  <a:srgbClr val="000000"/>
                </a:solidFill>
              </a:rPr>
            </a:br>
            <a:r>
              <a:rPr lang="en-US">
                <a:solidFill>
                  <a:srgbClr val="000000"/>
                </a:solidFill>
              </a:rPr>
              <a:t>I don’t know what I could do without feeling as terrible as I did last time. I don’t think I can work because of my health. I just don’t see how it can happen.</a:t>
            </a:r>
          </a:p>
        </p:txBody>
      </p:sp>
    </p:spTree>
    <p:custDataLst>
      <p:tags r:id="rId1"/>
    </p:custDataLst>
    <p:extLst>
      <p:ext uri="{BB962C8B-B14F-4D97-AF65-F5344CB8AC3E}">
        <p14:creationId xmlns:p14="http://schemas.microsoft.com/office/powerpoint/2010/main" val="233722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500"/>
                            </p:stCondLst>
                            <p:childTnLst>
                              <p:par>
                                <p:cTn id="17" presetID="3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2500"/>
                            </p:stCondLst>
                            <p:childTnLst>
                              <p:par>
                                <p:cTn id="24" presetID="37"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5" grpId="0"/>
      <p:bldP spid="3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1B2F8-9A6B-42E8-AB08-9C90F0F9D74F}"/>
              </a:ext>
              <a:ext uri="{C183D7F6-B498-43B3-948B-1728B52AA6E4}">
                <adec:decorative xmlns:adec="http://schemas.microsoft.com/office/drawing/2017/decorative" val="1"/>
              </a:ext>
            </a:extLst>
          </p:cNvPr>
          <p:cNvSpPr/>
          <p:nvPr/>
        </p:nvSpPr>
        <p:spPr>
          <a:xfrm>
            <a:off x="0" y="0"/>
            <a:ext cx="6611024" cy="4470399"/>
          </a:xfrm>
          <a:custGeom>
            <a:avLst/>
            <a:gdLst>
              <a:gd name="connsiteX0" fmla="*/ 0 w 6611024"/>
              <a:gd name="connsiteY0" fmla="*/ 0 h 4470399"/>
              <a:gd name="connsiteX1" fmla="*/ 6611024 w 6611024"/>
              <a:gd name="connsiteY1" fmla="*/ 0 h 4470399"/>
              <a:gd name="connsiteX2" fmla="*/ 6594347 w 6611024"/>
              <a:gd name="connsiteY2" fmla="*/ 219327 h 4470399"/>
              <a:gd name="connsiteX3" fmla="*/ 1883573 w 6611024"/>
              <a:gd name="connsiteY3" fmla="*/ 4470399 h 4470399"/>
              <a:gd name="connsiteX4" fmla="*/ 40411 w 6611024"/>
              <a:gd name="connsiteY4" fmla="*/ 4098282 h 4470399"/>
              <a:gd name="connsiteX5" fmla="*/ 0 w 6611024"/>
              <a:gd name="connsiteY5" fmla="*/ 4080013 h 44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024" h="4470399">
                <a:moveTo>
                  <a:pt x="0" y="0"/>
                </a:moveTo>
                <a:lnTo>
                  <a:pt x="6611024" y="0"/>
                </a:lnTo>
                <a:lnTo>
                  <a:pt x="6594347" y="219327"/>
                </a:lnTo>
                <a:cubicBezTo>
                  <a:pt x="6351856" y="2607091"/>
                  <a:pt x="4335314" y="4470399"/>
                  <a:pt x="1883573" y="4470399"/>
                </a:cubicBezTo>
                <a:cubicBezTo>
                  <a:pt x="1229775" y="4470399"/>
                  <a:pt x="606925" y="4337898"/>
                  <a:pt x="40411" y="4098282"/>
                </a:cubicBezTo>
                <a:lnTo>
                  <a:pt x="0" y="4080013"/>
                </a:lnTo>
                <a:close/>
              </a:path>
            </a:pathLst>
          </a:custGeom>
          <a:gradFill flip="none" rotWithShape="1">
            <a:gsLst>
              <a:gs pos="0">
                <a:schemeClr val="accent1">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70CB8E-DAC1-4C7B-BB7B-9AD2A6B9A75E}"/>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8">
            <a:extLst>
              <a:ext uri="{FF2B5EF4-FFF2-40B4-BE49-F238E27FC236}">
                <a16:creationId xmlns:a16="http://schemas.microsoft.com/office/drawing/2014/main" id="{0A29B43E-B1AA-A9ED-5099-7E783AAA8AD6}"/>
              </a:ext>
            </a:extLst>
          </p:cNvPr>
          <p:cNvSpPr txBox="1">
            <a:spLocks noGrp="1"/>
          </p:cNvSpPr>
          <p:nvPr>
            <p:ph type="title" idx="4294967295"/>
          </p:nvPr>
        </p:nvSpPr>
        <p:spPr>
          <a:xfrm>
            <a:off x="519450" y="678175"/>
            <a:ext cx="5572123" cy="15177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0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Example Conversation</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chemeClr val="tx1"/>
                </a:solidFill>
                <a:effectLst/>
                <a:uLnTx/>
                <a:uFillTx/>
                <a:latin typeface="+mj-lt"/>
                <a:ea typeface="+mj-ea"/>
                <a:cs typeface="+mj-cs"/>
              </a:rPr>
              <a:t> (scene 6)</a:t>
            </a:r>
          </a:p>
        </p:txBody>
      </p:sp>
      <p:pic>
        <p:nvPicPr>
          <p:cNvPr id="5" name="Picture Placeholder 20">
            <a:extLst>
              <a:ext uri="{FF2B5EF4-FFF2-40B4-BE49-F238E27FC236}">
                <a16:creationId xmlns:a16="http://schemas.microsoft.com/office/drawing/2014/main" id="{0265E4EC-BEA6-6660-9EBC-43EB87B2E1D0}"/>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000"/>
                    </a14:imgEffect>
                  </a14:imgLayer>
                </a14:imgProps>
              </a:ext>
              <a:ext uri="{28A0092B-C50C-407E-A947-70E740481C1C}">
                <a14:useLocalDpi xmlns:a14="http://schemas.microsoft.com/office/drawing/2010/main" val="0"/>
              </a:ext>
            </a:extLst>
          </a:blip>
          <a:srcRect t="-1979" b="34395"/>
          <a:stretch/>
        </p:blipFill>
        <p:spPr>
          <a:xfrm>
            <a:off x="523877" y="3825326"/>
            <a:ext cx="2743200" cy="2743200"/>
          </a:xfrm>
          <a:prstGeom prst="ellipse">
            <a:avLst/>
          </a:prstGeom>
          <a:solidFill>
            <a:srgbClr val="EBF7FF"/>
          </a:solidFill>
          <a:ln>
            <a:solidFill>
              <a:schemeClr val="bg2">
                <a:lumMod val="40000"/>
                <a:lumOff val="60000"/>
              </a:schemeClr>
            </a:solidFill>
          </a:ln>
          <a:effectLst>
            <a:outerShdw blurRad="50800" dist="38100" dir="5400000" algn="t" rotWithShape="0">
              <a:prstClr val="black">
                <a:alpha val="40000"/>
              </a:prstClr>
            </a:outerShdw>
          </a:effectLst>
        </p:spPr>
      </p:pic>
      <p:pic>
        <p:nvPicPr>
          <p:cNvPr id="9" name="Picture Placeholder 20">
            <a:extLst>
              <a:ext uri="{FF2B5EF4-FFF2-40B4-BE49-F238E27FC236}">
                <a16:creationId xmlns:a16="http://schemas.microsoft.com/office/drawing/2014/main" id="{453CA3B2-C041-31CE-5746-D0544820233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65259" y="3327034"/>
            <a:ext cx="2743200" cy="2743200"/>
          </a:xfrm>
          <a:prstGeom prst="ellipse">
            <a:avLst/>
          </a:prstGeom>
          <a:solidFill>
            <a:schemeClr val="accent6">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pic>
      <p:sp>
        <p:nvSpPr>
          <p:cNvPr id="10" name="Freeform: Shape 9">
            <a:extLst>
              <a:ext uri="{FF2B5EF4-FFF2-40B4-BE49-F238E27FC236}">
                <a16:creationId xmlns:a16="http://schemas.microsoft.com/office/drawing/2014/main" id="{A0430151-06EE-9912-5227-EE88D2AB93DC}"/>
              </a:ext>
              <a:ext uri="{C183D7F6-B498-43B3-948B-1728B52AA6E4}">
                <adec:decorative xmlns:adec="http://schemas.microsoft.com/office/drawing/2017/decorative" val="1"/>
              </a:ext>
            </a:extLst>
          </p:cNvPr>
          <p:cNvSpPr/>
          <p:nvPr/>
        </p:nvSpPr>
        <p:spPr>
          <a:xfrm>
            <a:off x="7717721" y="787766"/>
            <a:ext cx="4208318" cy="3383555"/>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 name="connsiteX0" fmla="*/ 2709900 w 5419800"/>
              <a:gd name="connsiteY0" fmla="*/ 0 h 2360645"/>
              <a:gd name="connsiteX1" fmla="*/ 5419800 w 5419800"/>
              <a:gd name="connsiteY1" fmla="*/ 1146900 h 2360645"/>
              <a:gd name="connsiteX2" fmla="*/ 2709900 w 5419800"/>
              <a:gd name="connsiteY2" fmla="*/ 2293800 h 2360645"/>
              <a:gd name="connsiteX3" fmla="*/ 618810 w 5419800"/>
              <a:gd name="connsiteY3" fmla="*/ 1876435 h 2360645"/>
              <a:gd name="connsiteX4" fmla="*/ 616694 w 5419800"/>
              <a:gd name="connsiteY4" fmla="*/ 1875237 h 2360645"/>
              <a:gd name="connsiteX5" fmla="*/ 29613 w 5419800"/>
              <a:gd name="connsiteY5" fmla="*/ 2360645 h 2360645"/>
              <a:gd name="connsiteX6" fmla="*/ 335954 w 5419800"/>
              <a:gd name="connsiteY6" fmla="*/ 1699769 h 2360645"/>
              <a:gd name="connsiteX7" fmla="*/ 327071 w 5419800"/>
              <a:gd name="connsiteY7" fmla="*/ 1693581 h 2360645"/>
              <a:gd name="connsiteX8" fmla="*/ 0 w 5419800"/>
              <a:gd name="connsiteY8" fmla="*/ 1146900 h 2360645"/>
              <a:gd name="connsiteX9" fmla="*/ 2709900 w 5419800"/>
              <a:gd name="connsiteY9" fmla="*/ 0 h 2360645"/>
              <a:gd name="connsiteX0" fmla="*/ 2711359 w 5421259"/>
              <a:gd name="connsiteY0" fmla="*/ 0 h 2426231"/>
              <a:gd name="connsiteX1" fmla="*/ 5421259 w 5421259"/>
              <a:gd name="connsiteY1" fmla="*/ 1146900 h 2426231"/>
              <a:gd name="connsiteX2" fmla="*/ 2711359 w 5421259"/>
              <a:gd name="connsiteY2" fmla="*/ 2293800 h 2426231"/>
              <a:gd name="connsiteX3" fmla="*/ 620269 w 5421259"/>
              <a:gd name="connsiteY3" fmla="*/ 1876435 h 2426231"/>
              <a:gd name="connsiteX4" fmla="*/ 618153 w 5421259"/>
              <a:gd name="connsiteY4" fmla="*/ 1875237 h 2426231"/>
              <a:gd name="connsiteX5" fmla="*/ 0 w 5421259"/>
              <a:gd name="connsiteY5" fmla="*/ 2426231 h 2426231"/>
              <a:gd name="connsiteX6" fmla="*/ 337413 w 5421259"/>
              <a:gd name="connsiteY6" fmla="*/ 1699769 h 2426231"/>
              <a:gd name="connsiteX7" fmla="*/ 328530 w 5421259"/>
              <a:gd name="connsiteY7" fmla="*/ 1693581 h 2426231"/>
              <a:gd name="connsiteX8" fmla="*/ 1459 w 5421259"/>
              <a:gd name="connsiteY8" fmla="*/ 1146900 h 2426231"/>
              <a:gd name="connsiteX9" fmla="*/ 2711359 w 5421259"/>
              <a:gd name="connsiteY9" fmla="*/ 0 h 2426231"/>
              <a:gd name="connsiteX0" fmla="*/ 2768992 w 5478892"/>
              <a:gd name="connsiteY0" fmla="*/ 0 h 2293800"/>
              <a:gd name="connsiteX1" fmla="*/ 5478892 w 5478892"/>
              <a:gd name="connsiteY1" fmla="*/ 1146900 h 2293800"/>
              <a:gd name="connsiteX2" fmla="*/ 2768992 w 5478892"/>
              <a:gd name="connsiteY2" fmla="*/ 2293800 h 2293800"/>
              <a:gd name="connsiteX3" fmla="*/ 677902 w 5478892"/>
              <a:gd name="connsiteY3" fmla="*/ 1876435 h 2293800"/>
              <a:gd name="connsiteX4" fmla="*/ 675786 w 5478892"/>
              <a:gd name="connsiteY4" fmla="*/ 1875237 h 2293800"/>
              <a:gd name="connsiteX5" fmla="*/ 0 w 5478892"/>
              <a:gd name="connsiteY5" fmla="*/ 2256750 h 2293800"/>
              <a:gd name="connsiteX6" fmla="*/ 395046 w 5478892"/>
              <a:gd name="connsiteY6" fmla="*/ 1699769 h 2293800"/>
              <a:gd name="connsiteX7" fmla="*/ 386163 w 5478892"/>
              <a:gd name="connsiteY7" fmla="*/ 1693581 h 2293800"/>
              <a:gd name="connsiteX8" fmla="*/ 59092 w 5478892"/>
              <a:gd name="connsiteY8" fmla="*/ 1146900 h 2293800"/>
              <a:gd name="connsiteX9" fmla="*/ 2768992 w 5478892"/>
              <a:gd name="connsiteY9" fmla="*/ 0 h 2293800"/>
              <a:gd name="connsiteX0" fmla="*/ 3013933 w 5723833"/>
              <a:gd name="connsiteY0" fmla="*/ 0 h 2293800"/>
              <a:gd name="connsiteX1" fmla="*/ 5723833 w 5723833"/>
              <a:gd name="connsiteY1" fmla="*/ 1146900 h 2293800"/>
              <a:gd name="connsiteX2" fmla="*/ 3013933 w 5723833"/>
              <a:gd name="connsiteY2" fmla="*/ 2293800 h 2293800"/>
              <a:gd name="connsiteX3" fmla="*/ 922843 w 5723833"/>
              <a:gd name="connsiteY3" fmla="*/ 1876435 h 2293800"/>
              <a:gd name="connsiteX4" fmla="*/ 920727 w 5723833"/>
              <a:gd name="connsiteY4" fmla="*/ 1875237 h 2293800"/>
              <a:gd name="connsiteX5" fmla="*/ 0 w 5723833"/>
              <a:gd name="connsiteY5" fmla="*/ 2121381 h 2293800"/>
              <a:gd name="connsiteX6" fmla="*/ 639987 w 5723833"/>
              <a:gd name="connsiteY6" fmla="*/ 1699769 h 2293800"/>
              <a:gd name="connsiteX7" fmla="*/ 631104 w 5723833"/>
              <a:gd name="connsiteY7" fmla="*/ 1693581 h 2293800"/>
              <a:gd name="connsiteX8" fmla="*/ 304033 w 5723833"/>
              <a:gd name="connsiteY8" fmla="*/ 1146900 h 2293800"/>
              <a:gd name="connsiteX9" fmla="*/ 3013933 w 5723833"/>
              <a:gd name="connsiteY9" fmla="*/ 0 h 2293800"/>
              <a:gd name="connsiteX0" fmla="*/ 2709900 w 5419800"/>
              <a:gd name="connsiteY0" fmla="*/ 0 h 2341699"/>
              <a:gd name="connsiteX1" fmla="*/ 5419800 w 5419800"/>
              <a:gd name="connsiteY1" fmla="*/ 1146900 h 2341699"/>
              <a:gd name="connsiteX2" fmla="*/ 2709900 w 5419800"/>
              <a:gd name="connsiteY2" fmla="*/ 2293800 h 2341699"/>
              <a:gd name="connsiteX3" fmla="*/ 618810 w 5419800"/>
              <a:gd name="connsiteY3" fmla="*/ 1876435 h 2341699"/>
              <a:gd name="connsiteX4" fmla="*/ 616694 w 5419800"/>
              <a:gd name="connsiteY4" fmla="*/ 1875237 h 2341699"/>
              <a:gd name="connsiteX5" fmla="*/ 281841 w 5419800"/>
              <a:gd name="connsiteY5" fmla="*/ 2341699 h 2341699"/>
              <a:gd name="connsiteX6" fmla="*/ 335954 w 5419800"/>
              <a:gd name="connsiteY6" fmla="*/ 1699769 h 2341699"/>
              <a:gd name="connsiteX7" fmla="*/ 327071 w 5419800"/>
              <a:gd name="connsiteY7" fmla="*/ 1693581 h 2341699"/>
              <a:gd name="connsiteX8" fmla="*/ 0 w 5419800"/>
              <a:gd name="connsiteY8" fmla="*/ 1146900 h 2341699"/>
              <a:gd name="connsiteX9" fmla="*/ 2709900 w 5419800"/>
              <a:gd name="connsiteY9" fmla="*/ 0 h 2341699"/>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86549 w 5419800"/>
              <a:gd name="connsiteY5" fmla="*/ 2231541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709900 w 5419800"/>
              <a:gd name="connsiteY0" fmla="*/ 0 h 2361728"/>
              <a:gd name="connsiteX1" fmla="*/ 5419800 w 5419800"/>
              <a:gd name="connsiteY1" fmla="*/ 1146900 h 2361728"/>
              <a:gd name="connsiteX2" fmla="*/ 2709900 w 5419800"/>
              <a:gd name="connsiteY2" fmla="*/ 2293800 h 2361728"/>
              <a:gd name="connsiteX3" fmla="*/ 618810 w 5419800"/>
              <a:gd name="connsiteY3" fmla="*/ 1876435 h 2361728"/>
              <a:gd name="connsiteX4" fmla="*/ 616694 w 5419800"/>
              <a:gd name="connsiteY4" fmla="*/ 1875237 h 2361728"/>
              <a:gd name="connsiteX5" fmla="*/ 129126 w 5419800"/>
              <a:gd name="connsiteY5" fmla="*/ 2361728 h 2361728"/>
              <a:gd name="connsiteX6" fmla="*/ 335954 w 5419800"/>
              <a:gd name="connsiteY6" fmla="*/ 1699769 h 2361728"/>
              <a:gd name="connsiteX7" fmla="*/ 327071 w 5419800"/>
              <a:gd name="connsiteY7" fmla="*/ 1693581 h 2361728"/>
              <a:gd name="connsiteX8" fmla="*/ 0 w 5419800"/>
              <a:gd name="connsiteY8" fmla="*/ 1146900 h 2361728"/>
              <a:gd name="connsiteX9" fmla="*/ 2709900 w 5419800"/>
              <a:gd name="connsiteY9" fmla="*/ 0 h 236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800" h="2361728">
                <a:moveTo>
                  <a:pt x="2709900" y="0"/>
                </a:moveTo>
                <a:cubicBezTo>
                  <a:pt x="4206536" y="0"/>
                  <a:pt x="5419800" y="513485"/>
                  <a:pt x="5419800" y="1146900"/>
                </a:cubicBezTo>
                <a:cubicBezTo>
                  <a:pt x="5419800" y="1780315"/>
                  <a:pt x="4206536" y="2293800"/>
                  <a:pt x="2709900" y="2293800"/>
                </a:cubicBezTo>
                <a:cubicBezTo>
                  <a:pt x="1868043" y="2293800"/>
                  <a:pt x="1115845" y="2131330"/>
                  <a:pt x="618810" y="1876435"/>
                </a:cubicBezTo>
                <a:lnTo>
                  <a:pt x="616694" y="1875237"/>
                </a:lnTo>
                <a:lnTo>
                  <a:pt x="129126" y="2361728"/>
                </a:lnTo>
                <a:lnTo>
                  <a:pt x="335954" y="1699769"/>
                </a:lnTo>
                <a:lnTo>
                  <a:pt x="327071" y="1693581"/>
                </a:lnTo>
                <a:cubicBezTo>
                  <a:pt x="118483" y="1531073"/>
                  <a:pt x="0" y="1344842"/>
                  <a:pt x="0" y="1146900"/>
                </a:cubicBezTo>
                <a:cubicBezTo>
                  <a:pt x="0" y="513485"/>
                  <a:pt x="1213264" y="0"/>
                  <a:pt x="2709900" y="0"/>
                </a:cubicBezTo>
                <a:close/>
              </a:path>
            </a:pathLst>
          </a:custGeom>
          <a:solidFill>
            <a:srgbClr val="FFFEF7"/>
          </a:solidFill>
          <a:ln w="50800">
            <a:solidFill>
              <a:schemeClr val="bg2">
                <a:lumMod val="50000"/>
              </a:schemeClr>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548640" bIns="548640" rtlCol="0" anchor="ctr">
            <a:spAutoFit/>
          </a:bodyPr>
          <a:lstStyle/>
          <a:p>
            <a:pPr algn="ctr">
              <a:lnSpc>
                <a:spcPct val="108000"/>
              </a:lnSpc>
            </a:pPr>
            <a:r>
              <a:rPr lang="en-US" b="1">
                <a:solidFill>
                  <a:schemeClr val="bg2">
                    <a:lumMod val="50000"/>
                  </a:schemeClr>
                </a:solidFill>
              </a:rPr>
              <a:t>SHARON:</a:t>
            </a:r>
            <a:r>
              <a:rPr lang="en-US">
                <a:solidFill>
                  <a:schemeClr val="bg2">
                    <a:lumMod val="50000"/>
                  </a:schemeClr>
                </a:solidFill>
              </a:rPr>
              <a:t> </a:t>
            </a:r>
            <a:br>
              <a:rPr lang="en-US">
                <a:solidFill>
                  <a:srgbClr val="000000"/>
                </a:solidFill>
              </a:rPr>
            </a:br>
            <a:r>
              <a:rPr lang="en-US">
                <a:solidFill>
                  <a:srgbClr val="000000"/>
                </a:solidFill>
              </a:rPr>
              <a:t>I was a C.N.A. at a nursing home for about 10 years before my disability. Before that I worked at a collection agency. I’m good with people so I did ok with it, but I liked working at the nursing home a lot more. </a:t>
            </a:r>
          </a:p>
        </p:txBody>
      </p:sp>
      <p:sp>
        <p:nvSpPr>
          <p:cNvPr id="39" name="Freeform: Shape 38">
            <a:extLst>
              <a:ext uri="{FF2B5EF4-FFF2-40B4-BE49-F238E27FC236}">
                <a16:creationId xmlns:a16="http://schemas.microsoft.com/office/drawing/2014/main" id="{FAD94DBA-F62F-E569-36A5-FAE15E7E0089}"/>
              </a:ext>
              <a:ext uri="{C183D7F6-B498-43B3-948B-1728B52AA6E4}">
                <adec:decorative xmlns:adec="http://schemas.microsoft.com/office/drawing/2017/decorative" val="1"/>
              </a:ext>
            </a:extLst>
          </p:cNvPr>
          <p:cNvSpPr/>
          <p:nvPr/>
        </p:nvSpPr>
        <p:spPr>
          <a:xfrm>
            <a:off x="2521312" y="2611181"/>
            <a:ext cx="3116500" cy="2094484"/>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834441 w 5544341"/>
              <a:gd name="connsiteY0" fmla="*/ 0 h 2633777"/>
              <a:gd name="connsiteX1" fmla="*/ 5544341 w 5544341"/>
              <a:gd name="connsiteY1" fmla="*/ 1146900 h 2633777"/>
              <a:gd name="connsiteX2" fmla="*/ 2834441 w 5544341"/>
              <a:gd name="connsiteY2" fmla="*/ 2293800 h 2633777"/>
              <a:gd name="connsiteX3" fmla="*/ 743351 w 5544341"/>
              <a:gd name="connsiteY3" fmla="*/ 1876435 h 2633777"/>
              <a:gd name="connsiteX4" fmla="*/ 741235 w 5544341"/>
              <a:gd name="connsiteY4" fmla="*/ 1875237 h 2633777"/>
              <a:gd name="connsiteX5" fmla="*/ 0 w 5544341"/>
              <a:gd name="connsiteY5" fmla="*/ 2633777 h 2633777"/>
              <a:gd name="connsiteX6" fmla="*/ 460495 w 5544341"/>
              <a:gd name="connsiteY6" fmla="*/ 1699769 h 2633777"/>
              <a:gd name="connsiteX7" fmla="*/ 451612 w 5544341"/>
              <a:gd name="connsiteY7" fmla="*/ 1693581 h 2633777"/>
              <a:gd name="connsiteX8" fmla="*/ 124541 w 5544341"/>
              <a:gd name="connsiteY8" fmla="*/ 1146900 h 2633777"/>
              <a:gd name="connsiteX9" fmla="*/ 2834441 w 5544341"/>
              <a:gd name="connsiteY9" fmla="*/ 0 h 2633777"/>
              <a:gd name="connsiteX0" fmla="*/ 2751249 w 5461149"/>
              <a:gd name="connsiteY0" fmla="*/ 0 h 2377155"/>
              <a:gd name="connsiteX1" fmla="*/ 5461149 w 5461149"/>
              <a:gd name="connsiteY1" fmla="*/ 1146900 h 2377155"/>
              <a:gd name="connsiteX2" fmla="*/ 2751249 w 5461149"/>
              <a:gd name="connsiteY2" fmla="*/ 2293800 h 2377155"/>
              <a:gd name="connsiteX3" fmla="*/ 660159 w 5461149"/>
              <a:gd name="connsiteY3" fmla="*/ 1876435 h 2377155"/>
              <a:gd name="connsiteX4" fmla="*/ 658043 w 5461149"/>
              <a:gd name="connsiteY4" fmla="*/ 1875237 h 2377155"/>
              <a:gd name="connsiteX5" fmla="*/ 0 w 5461149"/>
              <a:gd name="connsiteY5" fmla="*/ 2377155 h 2377155"/>
              <a:gd name="connsiteX6" fmla="*/ 377303 w 5461149"/>
              <a:gd name="connsiteY6" fmla="*/ 1699769 h 2377155"/>
              <a:gd name="connsiteX7" fmla="*/ 368420 w 5461149"/>
              <a:gd name="connsiteY7" fmla="*/ 1693581 h 2377155"/>
              <a:gd name="connsiteX8" fmla="*/ 41349 w 5461149"/>
              <a:gd name="connsiteY8" fmla="*/ 1146900 h 2377155"/>
              <a:gd name="connsiteX9" fmla="*/ 2751249 w 5461149"/>
              <a:gd name="connsiteY9" fmla="*/ 0 h 23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61149" h="2377155">
                <a:moveTo>
                  <a:pt x="2751249" y="0"/>
                </a:moveTo>
                <a:cubicBezTo>
                  <a:pt x="4247885" y="0"/>
                  <a:pt x="5461149" y="513485"/>
                  <a:pt x="5461149" y="1146900"/>
                </a:cubicBezTo>
                <a:cubicBezTo>
                  <a:pt x="5461149" y="1780315"/>
                  <a:pt x="4247885" y="2293800"/>
                  <a:pt x="2751249" y="2293800"/>
                </a:cubicBezTo>
                <a:cubicBezTo>
                  <a:pt x="1909392" y="2293800"/>
                  <a:pt x="1157194" y="2131330"/>
                  <a:pt x="660159" y="1876435"/>
                </a:cubicBezTo>
                <a:lnTo>
                  <a:pt x="658043" y="1875237"/>
                </a:lnTo>
                <a:lnTo>
                  <a:pt x="0" y="2377155"/>
                </a:lnTo>
                <a:lnTo>
                  <a:pt x="377303" y="1699769"/>
                </a:lnTo>
                <a:lnTo>
                  <a:pt x="368420" y="1693581"/>
                </a:lnTo>
                <a:cubicBezTo>
                  <a:pt x="159832" y="1531073"/>
                  <a:pt x="41349" y="1344842"/>
                  <a:pt x="41349" y="1146900"/>
                </a:cubicBezTo>
                <a:cubicBezTo>
                  <a:pt x="41349" y="513485"/>
                  <a:pt x="1254613" y="0"/>
                  <a:pt x="2751249" y="0"/>
                </a:cubicBezTo>
                <a:close/>
              </a:path>
            </a:pathLst>
          </a:custGeom>
          <a:solidFill>
            <a:srgbClr val="F3FAFF"/>
          </a:solidFill>
          <a:ln w="50800">
            <a:solidFill>
              <a:schemeClr val="tx2"/>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457200" bIns="457200" rtlCol="0" anchor="ctr">
            <a:spAutoFit/>
          </a:bodyPr>
          <a:lstStyle/>
          <a:p>
            <a:pPr algn="ctr">
              <a:lnSpc>
                <a:spcPct val="108000"/>
              </a:lnSpc>
            </a:pPr>
            <a:r>
              <a:rPr lang="en-US" b="1">
                <a:solidFill>
                  <a:schemeClr val="tx1"/>
                </a:solidFill>
              </a:rPr>
              <a:t>STAFF:</a:t>
            </a:r>
          </a:p>
          <a:p>
            <a:pPr algn="ctr">
              <a:lnSpc>
                <a:spcPct val="108000"/>
              </a:lnSpc>
            </a:pPr>
            <a:r>
              <a:rPr lang="en-US">
                <a:solidFill>
                  <a:srgbClr val="000000"/>
                </a:solidFill>
              </a:rPr>
              <a:t>What are some of the jobs that you’ve had in the past? </a:t>
            </a:r>
          </a:p>
        </p:txBody>
      </p:sp>
    </p:spTree>
    <p:custDataLst>
      <p:tags r:id="rId1"/>
    </p:custDataLst>
    <p:extLst>
      <p:ext uri="{BB962C8B-B14F-4D97-AF65-F5344CB8AC3E}">
        <p14:creationId xmlns:p14="http://schemas.microsoft.com/office/powerpoint/2010/main" val="226338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anim calcmode="lin" valueType="num">
                                      <p:cBhvr>
                                        <p:cTn id="11" dur="750" fill="hold"/>
                                        <p:tgtEl>
                                          <p:spTgt spid="6"/>
                                        </p:tgtEl>
                                        <p:attrNameLst>
                                          <p:attrName>ppt_x</p:attrName>
                                        </p:attrNameLst>
                                      </p:cBhvr>
                                      <p:tavLst>
                                        <p:tav tm="0">
                                          <p:val>
                                            <p:strVal val="#ppt_x"/>
                                          </p:val>
                                        </p:tav>
                                        <p:tav tm="100000">
                                          <p:val>
                                            <p:strVal val="#ppt_x"/>
                                          </p:val>
                                        </p:tav>
                                      </p:tavLst>
                                    </p:anim>
                                    <p:anim calcmode="lin" valueType="num">
                                      <p:cBhvr>
                                        <p:cTn id="12" dur="750" fill="hold"/>
                                        <p:tgtEl>
                                          <p:spTgt spid="6"/>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250"/>
                            </p:stCondLst>
                            <p:childTnLst>
                              <p:par>
                                <p:cTn id="17" presetID="3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22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6" grpId="0"/>
      <p:bldP spid="10" grpId="0" animBg="1"/>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1B2F8-9A6B-42E8-AB08-9C90F0F9D74F}"/>
              </a:ext>
              <a:ext uri="{C183D7F6-B498-43B3-948B-1728B52AA6E4}">
                <adec:decorative xmlns:adec="http://schemas.microsoft.com/office/drawing/2017/decorative" val="1"/>
              </a:ext>
            </a:extLst>
          </p:cNvPr>
          <p:cNvSpPr/>
          <p:nvPr/>
        </p:nvSpPr>
        <p:spPr>
          <a:xfrm>
            <a:off x="0" y="0"/>
            <a:ext cx="6611024" cy="4470399"/>
          </a:xfrm>
          <a:custGeom>
            <a:avLst/>
            <a:gdLst>
              <a:gd name="connsiteX0" fmla="*/ 0 w 6611024"/>
              <a:gd name="connsiteY0" fmla="*/ 0 h 4470399"/>
              <a:gd name="connsiteX1" fmla="*/ 6611024 w 6611024"/>
              <a:gd name="connsiteY1" fmla="*/ 0 h 4470399"/>
              <a:gd name="connsiteX2" fmla="*/ 6594347 w 6611024"/>
              <a:gd name="connsiteY2" fmla="*/ 219327 h 4470399"/>
              <a:gd name="connsiteX3" fmla="*/ 1883573 w 6611024"/>
              <a:gd name="connsiteY3" fmla="*/ 4470399 h 4470399"/>
              <a:gd name="connsiteX4" fmla="*/ 40411 w 6611024"/>
              <a:gd name="connsiteY4" fmla="*/ 4098282 h 4470399"/>
              <a:gd name="connsiteX5" fmla="*/ 0 w 6611024"/>
              <a:gd name="connsiteY5" fmla="*/ 4080013 h 44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024" h="4470399">
                <a:moveTo>
                  <a:pt x="0" y="0"/>
                </a:moveTo>
                <a:lnTo>
                  <a:pt x="6611024" y="0"/>
                </a:lnTo>
                <a:lnTo>
                  <a:pt x="6594347" y="219327"/>
                </a:lnTo>
                <a:cubicBezTo>
                  <a:pt x="6351856" y="2607091"/>
                  <a:pt x="4335314" y="4470399"/>
                  <a:pt x="1883573" y="4470399"/>
                </a:cubicBezTo>
                <a:cubicBezTo>
                  <a:pt x="1229775" y="4470399"/>
                  <a:pt x="606925" y="4337898"/>
                  <a:pt x="40411" y="4098282"/>
                </a:cubicBezTo>
                <a:lnTo>
                  <a:pt x="0" y="4080013"/>
                </a:lnTo>
                <a:close/>
              </a:path>
            </a:pathLst>
          </a:custGeom>
          <a:gradFill flip="none" rotWithShape="1">
            <a:gsLst>
              <a:gs pos="0">
                <a:schemeClr val="accent1">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70CB8E-DAC1-4C7B-BB7B-9AD2A6B9A75E}"/>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8">
            <a:extLst>
              <a:ext uri="{FF2B5EF4-FFF2-40B4-BE49-F238E27FC236}">
                <a16:creationId xmlns:a16="http://schemas.microsoft.com/office/drawing/2014/main" id="{4E14B354-9F23-36C9-62E7-9F26529C756E}"/>
              </a:ext>
            </a:extLst>
          </p:cNvPr>
          <p:cNvSpPr txBox="1">
            <a:spLocks noGrp="1"/>
          </p:cNvSpPr>
          <p:nvPr>
            <p:ph type="title" idx="4294967295"/>
          </p:nvPr>
        </p:nvSpPr>
        <p:spPr>
          <a:xfrm>
            <a:off x="523877" y="161581"/>
            <a:ext cx="5572123" cy="19571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0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Example Conversation</a:t>
            </a:r>
            <a:br>
              <a:rPr kumimoji="0" lang="en-US" sz="4400" b="0" i="0" u="none" strike="noStrike" kern="1200" cap="none" spc="0" normalizeH="0" baseline="0" noProof="0">
                <a:ln>
                  <a:noFill/>
                </a:ln>
                <a:solidFill>
                  <a:schemeClr val="tx1"/>
                </a:solidFill>
                <a:effectLst/>
                <a:uLnTx/>
                <a:uFillTx/>
                <a:latin typeface="+mj-lt"/>
                <a:ea typeface="+mj-ea"/>
                <a:cs typeface="+mj-cs"/>
              </a:rPr>
            </a:br>
            <a:r>
              <a:rPr kumimoji="0" lang="en-US" sz="4400" b="0" i="0" u="none" strike="noStrike" kern="1200" cap="none" spc="0" normalizeH="0" baseline="0" noProof="0">
                <a:ln>
                  <a:noFill/>
                </a:ln>
                <a:solidFill>
                  <a:schemeClr val="tx1"/>
                </a:solidFill>
                <a:effectLst/>
                <a:uLnTx/>
                <a:uFillTx/>
                <a:latin typeface="+mj-lt"/>
                <a:ea typeface="+mj-ea"/>
                <a:cs typeface="+mj-cs"/>
              </a:rPr>
              <a:t> (scene 7)</a:t>
            </a:r>
          </a:p>
        </p:txBody>
      </p:sp>
      <p:pic>
        <p:nvPicPr>
          <p:cNvPr id="5" name="Picture Placeholder 20">
            <a:extLst>
              <a:ext uri="{FF2B5EF4-FFF2-40B4-BE49-F238E27FC236}">
                <a16:creationId xmlns:a16="http://schemas.microsoft.com/office/drawing/2014/main" id="{25262611-61FF-0F71-BC0B-763B9C54BE07}"/>
              </a:ext>
              <a:ext uri="{C183D7F6-B498-43B3-948B-1728B52AA6E4}">
                <adec:decorative xmlns:adec="http://schemas.microsoft.com/office/drawing/2017/decorative"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4000"/>
                    </a14:imgEffect>
                  </a14:imgLayer>
                </a14:imgProps>
              </a:ext>
              <a:ext uri="{28A0092B-C50C-407E-A947-70E740481C1C}">
                <a14:useLocalDpi xmlns:a14="http://schemas.microsoft.com/office/drawing/2010/main" val="0"/>
              </a:ext>
            </a:extLst>
          </a:blip>
          <a:srcRect l="-591" t="8380" r="591" b="26712"/>
          <a:stretch/>
        </p:blipFill>
        <p:spPr>
          <a:xfrm>
            <a:off x="274355" y="3792065"/>
            <a:ext cx="2743200" cy="2743200"/>
          </a:xfrm>
          <a:prstGeom prst="ellipse">
            <a:avLst/>
          </a:prstGeom>
          <a:solidFill>
            <a:srgbClr val="EBF7FF"/>
          </a:solidFill>
          <a:ln>
            <a:solidFill>
              <a:schemeClr val="bg2">
                <a:lumMod val="40000"/>
                <a:lumOff val="60000"/>
              </a:schemeClr>
            </a:solidFill>
          </a:ln>
          <a:effectLst>
            <a:outerShdw blurRad="50800" dist="38100" dir="5400000" algn="t" rotWithShape="0">
              <a:prstClr val="black">
                <a:alpha val="40000"/>
              </a:prstClr>
            </a:outerShdw>
          </a:effectLst>
        </p:spPr>
      </p:pic>
      <p:pic>
        <p:nvPicPr>
          <p:cNvPr id="9" name="Picture Placeholder 20">
            <a:extLst>
              <a:ext uri="{FF2B5EF4-FFF2-40B4-BE49-F238E27FC236}">
                <a16:creationId xmlns:a16="http://schemas.microsoft.com/office/drawing/2014/main" id="{72888270-223A-E87F-525D-7E990D36023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384651" y="3868637"/>
            <a:ext cx="2743200" cy="2743200"/>
          </a:xfrm>
          <a:prstGeom prst="ellipse">
            <a:avLst/>
          </a:prstGeom>
          <a:solidFill>
            <a:schemeClr val="accent6">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pic>
      <p:sp>
        <p:nvSpPr>
          <p:cNvPr id="39" name="Freeform: Shape 38">
            <a:extLst>
              <a:ext uri="{FF2B5EF4-FFF2-40B4-BE49-F238E27FC236}">
                <a16:creationId xmlns:a16="http://schemas.microsoft.com/office/drawing/2014/main" id="{FAD94DBA-F62F-E569-36A5-FAE15E7E0089}"/>
              </a:ext>
              <a:ext uri="{C183D7F6-B498-43B3-948B-1728B52AA6E4}">
                <adec:decorative xmlns:adec="http://schemas.microsoft.com/office/drawing/2017/decorative" val="1"/>
              </a:ext>
            </a:extLst>
          </p:cNvPr>
          <p:cNvSpPr/>
          <p:nvPr/>
        </p:nvSpPr>
        <p:spPr>
          <a:xfrm>
            <a:off x="2053043" y="2147613"/>
            <a:ext cx="3640789" cy="2670668"/>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911077 w 5620977"/>
              <a:gd name="connsiteY0" fmla="*/ 0 h 2293800"/>
              <a:gd name="connsiteX1" fmla="*/ 5620977 w 5620977"/>
              <a:gd name="connsiteY1" fmla="*/ 1146900 h 2293800"/>
              <a:gd name="connsiteX2" fmla="*/ 2911077 w 5620977"/>
              <a:gd name="connsiteY2" fmla="*/ 2293800 h 2293800"/>
              <a:gd name="connsiteX3" fmla="*/ 819987 w 5620977"/>
              <a:gd name="connsiteY3" fmla="*/ 1876435 h 2293800"/>
              <a:gd name="connsiteX4" fmla="*/ 817871 w 5620977"/>
              <a:gd name="connsiteY4" fmla="*/ 1875237 h 2293800"/>
              <a:gd name="connsiteX5" fmla="*/ 0 w 5620977"/>
              <a:gd name="connsiteY5" fmla="*/ 2086106 h 2293800"/>
              <a:gd name="connsiteX6" fmla="*/ 537131 w 5620977"/>
              <a:gd name="connsiteY6" fmla="*/ 1699769 h 2293800"/>
              <a:gd name="connsiteX7" fmla="*/ 528248 w 5620977"/>
              <a:gd name="connsiteY7" fmla="*/ 1693581 h 2293800"/>
              <a:gd name="connsiteX8" fmla="*/ 201177 w 5620977"/>
              <a:gd name="connsiteY8" fmla="*/ 1146900 h 2293800"/>
              <a:gd name="connsiteX9" fmla="*/ 2911077 w 5620977"/>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0977" h="2293800">
                <a:moveTo>
                  <a:pt x="2911077" y="0"/>
                </a:moveTo>
                <a:cubicBezTo>
                  <a:pt x="4407713" y="0"/>
                  <a:pt x="5620977" y="513485"/>
                  <a:pt x="5620977" y="1146900"/>
                </a:cubicBezTo>
                <a:cubicBezTo>
                  <a:pt x="5620977" y="1780315"/>
                  <a:pt x="4407713" y="2293800"/>
                  <a:pt x="2911077" y="2293800"/>
                </a:cubicBezTo>
                <a:cubicBezTo>
                  <a:pt x="2069220" y="2293800"/>
                  <a:pt x="1317022" y="2131330"/>
                  <a:pt x="819987" y="1876435"/>
                </a:cubicBezTo>
                <a:lnTo>
                  <a:pt x="817871" y="1875237"/>
                </a:lnTo>
                <a:lnTo>
                  <a:pt x="0" y="2086106"/>
                </a:lnTo>
                <a:lnTo>
                  <a:pt x="537131" y="1699769"/>
                </a:lnTo>
                <a:lnTo>
                  <a:pt x="528248" y="1693581"/>
                </a:lnTo>
                <a:cubicBezTo>
                  <a:pt x="319660" y="1531073"/>
                  <a:pt x="201177" y="1344842"/>
                  <a:pt x="201177" y="1146900"/>
                </a:cubicBezTo>
                <a:cubicBezTo>
                  <a:pt x="201177" y="513485"/>
                  <a:pt x="1414441" y="0"/>
                  <a:pt x="2911077" y="0"/>
                </a:cubicBezTo>
                <a:close/>
              </a:path>
            </a:pathLst>
          </a:custGeom>
          <a:solidFill>
            <a:srgbClr val="F3FAFF"/>
          </a:solidFill>
          <a:ln w="50800">
            <a:solidFill>
              <a:schemeClr val="tx2"/>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8640" tIns="548640" rIns="548640" bIns="640080" rtlCol="0" anchor="ctr">
            <a:spAutoFit/>
          </a:bodyPr>
          <a:lstStyle/>
          <a:p>
            <a:pPr algn="ctr">
              <a:lnSpc>
                <a:spcPct val="108000"/>
              </a:lnSpc>
            </a:pPr>
            <a:r>
              <a:rPr lang="en-US" b="1">
                <a:solidFill>
                  <a:schemeClr val="tx1"/>
                </a:solidFill>
              </a:rPr>
              <a:t>STAFF:</a:t>
            </a:r>
          </a:p>
          <a:p>
            <a:pPr algn="ctr">
              <a:lnSpc>
                <a:spcPct val="108000"/>
              </a:lnSpc>
            </a:pPr>
            <a:r>
              <a:rPr lang="en-US">
                <a:solidFill>
                  <a:srgbClr val="000000"/>
                </a:solidFill>
              </a:rPr>
              <a:t>Tell me, how do you spend your time now? What kinds of things are you interested in? </a:t>
            </a:r>
          </a:p>
        </p:txBody>
      </p:sp>
      <p:sp>
        <p:nvSpPr>
          <p:cNvPr id="10" name="Freeform: Shape 9">
            <a:extLst>
              <a:ext uri="{FF2B5EF4-FFF2-40B4-BE49-F238E27FC236}">
                <a16:creationId xmlns:a16="http://schemas.microsoft.com/office/drawing/2014/main" id="{9A053774-54D4-7507-9364-0F86C76DB903}"/>
              </a:ext>
              <a:ext uri="{C183D7F6-B498-43B3-948B-1728B52AA6E4}">
                <adec:decorative xmlns:adec="http://schemas.microsoft.com/office/drawing/2017/decorative" val="1"/>
              </a:ext>
            </a:extLst>
          </p:cNvPr>
          <p:cNvSpPr/>
          <p:nvPr/>
        </p:nvSpPr>
        <p:spPr>
          <a:xfrm>
            <a:off x="7155125" y="948547"/>
            <a:ext cx="4533222" cy="3682739"/>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 name="connsiteX0" fmla="*/ 2709900 w 5419800"/>
              <a:gd name="connsiteY0" fmla="*/ 0 h 2360645"/>
              <a:gd name="connsiteX1" fmla="*/ 5419800 w 5419800"/>
              <a:gd name="connsiteY1" fmla="*/ 1146900 h 2360645"/>
              <a:gd name="connsiteX2" fmla="*/ 2709900 w 5419800"/>
              <a:gd name="connsiteY2" fmla="*/ 2293800 h 2360645"/>
              <a:gd name="connsiteX3" fmla="*/ 618810 w 5419800"/>
              <a:gd name="connsiteY3" fmla="*/ 1876435 h 2360645"/>
              <a:gd name="connsiteX4" fmla="*/ 616694 w 5419800"/>
              <a:gd name="connsiteY4" fmla="*/ 1875237 h 2360645"/>
              <a:gd name="connsiteX5" fmla="*/ 29613 w 5419800"/>
              <a:gd name="connsiteY5" fmla="*/ 2360645 h 2360645"/>
              <a:gd name="connsiteX6" fmla="*/ 335954 w 5419800"/>
              <a:gd name="connsiteY6" fmla="*/ 1699769 h 2360645"/>
              <a:gd name="connsiteX7" fmla="*/ 327071 w 5419800"/>
              <a:gd name="connsiteY7" fmla="*/ 1693581 h 2360645"/>
              <a:gd name="connsiteX8" fmla="*/ 0 w 5419800"/>
              <a:gd name="connsiteY8" fmla="*/ 1146900 h 2360645"/>
              <a:gd name="connsiteX9" fmla="*/ 2709900 w 5419800"/>
              <a:gd name="connsiteY9" fmla="*/ 0 h 2360645"/>
              <a:gd name="connsiteX0" fmla="*/ 2711359 w 5421259"/>
              <a:gd name="connsiteY0" fmla="*/ 0 h 2426231"/>
              <a:gd name="connsiteX1" fmla="*/ 5421259 w 5421259"/>
              <a:gd name="connsiteY1" fmla="*/ 1146900 h 2426231"/>
              <a:gd name="connsiteX2" fmla="*/ 2711359 w 5421259"/>
              <a:gd name="connsiteY2" fmla="*/ 2293800 h 2426231"/>
              <a:gd name="connsiteX3" fmla="*/ 620269 w 5421259"/>
              <a:gd name="connsiteY3" fmla="*/ 1876435 h 2426231"/>
              <a:gd name="connsiteX4" fmla="*/ 618153 w 5421259"/>
              <a:gd name="connsiteY4" fmla="*/ 1875237 h 2426231"/>
              <a:gd name="connsiteX5" fmla="*/ 0 w 5421259"/>
              <a:gd name="connsiteY5" fmla="*/ 2426231 h 2426231"/>
              <a:gd name="connsiteX6" fmla="*/ 337413 w 5421259"/>
              <a:gd name="connsiteY6" fmla="*/ 1699769 h 2426231"/>
              <a:gd name="connsiteX7" fmla="*/ 328530 w 5421259"/>
              <a:gd name="connsiteY7" fmla="*/ 1693581 h 2426231"/>
              <a:gd name="connsiteX8" fmla="*/ 1459 w 5421259"/>
              <a:gd name="connsiteY8" fmla="*/ 1146900 h 2426231"/>
              <a:gd name="connsiteX9" fmla="*/ 2711359 w 5421259"/>
              <a:gd name="connsiteY9" fmla="*/ 0 h 2426231"/>
              <a:gd name="connsiteX0" fmla="*/ 2768992 w 5478892"/>
              <a:gd name="connsiteY0" fmla="*/ 0 h 2293800"/>
              <a:gd name="connsiteX1" fmla="*/ 5478892 w 5478892"/>
              <a:gd name="connsiteY1" fmla="*/ 1146900 h 2293800"/>
              <a:gd name="connsiteX2" fmla="*/ 2768992 w 5478892"/>
              <a:gd name="connsiteY2" fmla="*/ 2293800 h 2293800"/>
              <a:gd name="connsiteX3" fmla="*/ 677902 w 5478892"/>
              <a:gd name="connsiteY3" fmla="*/ 1876435 h 2293800"/>
              <a:gd name="connsiteX4" fmla="*/ 675786 w 5478892"/>
              <a:gd name="connsiteY4" fmla="*/ 1875237 h 2293800"/>
              <a:gd name="connsiteX5" fmla="*/ 0 w 5478892"/>
              <a:gd name="connsiteY5" fmla="*/ 2256750 h 2293800"/>
              <a:gd name="connsiteX6" fmla="*/ 395046 w 5478892"/>
              <a:gd name="connsiteY6" fmla="*/ 1699769 h 2293800"/>
              <a:gd name="connsiteX7" fmla="*/ 386163 w 5478892"/>
              <a:gd name="connsiteY7" fmla="*/ 1693581 h 2293800"/>
              <a:gd name="connsiteX8" fmla="*/ 59092 w 5478892"/>
              <a:gd name="connsiteY8" fmla="*/ 1146900 h 2293800"/>
              <a:gd name="connsiteX9" fmla="*/ 2768992 w 5478892"/>
              <a:gd name="connsiteY9" fmla="*/ 0 h 2293800"/>
              <a:gd name="connsiteX0" fmla="*/ 3013933 w 5723833"/>
              <a:gd name="connsiteY0" fmla="*/ 0 h 2293800"/>
              <a:gd name="connsiteX1" fmla="*/ 5723833 w 5723833"/>
              <a:gd name="connsiteY1" fmla="*/ 1146900 h 2293800"/>
              <a:gd name="connsiteX2" fmla="*/ 3013933 w 5723833"/>
              <a:gd name="connsiteY2" fmla="*/ 2293800 h 2293800"/>
              <a:gd name="connsiteX3" fmla="*/ 922843 w 5723833"/>
              <a:gd name="connsiteY3" fmla="*/ 1876435 h 2293800"/>
              <a:gd name="connsiteX4" fmla="*/ 920727 w 5723833"/>
              <a:gd name="connsiteY4" fmla="*/ 1875237 h 2293800"/>
              <a:gd name="connsiteX5" fmla="*/ 0 w 5723833"/>
              <a:gd name="connsiteY5" fmla="*/ 2121381 h 2293800"/>
              <a:gd name="connsiteX6" fmla="*/ 639987 w 5723833"/>
              <a:gd name="connsiteY6" fmla="*/ 1699769 h 2293800"/>
              <a:gd name="connsiteX7" fmla="*/ 631104 w 5723833"/>
              <a:gd name="connsiteY7" fmla="*/ 1693581 h 2293800"/>
              <a:gd name="connsiteX8" fmla="*/ 304033 w 5723833"/>
              <a:gd name="connsiteY8" fmla="*/ 1146900 h 2293800"/>
              <a:gd name="connsiteX9" fmla="*/ 3013933 w 5723833"/>
              <a:gd name="connsiteY9" fmla="*/ 0 h 2293800"/>
              <a:gd name="connsiteX0" fmla="*/ 2709900 w 5419800"/>
              <a:gd name="connsiteY0" fmla="*/ 0 h 2341699"/>
              <a:gd name="connsiteX1" fmla="*/ 5419800 w 5419800"/>
              <a:gd name="connsiteY1" fmla="*/ 1146900 h 2341699"/>
              <a:gd name="connsiteX2" fmla="*/ 2709900 w 5419800"/>
              <a:gd name="connsiteY2" fmla="*/ 2293800 h 2341699"/>
              <a:gd name="connsiteX3" fmla="*/ 618810 w 5419800"/>
              <a:gd name="connsiteY3" fmla="*/ 1876435 h 2341699"/>
              <a:gd name="connsiteX4" fmla="*/ 616694 w 5419800"/>
              <a:gd name="connsiteY4" fmla="*/ 1875237 h 2341699"/>
              <a:gd name="connsiteX5" fmla="*/ 281841 w 5419800"/>
              <a:gd name="connsiteY5" fmla="*/ 2341699 h 2341699"/>
              <a:gd name="connsiteX6" fmla="*/ 335954 w 5419800"/>
              <a:gd name="connsiteY6" fmla="*/ 1699769 h 2341699"/>
              <a:gd name="connsiteX7" fmla="*/ 327071 w 5419800"/>
              <a:gd name="connsiteY7" fmla="*/ 1693581 h 2341699"/>
              <a:gd name="connsiteX8" fmla="*/ 0 w 5419800"/>
              <a:gd name="connsiteY8" fmla="*/ 1146900 h 2341699"/>
              <a:gd name="connsiteX9" fmla="*/ 2709900 w 5419800"/>
              <a:gd name="connsiteY9" fmla="*/ 0 h 2341699"/>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86549 w 5419800"/>
              <a:gd name="connsiteY5" fmla="*/ 2231541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709900 w 5419800"/>
              <a:gd name="connsiteY0" fmla="*/ 0 h 2361728"/>
              <a:gd name="connsiteX1" fmla="*/ 5419800 w 5419800"/>
              <a:gd name="connsiteY1" fmla="*/ 1146900 h 2361728"/>
              <a:gd name="connsiteX2" fmla="*/ 2709900 w 5419800"/>
              <a:gd name="connsiteY2" fmla="*/ 2293800 h 2361728"/>
              <a:gd name="connsiteX3" fmla="*/ 618810 w 5419800"/>
              <a:gd name="connsiteY3" fmla="*/ 1876435 h 2361728"/>
              <a:gd name="connsiteX4" fmla="*/ 616694 w 5419800"/>
              <a:gd name="connsiteY4" fmla="*/ 1875237 h 2361728"/>
              <a:gd name="connsiteX5" fmla="*/ 129126 w 5419800"/>
              <a:gd name="connsiteY5" fmla="*/ 2361728 h 2361728"/>
              <a:gd name="connsiteX6" fmla="*/ 335954 w 5419800"/>
              <a:gd name="connsiteY6" fmla="*/ 1699769 h 2361728"/>
              <a:gd name="connsiteX7" fmla="*/ 327071 w 5419800"/>
              <a:gd name="connsiteY7" fmla="*/ 1693581 h 2361728"/>
              <a:gd name="connsiteX8" fmla="*/ 0 w 5419800"/>
              <a:gd name="connsiteY8" fmla="*/ 1146900 h 2361728"/>
              <a:gd name="connsiteX9" fmla="*/ 2709900 w 5419800"/>
              <a:gd name="connsiteY9" fmla="*/ 0 h 236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800" h="2361728">
                <a:moveTo>
                  <a:pt x="2709900" y="0"/>
                </a:moveTo>
                <a:cubicBezTo>
                  <a:pt x="4206536" y="0"/>
                  <a:pt x="5419800" y="513485"/>
                  <a:pt x="5419800" y="1146900"/>
                </a:cubicBezTo>
                <a:cubicBezTo>
                  <a:pt x="5419800" y="1780315"/>
                  <a:pt x="4206536" y="2293800"/>
                  <a:pt x="2709900" y="2293800"/>
                </a:cubicBezTo>
                <a:cubicBezTo>
                  <a:pt x="1868043" y="2293800"/>
                  <a:pt x="1115845" y="2131330"/>
                  <a:pt x="618810" y="1876435"/>
                </a:cubicBezTo>
                <a:lnTo>
                  <a:pt x="616694" y="1875237"/>
                </a:lnTo>
                <a:lnTo>
                  <a:pt x="129126" y="2361728"/>
                </a:lnTo>
                <a:lnTo>
                  <a:pt x="335954" y="1699769"/>
                </a:lnTo>
                <a:lnTo>
                  <a:pt x="327071" y="1693581"/>
                </a:lnTo>
                <a:cubicBezTo>
                  <a:pt x="118483" y="1531073"/>
                  <a:pt x="0" y="1344842"/>
                  <a:pt x="0" y="1146900"/>
                </a:cubicBezTo>
                <a:cubicBezTo>
                  <a:pt x="0" y="513485"/>
                  <a:pt x="1213264" y="0"/>
                  <a:pt x="2709900" y="0"/>
                </a:cubicBezTo>
                <a:close/>
              </a:path>
            </a:pathLst>
          </a:custGeom>
          <a:solidFill>
            <a:srgbClr val="FFFEF7"/>
          </a:solidFill>
          <a:ln w="50800">
            <a:solidFill>
              <a:schemeClr val="bg2">
                <a:lumMod val="50000"/>
              </a:schemeClr>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548640" bIns="548640" rtlCol="0" anchor="ctr">
            <a:spAutoFit/>
          </a:bodyPr>
          <a:lstStyle/>
          <a:p>
            <a:pPr algn="ctr">
              <a:lnSpc>
                <a:spcPct val="108000"/>
              </a:lnSpc>
            </a:pPr>
            <a:r>
              <a:rPr lang="en-US" b="1" dirty="0">
                <a:solidFill>
                  <a:schemeClr val="bg2">
                    <a:lumMod val="50000"/>
                  </a:schemeClr>
                </a:solidFill>
              </a:rPr>
              <a:t>SHARON:</a:t>
            </a:r>
            <a:r>
              <a:rPr lang="en-US" dirty="0">
                <a:solidFill>
                  <a:schemeClr val="bg2">
                    <a:lumMod val="50000"/>
                  </a:schemeClr>
                </a:solidFill>
              </a:rPr>
              <a:t> </a:t>
            </a:r>
            <a:br>
              <a:rPr lang="en-US" dirty="0">
                <a:solidFill>
                  <a:srgbClr val="000000"/>
                </a:solidFill>
              </a:rPr>
            </a:br>
            <a:r>
              <a:rPr lang="en-US" dirty="0">
                <a:solidFill>
                  <a:srgbClr val="000000"/>
                </a:solidFill>
              </a:rPr>
              <a:t>Reading mostly. There’s never anything good on TV. I like crafts too, especially jewelry making. I like being with people. It’s been lonely being at home these last few years. I watch my nieces a lot for my brother too. They’re 5 and 7 and so much fun to be around. </a:t>
            </a:r>
          </a:p>
        </p:txBody>
      </p:sp>
    </p:spTree>
    <p:custDataLst>
      <p:tags r:id="rId1"/>
    </p:custDataLst>
    <p:extLst>
      <p:ext uri="{BB962C8B-B14F-4D97-AF65-F5344CB8AC3E}">
        <p14:creationId xmlns:p14="http://schemas.microsoft.com/office/powerpoint/2010/main" val="32904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anim calcmode="lin" valueType="num">
                                      <p:cBhvr>
                                        <p:cTn id="11" dur="750" fill="hold"/>
                                        <p:tgtEl>
                                          <p:spTgt spid="6"/>
                                        </p:tgtEl>
                                        <p:attrNameLst>
                                          <p:attrName>ppt_x</p:attrName>
                                        </p:attrNameLst>
                                      </p:cBhvr>
                                      <p:tavLst>
                                        <p:tav tm="0">
                                          <p:val>
                                            <p:strVal val="#ppt_x"/>
                                          </p:val>
                                        </p:tav>
                                        <p:tav tm="100000">
                                          <p:val>
                                            <p:strVal val="#ppt_x"/>
                                          </p:val>
                                        </p:tav>
                                      </p:tavLst>
                                    </p:anim>
                                    <p:anim calcmode="lin" valueType="num">
                                      <p:cBhvr>
                                        <p:cTn id="12" dur="750" fill="hold"/>
                                        <p:tgtEl>
                                          <p:spTgt spid="6"/>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250"/>
                            </p:stCondLst>
                            <p:childTnLst>
                              <p:par>
                                <p:cTn id="17" presetID="3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22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6" grpId="0"/>
      <p:bldP spid="39" grpId="0" animBg="1"/>
      <p:bldP spid="10" grpId="0" animBg="1"/>
    </p:bldLst>
  </p:timing>
  <p:extLst>
    <p:ext uri="{6950BFC3-D8DA-4A85-94F7-54DA5524770B}">
      <p188:commentRel xmlns:p188="http://schemas.microsoft.com/office/powerpoint/2018/8/main" r:id="rId4"/>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1B2F8-9A6B-42E8-AB08-9C90F0F9D74F}"/>
              </a:ext>
              <a:ext uri="{C183D7F6-B498-43B3-948B-1728B52AA6E4}">
                <adec:decorative xmlns:adec="http://schemas.microsoft.com/office/drawing/2017/decorative" val="1"/>
              </a:ext>
            </a:extLst>
          </p:cNvPr>
          <p:cNvSpPr/>
          <p:nvPr/>
        </p:nvSpPr>
        <p:spPr>
          <a:xfrm>
            <a:off x="0" y="0"/>
            <a:ext cx="6611024" cy="4470399"/>
          </a:xfrm>
          <a:custGeom>
            <a:avLst/>
            <a:gdLst>
              <a:gd name="connsiteX0" fmla="*/ 0 w 6611024"/>
              <a:gd name="connsiteY0" fmla="*/ 0 h 4470399"/>
              <a:gd name="connsiteX1" fmla="*/ 6611024 w 6611024"/>
              <a:gd name="connsiteY1" fmla="*/ 0 h 4470399"/>
              <a:gd name="connsiteX2" fmla="*/ 6594347 w 6611024"/>
              <a:gd name="connsiteY2" fmla="*/ 219327 h 4470399"/>
              <a:gd name="connsiteX3" fmla="*/ 1883573 w 6611024"/>
              <a:gd name="connsiteY3" fmla="*/ 4470399 h 4470399"/>
              <a:gd name="connsiteX4" fmla="*/ 40411 w 6611024"/>
              <a:gd name="connsiteY4" fmla="*/ 4098282 h 4470399"/>
              <a:gd name="connsiteX5" fmla="*/ 0 w 6611024"/>
              <a:gd name="connsiteY5" fmla="*/ 4080013 h 44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024" h="4470399">
                <a:moveTo>
                  <a:pt x="0" y="0"/>
                </a:moveTo>
                <a:lnTo>
                  <a:pt x="6611024" y="0"/>
                </a:lnTo>
                <a:lnTo>
                  <a:pt x="6594347" y="219327"/>
                </a:lnTo>
                <a:cubicBezTo>
                  <a:pt x="6351856" y="2607091"/>
                  <a:pt x="4335314" y="4470399"/>
                  <a:pt x="1883573" y="4470399"/>
                </a:cubicBezTo>
                <a:cubicBezTo>
                  <a:pt x="1229775" y="4470399"/>
                  <a:pt x="606925" y="4337898"/>
                  <a:pt x="40411" y="4098282"/>
                </a:cubicBezTo>
                <a:lnTo>
                  <a:pt x="0" y="4080013"/>
                </a:lnTo>
                <a:close/>
              </a:path>
            </a:pathLst>
          </a:custGeom>
          <a:gradFill flip="none" rotWithShape="1">
            <a:gsLst>
              <a:gs pos="0">
                <a:schemeClr val="accent1">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70CB8E-DAC1-4C7B-BB7B-9AD2A6B9A75E}"/>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8">
            <a:extLst>
              <a:ext uri="{FF2B5EF4-FFF2-40B4-BE49-F238E27FC236}">
                <a16:creationId xmlns:a16="http://schemas.microsoft.com/office/drawing/2014/main" id="{2AA2B483-2051-6B6D-70A1-05988D7CEE01}"/>
              </a:ext>
            </a:extLst>
          </p:cNvPr>
          <p:cNvSpPr txBox="1">
            <a:spLocks noGrp="1"/>
          </p:cNvSpPr>
          <p:nvPr>
            <p:ph type="title" idx="4294967295"/>
          </p:nvPr>
        </p:nvSpPr>
        <p:spPr>
          <a:xfrm>
            <a:off x="523877" y="161582"/>
            <a:ext cx="5572123" cy="18958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0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Example Conversation</a:t>
            </a:r>
            <a:br>
              <a:rPr kumimoji="0" lang="en-US" sz="4400" b="0" i="0" u="none" strike="noStrike" kern="1200" cap="none" spc="0" normalizeH="0" baseline="0" noProof="0">
                <a:ln>
                  <a:noFill/>
                </a:ln>
                <a:solidFill>
                  <a:schemeClr val="tx1"/>
                </a:solidFill>
                <a:effectLst/>
                <a:uLnTx/>
                <a:uFillTx/>
                <a:latin typeface="+mj-lt"/>
                <a:ea typeface="+mj-ea"/>
                <a:cs typeface="+mj-cs"/>
              </a:rPr>
            </a:br>
            <a:r>
              <a:rPr kumimoji="0" lang="en-US" sz="4400" b="0" i="0" u="none" strike="noStrike" kern="1200" cap="none" spc="0" normalizeH="0" baseline="0" noProof="0">
                <a:ln>
                  <a:noFill/>
                </a:ln>
                <a:solidFill>
                  <a:schemeClr val="tx1"/>
                </a:solidFill>
                <a:effectLst/>
                <a:uLnTx/>
                <a:uFillTx/>
                <a:latin typeface="+mj-lt"/>
                <a:ea typeface="+mj-ea"/>
                <a:cs typeface="+mj-cs"/>
              </a:rPr>
              <a:t> (scene 8)</a:t>
            </a:r>
          </a:p>
        </p:txBody>
      </p:sp>
      <p:pic>
        <p:nvPicPr>
          <p:cNvPr id="4" name="Picture Placeholder 20">
            <a:extLst>
              <a:ext uri="{FF2B5EF4-FFF2-40B4-BE49-F238E27FC236}">
                <a16:creationId xmlns:a16="http://schemas.microsoft.com/office/drawing/2014/main" id="{63A537AB-C6F7-9307-A511-D14F2BECB11B}"/>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000"/>
                    </a14:imgEffect>
                  </a14:imgLayer>
                </a14:imgProps>
              </a:ext>
              <a:ext uri="{28A0092B-C50C-407E-A947-70E740481C1C}">
                <a14:useLocalDpi xmlns:a14="http://schemas.microsoft.com/office/drawing/2010/main" val="0"/>
              </a:ext>
            </a:extLst>
          </a:blip>
          <a:srcRect l="514" t="-3034" r="-514" b="31078"/>
          <a:stretch/>
        </p:blipFill>
        <p:spPr>
          <a:xfrm>
            <a:off x="393146" y="3878667"/>
            <a:ext cx="2743200" cy="2743200"/>
          </a:xfrm>
          <a:prstGeom prst="ellipse">
            <a:avLst/>
          </a:prstGeom>
          <a:solidFill>
            <a:srgbClr val="EBF7FF"/>
          </a:solidFill>
          <a:ln>
            <a:solidFill>
              <a:schemeClr val="bg2">
                <a:lumMod val="40000"/>
                <a:lumOff val="60000"/>
              </a:schemeClr>
            </a:solidFill>
          </a:ln>
          <a:effectLst>
            <a:outerShdw blurRad="50800" dist="38100" dir="5400000" algn="t" rotWithShape="0">
              <a:prstClr val="black">
                <a:alpha val="40000"/>
              </a:prstClr>
            </a:outerShdw>
          </a:effectLst>
        </p:spPr>
      </p:pic>
      <p:pic>
        <p:nvPicPr>
          <p:cNvPr id="6" name="Picture Placeholder 20">
            <a:extLst>
              <a:ext uri="{FF2B5EF4-FFF2-40B4-BE49-F238E27FC236}">
                <a16:creationId xmlns:a16="http://schemas.microsoft.com/office/drawing/2014/main" id="{9ED2C129-BB25-2CB7-68D4-83B385AB817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55654" y="1483162"/>
            <a:ext cx="2743200" cy="2743200"/>
          </a:xfrm>
          <a:prstGeom prst="ellipse">
            <a:avLst/>
          </a:prstGeom>
          <a:solidFill>
            <a:schemeClr val="accent6">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pic>
      <p:sp>
        <p:nvSpPr>
          <p:cNvPr id="39" name="Freeform: Shape 38">
            <a:extLst>
              <a:ext uri="{FF2B5EF4-FFF2-40B4-BE49-F238E27FC236}">
                <a16:creationId xmlns:a16="http://schemas.microsoft.com/office/drawing/2014/main" id="{FAD94DBA-F62F-E569-36A5-FAE15E7E0089}"/>
              </a:ext>
              <a:ext uri="{C183D7F6-B498-43B3-948B-1728B52AA6E4}">
                <adec:decorative xmlns:adec="http://schemas.microsoft.com/office/drawing/2017/decorative" val="1"/>
              </a:ext>
            </a:extLst>
          </p:cNvPr>
          <p:cNvSpPr/>
          <p:nvPr/>
        </p:nvSpPr>
        <p:spPr>
          <a:xfrm>
            <a:off x="2357035" y="1510309"/>
            <a:ext cx="5483502" cy="4258923"/>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758076 w 5467976"/>
              <a:gd name="connsiteY0" fmla="*/ 0 h 2293800"/>
              <a:gd name="connsiteX1" fmla="*/ 5467976 w 5467976"/>
              <a:gd name="connsiteY1" fmla="*/ 1146900 h 2293800"/>
              <a:gd name="connsiteX2" fmla="*/ 2758076 w 5467976"/>
              <a:gd name="connsiteY2" fmla="*/ 2293800 h 2293800"/>
              <a:gd name="connsiteX3" fmla="*/ 666986 w 5467976"/>
              <a:gd name="connsiteY3" fmla="*/ 1876435 h 2293800"/>
              <a:gd name="connsiteX4" fmla="*/ 664870 w 5467976"/>
              <a:gd name="connsiteY4" fmla="*/ 1875237 h 2293800"/>
              <a:gd name="connsiteX5" fmla="*/ 0 w 5467976"/>
              <a:gd name="connsiteY5" fmla="*/ 2025182 h 2293800"/>
              <a:gd name="connsiteX6" fmla="*/ 384130 w 5467976"/>
              <a:gd name="connsiteY6" fmla="*/ 1699769 h 2293800"/>
              <a:gd name="connsiteX7" fmla="*/ 375247 w 5467976"/>
              <a:gd name="connsiteY7" fmla="*/ 1693581 h 2293800"/>
              <a:gd name="connsiteX8" fmla="*/ 48176 w 5467976"/>
              <a:gd name="connsiteY8" fmla="*/ 1146900 h 2293800"/>
              <a:gd name="connsiteX9" fmla="*/ 2758076 w 5467976"/>
              <a:gd name="connsiteY9" fmla="*/ 0 h 2293800"/>
              <a:gd name="connsiteX0" fmla="*/ 2877878 w 5587778"/>
              <a:gd name="connsiteY0" fmla="*/ 0 h 2293800"/>
              <a:gd name="connsiteX1" fmla="*/ 5587778 w 5587778"/>
              <a:gd name="connsiteY1" fmla="*/ 1146900 h 2293800"/>
              <a:gd name="connsiteX2" fmla="*/ 2877878 w 5587778"/>
              <a:gd name="connsiteY2" fmla="*/ 2293800 h 2293800"/>
              <a:gd name="connsiteX3" fmla="*/ 786788 w 5587778"/>
              <a:gd name="connsiteY3" fmla="*/ 1876435 h 2293800"/>
              <a:gd name="connsiteX4" fmla="*/ 784672 w 5587778"/>
              <a:gd name="connsiteY4" fmla="*/ 1875237 h 2293800"/>
              <a:gd name="connsiteX5" fmla="*/ 0 w 5587778"/>
              <a:gd name="connsiteY5" fmla="*/ 1878095 h 2293800"/>
              <a:gd name="connsiteX6" fmla="*/ 503932 w 5587778"/>
              <a:gd name="connsiteY6" fmla="*/ 1699769 h 2293800"/>
              <a:gd name="connsiteX7" fmla="*/ 495049 w 5587778"/>
              <a:gd name="connsiteY7" fmla="*/ 1693581 h 2293800"/>
              <a:gd name="connsiteX8" fmla="*/ 167978 w 5587778"/>
              <a:gd name="connsiteY8" fmla="*/ 1146900 h 2293800"/>
              <a:gd name="connsiteX9" fmla="*/ 2877878 w 5587778"/>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7778" h="2293800">
                <a:moveTo>
                  <a:pt x="2877878" y="0"/>
                </a:moveTo>
                <a:cubicBezTo>
                  <a:pt x="4374514" y="0"/>
                  <a:pt x="5587778" y="513485"/>
                  <a:pt x="5587778" y="1146900"/>
                </a:cubicBezTo>
                <a:cubicBezTo>
                  <a:pt x="5587778" y="1780315"/>
                  <a:pt x="4374514" y="2293800"/>
                  <a:pt x="2877878" y="2293800"/>
                </a:cubicBezTo>
                <a:cubicBezTo>
                  <a:pt x="2036021" y="2293800"/>
                  <a:pt x="1283823" y="2131330"/>
                  <a:pt x="786788" y="1876435"/>
                </a:cubicBezTo>
                <a:lnTo>
                  <a:pt x="784672" y="1875237"/>
                </a:lnTo>
                <a:lnTo>
                  <a:pt x="0" y="1878095"/>
                </a:lnTo>
                <a:lnTo>
                  <a:pt x="503932" y="1699769"/>
                </a:lnTo>
                <a:lnTo>
                  <a:pt x="495049" y="1693581"/>
                </a:lnTo>
                <a:cubicBezTo>
                  <a:pt x="286461" y="1531073"/>
                  <a:pt x="167978" y="1344842"/>
                  <a:pt x="167978" y="1146900"/>
                </a:cubicBezTo>
                <a:cubicBezTo>
                  <a:pt x="167978" y="513485"/>
                  <a:pt x="1381242" y="0"/>
                  <a:pt x="2877878" y="0"/>
                </a:cubicBezTo>
                <a:close/>
              </a:path>
            </a:pathLst>
          </a:custGeom>
          <a:solidFill>
            <a:srgbClr val="F3FAFF"/>
          </a:solidFill>
          <a:ln w="50800">
            <a:solidFill>
              <a:schemeClr val="tx2"/>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31520" tIns="548640" rIns="548640" bIns="731520" rtlCol="0" anchor="ctr">
            <a:spAutoFit/>
          </a:bodyPr>
          <a:lstStyle/>
          <a:p>
            <a:pPr algn="ctr">
              <a:lnSpc>
                <a:spcPct val="108000"/>
              </a:lnSpc>
            </a:pPr>
            <a:r>
              <a:rPr lang="en-US" b="1">
                <a:solidFill>
                  <a:schemeClr val="tx1"/>
                </a:solidFill>
              </a:rPr>
              <a:t>STAFF:</a:t>
            </a:r>
          </a:p>
          <a:p>
            <a:pPr algn="ctr">
              <a:lnSpc>
                <a:spcPct val="108000"/>
              </a:lnSpc>
            </a:pPr>
            <a:r>
              <a:rPr lang="en-US">
                <a:solidFill>
                  <a:srgbClr val="000000"/>
                </a:solidFill>
              </a:rPr>
              <a:t>On the one hand, it sounds like not working has helped you to manage your health but, on the other hand, you feel lonely being home all day. It seems as if you’d be interested in working if you could have help to explore your job options and find something that fits with your health needs. And you want to make sure your benefits are safe too. Is that correct?</a:t>
            </a:r>
          </a:p>
        </p:txBody>
      </p:sp>
      <p:sp>
        <p:nvSpPr>
          <p:cNvPr id="7" name="Freeform: Shape 6">
            <a:extLst>
              <a:ext uri="{FF2B5EF4-FFF2-40B4-BE49-F238E27FC236}">
                <a16:creationId xmlns:a16="http://schemas.microsoft.com/office/drawing/2014/main" id="{8C56710C-657E-3F8F-8D7C-8849127FF699}"/>
              </a:ext>
              <a:ext uri="{C183D7F6-B498-43B3-948B-1728B52AA6E4}">
                <adec:decorative xmlns:adec="http://schemas.microsoft.com/office/drawing/2017/decorative" val="1"/>
              </a:ext>
            </a:extLst>
          </p:cNvPr>
          <p:cNvSpPr/>
          <p:nvPr/>
        </p:nvSpPr>
        <p:spPr>
          <a:xfrm flipH="1">
            <a:off x="7180018" y="566492"/>
            <a:ext cx="2485645" cy="1833341"/>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 name="connsiteX0" fmla="*/ 2709900 w 5419800"/>
              <a:gd name="connsiteY0" fmla="*/ 0 h 2360645"/>
              <a:gd name="connsiteX1" fmla="*/ 5419800 w 5419800"/>
              <a:gd name="connsiteY1" fmla="*/ 1146900 h 2360645"/>
              <a:gd name="connsiteX2" fmla="*/ 2709900 w 5419800"/>
              <a:gd name="connsiteY2" fmla="*/ 2293800 h 2360645"/>
              <a:gd name="connsiteX3" fmla="*/ 618810 w 5419800"/>
              <a:gd name="connsiteY3" fmla="*/ 1876435 h 2360645"/>
              <a:gd name="connsiteX4" fmla="*/ 616694 w 5419800"/>
              <a:gd name="connsiteY4" fmla="*/ 1875237 h 2360645"/>
              <a:gd name="connsiteX5" fmla="*/ 29613 w 5419800"/>
              <a:gd name="connsiteY5" fmla="*/ 2360645 h 2360645"/>
              <a:gd name="connsiteX6" fmla="*/ 335954 w 5419800"/>
              <a:gd name="connsiteY6" fmla="*/ 1699769 h 2360645"/>
              <a:gd name="connsiteX7" fmla="*/ 327071 w 5419800"/>
              <a:gd name="connsiteY7" fmla="*/ 1693581 h 2360645"/>
              <a:gd name="connsiteX8" fmla="*/ 0 w 5419800"/>
              <a:gd name="connsiteY8" fmla="*/ 1146900 h 2360645"/>
              <a:gd name="connsiteX9" fmla="*/ 2709900 w 5419800"/>
              <a:gd name="connsiteY9" fmla="*/ 0 h 2360645"/>
              <a:gd name="connsiteX0" fmla="*/ 2711359 w 5421259"/>
              <a:gd name="connsiteY0" fmla="*/ 0 h 2426231"/>
              <a:gd name="connsiteX1" fmla="*/ 5421259 w 5421259"/>
              <a:gd name="connsiteY1" fmla="*/ 1146900 h 2426231"/>
              <a:gd name="connsiteX2" fmla="*/ 2711359 w 5421259"/>
              <a:gd name="connsiteY2" fmla="*/ 2293800 h 2426231"/>
              <a:gd name="connsiteX3" fmla="*/ 620269 w 5421259"/>
              <a:gd name="connsiteY3" fmla="*/ 1876435 h 2426231"/>
              <a:gd name="connsiteX4" fmla="*/ 618153 w 5421259"/>
              <a:gd name="connsiteY4" fmla="*/ 1875237 h 2426231"/>
              <a:gd name="connsiteX5" fmla="*/ 0 w 5421259"/>
              <a:gd name="connsiteY5" fmla="*/ 2426231 h 2426231"/>
              <a:gd name="connsiteX6" fmla="*/ 337413 w 5421259"/>
              <a:gd name="connsiteY6" fmla="*/ 1699769 h 2426231"/>
              <a:gd name="connsiteX7" fmla="*/ 328530 w 5421259"/>
              <a:gd name="connsiteY7" fmla="*/ 1693581 h 2426231"/>
              <a:gd name="connsiteX8" fmla="*/ 1459 w 5421259"/>
              <a:gd name="connsiteY8" fmla="*/ 1146900 h 2426231"/>
              <a:gd name="connsiteX9" fmla="*/ 2711359 w 5421259"/>
              <a:gd name="connsiteY9" fmla="*/ 0 h 2426231"/>
              <a:gd name="connsiteX0" fmla="*/ 2768992 w 5478892"/>
              <a:gd name="connsiteY0" fmla="*/ 0 h 2293800"/>
              <a:gd name="connsiteX1" fmla="*/ 5478892 w 5478892"/>
              <a:gd name="connsiteY1" fmla="*/ 1146900 h 2293800"/>
              <a:gd name="connsiteX2" fmla="*/ 2768992 w 5478892"/>
              <a:gd name="connsiteY2" fmla="*/ 2293800 h 2293800"/>
              <a:gd name="connsiteX3" fmla="*/ 677902 w 5478892"/>
              <a:gd name="connsiteY3" fmla="*/ 1876435 h 2293800"/>
              <a:gd name="connsiteX4" fmla="*/ 675786 w 5478892"/>
              <a:gd name="connsiteY4" fmla="*/ 1875237 h 2293800"/>
              <a:gd name="connsiteX5" fmla="*/ 0 w 5478892"/>
              <a:gd name="connsiteY5" fmla="*/ 2256750 h 2293800"/>
              <a:gd name="connsiteX6" fmla="*/ 395046 w 5478892"/>
              <a:gd name="connsiteY6" fmla="*/ 1699769 h 2293800"/>
              <a:gd name="connsiteX7" fmla="*/ 386163 w 5478892"/>
              <a:gd name="connsiteY7" fmla="*/ 1693581 h 2293800"/>
              <a:gd name="connsiteX8" fmla="*/ 59092 w 5478892"/>
              <a:gd name="connsiteY8" fmla="*/ 1146900 h 2293800"/>
              <a:gd name="connsiteX9" fmla="*/ 2768992 w 5478892"/>
              <a:gd name="connsiteY9" fmla="*/ 0 h 2293800"/>
              <a:gd name="connsiteX0" fmla="*/ 3013933 w 5723833"/>
              <a:gd name="connsiteY0" fmla="*/ 0 h 2293800"/>
              <a:gd name="connsiteX1" fmla="*/ 5723833 w 5723833"/>
              <a:gd name="connsiteY1" fmla="*/ 1146900 h 2293800"/>
              <a:gd name="connsiteX2" fmla="*/ 3013933 w 5723833"/>
              <a:gd name="connsiteY2" fmla="*/ 2293800 h 2293800"/>
              <a:gd name="connsiteX3" fmla="*/ 922843 w 5723833"/>
              <a:gd name="connsiteY3" fmla="*/ 1876435 h 2293800"/>
              <a:gd name="connsiteX4" fmla="*/ 920727 w 5723833"/>
              <a:gd name="connsiteY4" fmla="*/ 1875237 h 2293800"/>
              <a:gd name="connsiteX5" fmla="*/ 0 w 5723833"/>
              <a:gd name="connsiteY5" fmla="*/ 2121381 h 2293800"/>
              <a:gd name="connsiteX6" fmla="*/ 639987 w 5723833"/>
              <a:gd name="connsiteY6" fmla="*/ 1699769 h 2293800"/>
              <a:gd name="connsiteX7" fmla="*/ 631104 w 5723833"/>
              <a:gd name="connsiteY7" fmla="*/ 1693581 h 2293800"/>
              <a:gd name="connsiteX8" fmla="*/ 304033 w 5723833"/>
              <a:gd name="connsiteY8" fmla="*/ 1146900 h 2293800"/>
              <a:gd name="connsiteX9" fmla="*/ 3013933 w 5723833"/>
              <a:gd name="connsiteY9" fmla="*/ 0 h 2293800"/>
              <a:gd name="connsiteX0" fmla="*/ 2709900 w 5419800"/>
              <a:gd name="connsiteY0" fmla="*/ 0 h 2341699"/>
              <a:gd name="connsiteX1" fmla="*/ 5419800 w 5419800"/>
              <a:gd name="connsiteY1" fmla="*/ 1146900 h 2341699"/>
              <a:gd name="connsiteX2" fmla="*/ 2709900 w 5419800"/>
              <a:gd name="connsiteY2" fmla="*/ 2293800 h 2341699"/>
              <a:gd name="connsiteX3" fmla="*/ 618810 w 5419800"/>
              <a:gd name="connsiteY3" fmla="*/ 1876435 h 2341699"/>
              <a:gd name="connsiteX4" fmla="*/ 616694 w 5419800"/>
              <a:gd name="connsiteY4" fmla="*/ 1875237 h 2341699"/>
              <a:gd name="connsiteX5" fmla="*/ 281841 w 5419800"/>
              <a:gd name="connsiteY5" fmla="*/ 2341699 h 2341699"/>
              <a:gd name="connsiteX6" fmla="*/ 335954 w 5419800"/>
              <a:gd name="connsiteY6" fmla="*/ 1699769 h 2341699"/>
              <a:gd name="connsiteX7" fmla="*/ 327071 w 5419800"/>
              <a:gd name="connsiteY7" fmla="*/ 1693581 h 2341699"/>
              <a:gd name="connsiteX8" fmla="*/ 0 w 5419800"/>
              <a:gd name="connsiteY8" fmla="*/ 1146900 h 2341699"/>
              <a:gd name="connsiteX9" fmla="*/ 2709900 w 5419800"/>
              <a:gd name="connsiteY9" fmla="*/ 0 h 2341699"/>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86549 w 5419800"/>
              <a:gd name="connsiteY5" fmla="*/ 2231541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709900 w 5419800"/>
              <a:gd name="connsiteY0" fmla="*/ 0 h 2361728"/>
              <a:gd name="connsiteX1" fmla="*/ 5419800 w 5419800"/>
              <a:gd name="connsiteY1" fmla="*/ 1146900 h 2361728"/>
              <a:gd name="connsiteX2" fmla="*/ 2709900 w 5419800"/>
              <a:gd name="connsiteY2" fmla="*/ 2293800 h 2361728"/>
              <a:gd name="connsiteX3" fmla="*/ 618810 w 5419800"/>
              <a:gd name="connsiteY3" fmla="*/ 1876435 h 2361728"/>
              <a:gd name="connsiteX4" fmla="*/ 616694 w 5419800"/>
              <a:gd name="connsiteY4" fmla="*/ 1875237 h 2361728"/>
              <a:gd name="connsiteX5" fmla="*/ 129126 w 5419800"/>
              <a:gd name="connsiteY5" fmla="*/ 2361728 h 2361728"/>
              <a:gd name="connsiteX6" fmla="*/ 335954 w 5419800"/>
              <a:gd name="connsiteY6" fmla="*/ 1699769 h 2361728"/>
              <a:gd name="connsiteX7" fmla="*/ 327071 w 5419800"/>
              <a:gd name="connsiteY7" fmla="*/ 1693581 h 2361728"/>
              <a:gd name="connsiteX8" fmla="*/ 0 w 5419800"/>
              <a:gd name="connsiteY8" fmla="*/ 1146900 h 2361728"/>
              <a:gd name="connsiteX9" fmla="*/ 2709900 w 5419800"/>
              <a:gd name="connsiteY9" fmla="*/ 0 h 2361728"/>
              <a:gd name="connsiteX0" fmla="*/ 2782836 w 5492736"/>
              <a:gd name="connsiteY0" fmla="*/ 0 h 2293800"/>
              <a:gd name="connsiteX1" fmla="*/ 5492736 w 5492736"/>
              <a:gd name="connsiteY1" fmla="*/ 1146900 h 2293800"/>
              <a:gd name="connsiteX2" fmla="*/ 2782836 w 5492736"/>
              <a:gd name="connsiteY2" fmla="*/ 2293800 h 2293800"/>
              <a:gd name="connsiteX3" fmla="*/ 691746 w 5492736"/>
              <a:gd name="connsiteY3" fmla="*/ 1876435 h 2293800"/>
              <a:gd name="connsiteX4" fmla="*/ 689630 w 5492736"/>
              <a:gd name="connsiteY4" fmla="*/ 1875237 h 2293800"/>
              <a:gd name="connsiteX5" fmla="*/ 0 w 5492736"/>
              <a:gd name="connsiteY5" fmla="*/ 2280010 h 2293800"/>
              <a:gd name="connsiteX6" fmla="*/ 408890 w 5492736"/>
              <a:gd name="connsiteY6" fmla="*/ 1699769 h 2293800"/>
              <a:gd name="connsiteX7" fmla="*/ 400007 w 5492736"/>
              <a:gd name="connsiteY7" fmla="*/ 1693581 h 2293800"/>
              <a:gd name="connsiteX8" fmla="*/ 72936 w 5492736"/>
              <a:gd name="connsiteY8" fmla="*/ 1146900 h 2293800"/>
              <a:gd name="connsiteX9" fmla="*/ 2782836 w 5492736"/>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2736" h="2293800">
                <a:moveTo>
                  <a:pt x="2782836" y="0"/>
                </a:moveTo>
                <a:cubicBezTo>
                  <a:pt x="4279472" y="0"/>
                  <a:pt x="5492736" y="513485"/>
                  <a:pt x="5492736" y="1146900"/>
                </a:cubicBezTo>
                <a:cubicBezTo>
                  <a:pt x="5492736" y="1780315"/>
                  <a:pt x="4279472" y="2293800"/>
                  <a:pt x="2782836" y="2293800"/>
                </a:cubicBezTo>
                <a:cubicBezTo>
                  <a:pt x="1940979" y="2293800"/>
                  <a:pt x="1188781" y="2131330"/>
                  <a:pt x="691746" y="1876435"/>
                </a:cubicBezTo>
                <a:lnTo>
                  <a:pt x="689630" y="1875237"/>
                </a:lnTo>
                <a:lnTo>
                  <a:pt x="0" y="2280010"/>
                </a:lnTo>
                <a:lnTo>
                  <a:pt x="408890" y="1699769"/>
                </a:lnTo>
                <a:lnTo>
                  <a:pt x="400007" y="1693581"/>
                </a:lnTo>
                <a:cubicBezTo>
                  <a:pt x="191419" y="1531073"/>
                  <a:pt x="72936" y="1344842"/>
                  <a:pt x="72936" y="1146900"/>
                </a:cubicBezTo>
                <a:cubicBezTo>
                  <a:pt x="72936" y="513485"/>
                  <a:pt x="1286200" y="0"/>
                  <a:pt x="2782836" y="0"/>
                </a:cubicBezTo>
                <a:close/>
              </a:path>
            </a:pathLst>
          </a:custGeom>
          <a:solidFill>
            <a:srgbClr val="FFFEF7"/>
          </a:solidFill>
          <a:ln w="50800">
            <a:solidFill>
              <a:schemeClr val="bg2">
                <a:lumMod val="50000"/>
              </a:schemeClr>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548640" bIns="548640" rtlCol="0" anchor="ctr">
            <a:spAutoFit/>
          </a:bodyPr>
          <a:lstStyle/>
          <a:p>
            <a:pPr algn="ctr">
              <a:lnSpc>
                <a:spcPct val="108000"/>
              </a:lnSpc>
            </a:pPr>
            <a:r>
              <a:rPr lang="en-US" b="1">
                <a:solidFill>
                  <a:schemeClr val="bg2">
                    <a:lumMod val="50000"/>
                  </a:schemeClr>
                </a:solidFill>
              </a:rPr>
              <a:t>SHARON:</a:t>
            </a:r>
            <a:r>
              <a:rPr lang="en-US">
                <a:solidFill>
                  <a:schemeClr val="bg2">
                    <a:lumMod val="50000"/>
                  </a:schemeClr>
                </a:solidFill>
              </a:rPr>
              <a:t> </a:t>
            </a:r>
            <a:br>
              <a:rPr lang="en-US">
                <a:solidFill>
                  <a:srgbClr val="000000"/>
                </a:solidFill>
              </a:rPr>
            </a:br>
            <a:r>
              <a:rPr lang="en-US">
                <a:solidFill>
                  <a:srgbClr val="000000"/>
                </a:solidFill>
              </a:rPr>
              <a:t>Yeah, I’d say you’re right. </a:t>
            </a:r>
          </a:p>
        </p:txBody>
      </p:sp>
    </p:spTree>
    <p:custDataLst>
      <p:tags r:id="rId1"/>
    </p:custDataLst>
    <p:extLst>
      <p:ext uri="{BB962C8B-B14F-4D97-AF65-F5344CB8AC3E}">
        <p14:creationId xmlns:p14="http://schemas.microsoft.com/office/powerpoint/2010/main" val="401066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47"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250"/>
                            </p:stCondLst>
                            <p:childTnLst>
                              <p:par>
                                <p:cTn id="17" presetID="3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2250"/>
                            </p:stCondLst>
                            <p:childTnLst>
                              <p:par>
                                <p:cTn id="24" presetID="37"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5" grpId="0"/>
      <p:bldP spid="39"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1B2F8-9A6B-42E8-AB08-9C90F0F9D74F}"/>
              </a:ext>
              <a:ext uri="{C183D7F6-B498-43B3-948B-1728B52AA6E4}">
                <adec:decorative xmlns:adec="http://schemas.microsoft.com/office/drawing/2017/decorative" val="1"/>
              </a:ext>
            </a:extLst>
          </p:cNvPr>
          <p:cNvSpPr/>
          <p:nvPr/>
        </p:nvSpPr>
        <p:spPr>
          <a:xfrm>
            <a:off x="0" y="0"/>
            <a:ext cx="6611024" cy="4470399"/>
          </a:xfrm>
          <a:custGeom>
            <a:avLst/>
            <a:gdLst>
              <a:gd name="connsiteX0" fmla="*/ 0 w 6611024"/>
              <a:gd name="connsiteY0" fmla="*/ 0 h 4470399"/>
              <a:gd name="connsiteX1" fmla="*/ 6611024 w 6611024"/>
              <a:gd name="connsiteY1" fmla="*/ 0 h 4470399"/>
              <a:gd name="connsiteX2" fmla="*/ 6594347 w 6611024"/>
              <a:gd name="connsiteY2" fmla="*/ 219327 h 4470399"/>
              <a:gd name="connsiteX3" fmla="*/ 1883573 w 6611024"/>
              <a:gd name="connsiteY3" fmla="*/ 4470399 h 4470399"/>
              <a:gd name="connsiteX4" fmla="*/ 40411 w 6611024"/>
              <a:gd name="connsiteY4" fmla="*/ 4098282 h 4470399"/>
              <a:gd name="connsiteX5" fmla="*/ 0 w 6611024"/>
              <a:gd name="connsiteY5" fmla="*/ 4080013 h 44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024" h="4470399">
                <a:moveTo>
                  <a:pt x="0" y="0"/>
                </a:moveTo>
                <a:lnTo>
                  <a:pt x="6611024" y="0"/>
                </a:lnTo>
                <a:lnTo>
                  <a:pt x="6594347" y="219327"/>
                </a:lnTo>
                <a:cubicBezTo>
                  <a:pt x="6351856" y="2607091"/>
                  <a:pt x="4335314" y="4470399"/>
                  <a:pt x="1883573" y="4470399"/>
                </a:cubicBezTo>
                <a:cubicBezTo>
                  <a:pt x="1229775" y="4470399"/>
                  <a:pt x="606925" y="4337898"/>
                  <a:pt x="40411" y="4098282"/>
                </a:cubicBezTo>
                <a:lnTo>
                  <a:pt x="0" y="4080013"/>
                </a:lnTo>
                <a:close/>
              </a:path>
            </a:pathLst>
          </a:custGeom>
          <a:gradFill flip="none" rotWithShape="1">
            <a:gsLst>
              <a:gs pos="0">
                <a:schemeClr val="accent1">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70CB8E-DAC1-4C7B-BB7B-9AD2A6B9A75E}"/>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8">
            <a:extLst>
              <a:ext uri="{FF2B5EF4-FFF2-40B4-BE49-F238E27FC236}">
                <a16:creationId xmlns:a16="http://schemas.microsoft.com/office/drawing/2014/main" id="{03792A2D-C594-43E9-196A-2238013CBC2A}"/>
              </a:ext>
            </a:extLst>
          </p:cNvPr>
          <p:cNvSpPr txBox="1">
            <a:spLocks noGrp="1"/>
          </p:cNvSpPr>
          <p:nvPr>
            <p:ph type="title" idx="4294967295"/>
          </p:nvPr>
        </p:nvSpPr>
        <p:spPr>
          <a:xfrm>
            <a:off x="523877" y="161582"/>
            <a:ext cx="5572123" cy="1770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0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Example Conversation</a:t>
            </a:r>
            <a:br>
              <a:rPr kumimoji="0" lang="en-US" sz="4400" b="0" i="0" u="none" strike="noStrike" kern="1200" cap="none" spc="0" normalizeH="0" baseline="0" noProof="0">
                <a:ln>
                  <a:noFill/>
                </a:ln>
                <a:solidFill>
                  <a:schemeClr val="tx1"/>
                </a:solidFill>
                <a:effectLst/>
                <a:uLnTx/>
                <a:uFillTx/>
                <a:latin typeface="+mj-lt"/>
                <a:ea typeface="+mj-ea"/>
                <a:cs typeface="+mj-cs"/>
              </a:rPr>
            </a:br>
            <a:r>
              <a:rPr kumimoji="0" lang="en-US" sz="4400" b="0" i="0" u="none" strike="noStrike" kern="1200" cap="none" spc="0" normalizeH="0" baseline="0" noProof="0">
                <a:ln>
                  <a:noFill/>
                </a:ln>
                <a:solidFill>
                  <a:schemeClr val="tx1"/>
                </a:solidFill>
                <a:effectLst/>
                <a:uLnTx/>
                <a:uFillTx/>
                <a:latin typeface="+mj-lt"/>
                <a:ea typeface="+mj-ea"/>
                <a:cs typeface="+mj-cs"/>
              </a:rPr>
              <a:t> (scene 9)</a:t>
            </a:r>
          </a:p>
        </p:txBody>
      </p:sp>
      <p:pic>
        <p:nvPicPr>
          <p:cNvPr id="3" name="Picture Placeholder 20">
            <a:extLst>
              <a:ext uri="{FF2B5EF4-FFF2-40B4-BE49-F238E27FC236}">
                <a16:creationId xmlns:a16="http://schemas.microsoft.com/office/drawing/2014/main" id="{4112EA3B-4A63-C4B2-D9F5-AC90AD461F5D}"/>
              </a:ext>
              <a:ext uri="{C183D7F6-B498-43B3-948B-1728B52AA6E4}">
                <adec:decorative xmlns:adec="http://schemas.microsoft.com/office/drawing/2017/decorative"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4000"/>
                    </a14:imgEffect>
                  </a14:imgLayer>
                </a14:imgProps>
              </a:ext>
              <a:ext uri="{28A0092B-C50C-407E-A947-70E740481C1C}">
                <a14:useLocalDpi xmlns:a14="http://schemas.microsoft.com/office/drawing/2010/main" val="0"/>
              </a:ext>
            </a:extLst>
          </a:blip>
          <a:srcRect l="-2496" t="-1094" r="32719" b="47764"/>
          <a:stretch/>
        </p:blipFill>
        <p:spPr>
          <a:xfrm>
            <a:off x="6416450" y="4010020"/>
            <a:ext cx="2743200" cy="2743200"/>
          </a:xfrm>
          <a:prstGeom prst="ellipse">
            <a:avLst/>
          </a:prstGeom>
          <a:solidFill>
            <a:srgbClr val="EBF7FF"/>
          </a:solidFill>
          <a:ln>
            <a:solidFill>
              <a:schemeClr val="bg2">
                <a:lumMod val="40000"/>
                <a:lumOff val="60000"/>
              </a:schemeClr>
            </a:solidFill>
          </a:ln>
          <a:effectLst>
            <a:outerShdw blurRad="50800" dist="38100" dir="5400000" algn="t" rotWithShape="0">
              <a:prstClr val="black">
                <a:alpha val="40000"/>
              </a:prstClr>
            </a:outerShdw>
          </a:effectLst>
        </p:spPr>
      </p:pic>
      <p:pic>
        <p:nvPicPr>
          <p:cNvPr id="6" name="Picture Placeholder 20">
            <a:extLst>
              <a:ext uri="{FF2B5EF4-FFF2-40B4-BE49-F238E27FC236}">
                <a16:creationId xmlns:a16="http://schemas.microsoft.com/office/drawing/2014/main" id="{3A24CA37-3B5E-E489-49EB-D648DA4E10B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047582" y="1762995"/>
            <a:ext cx="2743200" cy="2743200"/>
          </a:xfrm>
          <a:prstGeom prst="ellipse">
            <a:avLst/>
          </a:prstGeom>
          <a:solidFill>
            <a:schemeClr val="accent6">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pic>
      <p:sp>
        <p:nvSpPr>
          <p:cNvPr id="39" name="Freeform: Shape 38">
            <a:extLst>
              <a:ext uri="{FF2B5EF4-FFF2-40B4-BE49-F238E27FC236}">
                <a16:creationId xmlns:a16="http://schemas.microsoft.com/office/drawing/2014/main" id="{FAD94DBA-F62F-E569-36A5-FAE15E7E0089}"/>
              </a:ext>
              <a:ext uri="{C183D7F6-B498-43B3-948B-1728B52AA6E4}">
                <adec:decorative xmlns:adec="http://schemas.microsoft.com/office/drawing/2017/decorative" val="1"/>
              </a:ext>
            </a:extLst>
          </p:cNvPr>
          <p:cNvSpPr/>
          <p:nvPr/>
        </p:nvSpPr>
        <p:spPr>
          <a:xfrm flipH="1">
            <a:off x="217459" y="1941818"/>
            <a:ext cx="6704161" cy="3981924"/>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050312 w 5760212"/>
              <a:gd name="connsiteY0" fmla="*/ 0 h 2293800"/>
              <a:gd name="connsiteX1" fmla="*/ 5760212 w 5760212"/>
              <a:gd name="connsiteY1" fmla="*/ 1146900 h 2293800"/>
              <a:gd name="connsiteX2" fmla="*/ 3050312 w 5760212"/>
              <a:gd name="connsiteY2" fmla="*/ 2293800 h 2293800"/>
              <a:gd name="connsiteX3" fmla="*/ 959222 w 5760212"/>
              <a:gd name="connsiteY3" fmla="*/ 1876435 h 2293800"/>
              <a:gd name="connsiteX4" fmla="*/ 957106 w 5760212"/>
              <a:gd name="connsiteY4" fmla="*/ 1875237 h 2293800"/>
              <a:gd name="connsiteX5" fmla="*/ 0 w 5760212"/>
              <a:gd name="connsiteY5" fmla="*/ 1657191 h 2293800"/>
              <a:gd name="connsiteX6" fmla="*/ 676366 w 5760212"/>
              <a:gd name="connsiteY6" fmla="*/ 1699769 h 2293800"/>
              <a:gd name="connsiteX7" fmla="*/ 667483 w 5760212"/>
              <a:gd name="connsiteY7" fmla="*/ 1693581 h 2293800"/>
              <a:gd name="connsiteX8" fmla="*/ 340412 w 5760212"/>
              <a:gd name="connsiteY8" fmla="*/ 1146900 h 2293800"/>
              <a:gd name="connsiteX9" fmla="*/ 3050312 w 5760212"/>
              <a:gd name="connsiteY9" fmla="*/ 0 h 2293800"/>
              <a:gd name="connsiteX0" fmla="*/ 2994736 w 5704636"/>
              <a:gd name="connsiteY0" fmla="*/ 0 h 2293800"/>
              <a:gd name="connsiteX1" fmla="*/ 5704636 w 5704636"/>
              <a:gd name="connsiteY1" fmla="*/ 1146900 h 2293800"/>
              <a:gd name="connsiteX2" fmla="*/ 2994736 w 5704636"/>
              <a:gd name="connsiteY2" fmla="*/ 2293800 h 2293800"/>
              <a:gd name="connsiteX3" fmla="*/ 903646 w 5704636"/>
              <a:gd name="connsiteY3" fmla="*/ 1876435 h 2293800"/>
              <a:gd name="connsiteX4" fmla="*/ 901530 w 5704636"/>
              <a:gd name="connsiteY4" fmla="*/ 1875237 h 2293800"/>
              <a:gd name="connsiteX5" fmla="*/ 0 w 5704636"/>
              <a:gd name="connsiteY5" fmla="*/ 1837789 h 2293800"/>
              <a:gd name="connsiteX6" fmla="*/ 620790 w 5704636"/>
              <a:gd name="connsiteY6" fmla="*/ 1699769 h 2293800"/>
              <a:gd name="connsiteX7" fmla="*/ 611907 w 5704636"/>
              <a:gd name="connsiteY7" fmla="*/ 1693581 h 2293800"/>
              <a:gd name="connsiteX8" fmla="*/ 284836 w 5704636"/>
              <a:gd name="connsiteY8" fmla="*/ 1146900 h 2293800"/>
              <a:gd name="connsiteX9" fmla="*/ 2994736 w 5704636"/>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4636" h="2293800">
                <a:moveTo>
                  <a:pt x="2994736" y="0"/>
                </a:moveTo>
                <a:cubicBezTo>
                  <a:pt x="4491372" y="0"/>
                  <a:pt x="5704636" y="513485"/>
                  <a:pt x="5704636" y="1146900"/>
                </a:cubicBezTo>
                <a:cubicBezTo>
                  <a:pt x="5704636" y="1780315"/>
                  <a:pt x="4491372" y="2293800"/>
                  <a:pt x="2994736" y="2293800"/>
                </a:cubicBezTo>
                <a:cubicBezTo>
                  <a:pt x="2152879" y="2293800"/>
                  <a:pt x="1400681" y="2131330"/>
                  <a:pt x="903646" y="1876435"/>
                </a:cubicBezTo>
                <a:lnTo>
                  <a:pt x="901530" y="1875237"/>
                </a:lnTo>
                <a:lnTo>
                  <a:pt x="0" y="1837789"/>
                </a:lnTo>
                <a:lnTo>
                  <a:pt x="620790" y="1699769"/>
                </a:lnTo>
                <a:lnTo>
                  <a:pt x="611907" y="1693581"/>
                </a:lnTo>
                <a:cubicBezTo>
                  <a:pt x="403319" y="1531073"/>
                  <a:pt x="284836" y="1344842"/>
                  <a:pt x="284836" y="1146900"/>
                </a:cubicBezTo>
                <a:cubicBezTo>
                  <a:pt x="284836" y="513485"/>
                  <a:pt x="1498100" y="0"/>
                  <a:pt x="2994736" y="0"/>
                </a:cubicBezTo>
                <a:close/>
              </a:path>
            </a:pathLst>
          </a:custGeom>
          <a:solidFill>
            <a:srgbClr val="F3FAFF"/>
          </a:solidFill>
          <a:ln w="50800">
            <a:solidFill>
              <a:schemeClr val="tx2"/>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31520" tIns="457200" rIns="914400" bIns="548640" rtlCol="0" anchor="ctr">
            <a:spAutoFit/>
          </a:bodyPr>
          <a:lstStyle/>
          <a:p>
            <a:pPr algn="ctr">
              <a:lnSpc>
                <a:spcPct val="108000"/>
              </a:lnSpc>
            </a:pPr>
            <a:r>
              <a:rPr lang="en-US" b="1" dirty="0">
                <a:solidFill>
                  <a:schemeClr val="tx1"/>
                </a:solidFill>
              </a:rPr>
              <a:t>STAFF:</a:t>
            </a:r>
          </a:p>
          <a:p>
            <a:pPr algn="ctr">
              <a:lnSpc>
                <a:spcPct val="108000"/>
              </a:lnSpc>
            </a:pPr>
            <a:r>
              <a:rPr lang="en-US" dirty="0">
                <a:solidFill>
                  <a:srgbClr val="000000"/>
                </a:solidFill>
              </a:rPr>
              <a:t>I think there are ways we can make sure your benefits are safe. There is a service called Work Incentives Benefits Counseling. Work Incentives Benefits Counselors are experts on Social Security Benefits and can help you learn about the safeguards and special programs that help people who receive benefits work and earn income without losing the benefits they need. I can help you get connected to the service.</a:t>
            </a:r>
          </a:p>
        </p:txBody>
      </p:sp>
      <p:sp>
        <p:nvSpPr>
          <p:cNvPr id="7" name="Freeform: Shape 6">
            <a:extLst>
              <a:ext uri="{FF2B5EF4-FFF2-40B4-BE49-F238E27FC236}">
                <a16:creationId xmlns:a16="http://schemas.microsoft.com/office/drawing/2014/main" id="{61402272-7CA6-A371-CBA9-468DC01A14F9}"/>
              </a:ext>
              <a:ext uri="{C183D7F6-B498-43B3-948B-1728B52AA6E4}">
                <adec:decorative xmlns:adec="http://schemas.microsoft.com/office/drawing/2017/decorative" val="1"/>
              </a:ext>
            </a:extLst>
          </p:cNvPr>
          <p:cNvSpPr/>
          <p:nvPr/>
        </p:nvSpPr>
        <p:spPr>
          <a:xfrm flipH="1">
            <a:off x="6619877" y="405043"/>
            <a:ext cx="3100450" cy="2186817"/>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 name="connsiteX0" fmla="*/ 2709900 w 5419800"/>
              <a:gd name="connsiteY0" fmla="*/ 0 h 2360645"/>
              <a:gd name="connsiteX1" fmla="*/ 5419800 w 5419800"/>
              <a:gd name="connsiteY1" fmla="*/ 1146900 h 2360645"/>
              <a:gd name="connsiteX2" fmla="*/ 2709900 w 5419800"/>
              <a:gd name="connsiteY2" fmla="*/ 2293800 h 2360645"/>
              <a:gd name="connsiteX3" fmla="*/ 618810 w 5419800"/>
              <a:gd name="connsiteY3" fmla="*/ 1876435 h 2360645"/>
              <a:gd name="connsiteX4" fmla="*/ 616694 w 5419800"/>
              <a:gd name="connsiteY4" fmla="*/ 1875237 h 2360645"/>
              <a:gd name="connsiteX5" fmla="*/ 29613 w 5419800"/>
              <a:gd name="connsiteY5" fmla="*/ 2360645 h 2360645"/>
              <a:gd name="connsiteX6" fmla="*/ 335954 w 5419800"/>
              <a:gd name="connsiteY6" fmla="*/ 1699769 h 2360645"/>
              <a:gd name="connsiteX7" fmla="*/ 327071 w 5419800"/>
              <a:gd name="connsiteY7" fmla="*/ 1693581 h 2360645"/>
              <a:gd name="connsiteX8" fmla="*/ 0 w 5419800"/>
              <a:gd name="connsiteY8" fmla="*/ 1146900 h 2360645"/>
              <a:gd name="connsiteX9" fmla="*/ 2709900 w 5419800"/>
              <a:gd name="connsiteY9" fmla="*/ 0 h 2360645"/>
              <a:gd name="connsiteX0" fmla="*/ 2711359 w 5421259"/>
              <a:gd name="connsiteY0" fmla="*/ 0 h 2426231"/>
              <a:gd name="connsiteX1" fmla="*/ 5421259 w 5421259"/>
              <a:gd name="connsiteY1" fmla="*/ 1146900 h 2426231"/>
              <a:gd name="connsiteX2" fmla="*/ 2711359 w 5421259"/>
              <a:gd name="connsiteY2" fmla="*/ 2293800 h 2426231"/>
              <a:gd name="connsiteX3" fmla="*/ 620269 w 5421259"/>
              <a:gd name="connsiteY3" fmla="*/ 1876435 h 2426231"/>
              <a:gd name="connsiteX4" fmla="*/ 618153 w 5421259"/>
              <a:gd name="connsiteY4" fmla="*/ 1875237 h 2426231"/>
              <a:gd name="connsiteX5" fmla="*/ 0 w 5421259"/>
              <a:gd name="connsiteY5" fmla="*/ 2426231 h 2426231"/>
              <a:gd name="connsiteX6" fmla="*/ 337413 w 5421259"/>
              <a:gd name="connsiteY6" fmla="*/ 1699769 h 2426231"/>
              <a:gd name="connsiteX7" fmla="*/ 328530 w 5421259"/>
              <a:gd name="connsiteY7" fmla="*/ 1693581 h 2426231"/>
              <a:gd name="connsiteX8" fmla="*/ 1459 w 5421259"/>
              <a:gd name="connsiteY8" fmla="*/ 1146900 h 2426231"/>
              <a:gd name="connsiteX9" fmla="*/ 2711359 w 5421259"/>
              <a:gd name="connsiteY9" fmla="*/ 0 h 2426231"/>
              <a:gd name="connsiteX0" fmla="*/ 2768992 w 5478892"/>
              <a:gd name="connsiteY0" fmla="*/ 0 h 2293800"/>
              <a:gd name="connsiteX1" fmla="*/ 5478892 w 5478892"/>
              <a:gd name="connsiteY1" fmla="*/ 1146900 h 2293800"/>
              <a:gd name="connsiteX2" fmla="*/ 2768992 w 5478892"/>
              <a:gd name="connsiteY2" fmla="*/ 2293800 h 2293800"/>
              <a:gd name="connsiteX3" fmla="*/ 677902 w 5478892"/>
              <a:gd name="connsiteY3" fmla="*/ 1876435 h 2293800"/>
              <a:gd name="connsiteX4" fmla="*/ 675786 w 5478892"/>
              <a:gd name="connsiteY4" fmla="*/ 1875237 h 2293800"/>
              <a:gd name="connsiteX5" fmla="*/ 0 w 5478892"/>
              <a:gd name="connsiteY5" fmla="*/ 2256750 h 2293800"/>
              <a:gd name="connsiteX6" fmla="*/ 395046 w 5478892"/>
              <a:gd name="connsiteY6" fmla="*/ 1699769 h 2293800"/>
              <a:gd name="connsiteX7" fmla="*/ 386163 w 5478892"/>
              <a:gd name="connsiteY7" fmla="*/ 1693581 h 2293800"/>
              <a:gd name="connsiteX8" fmla="*/ 59092 w 5478892"/>
              <a:gd name="connsiteY8" fmla="*/ 1146900 h 2293800"/>
              <a:gd name="connsiteX9" fmla="*/ 2768992 w 5478892"/>
              <a:gd name="connsiteY9" fmla="*/ 0 h 2293800"/>
              <a:gd name="connsiteX0" fmla="*/ 3013933 w 5723833"/>
              <a:gd name="connsiteY0" fmla="*/ 0 h 2293800"/>
              <a:gd name="connsiteX1" fmla="*/ 5723833 w 5723833"/>
              <a:gd name="connsiteY1" fmla="*/ 1146900 h 2293800"/>
              <a:gd name="connsiteX2" fmla="*/ 3013933 w 5723833"/>
              <a:gd name="connsiteY2" fmla="*/ 2293800 h 2293800"/>
              <a:gd name="connsiteX3" fmla="*/ 922843 w 5723833"/>
              <a:gd name="connsiteY3" fmla="*/ 1876435 h 2293800"/>
              <a:gd name="connsiteX4" fmla="*/ 920727 w 5723833"/>
              <a:gd name="connsiteY4" fmla="*/ 1875237 h 2293800"/>
              <a:gd name="connsiteX5" fmla="*/ 0 w 5723833"/>
              <a:gd name="connsiteY5" fmla="*/ 2121381 h 2293800"/>
              <a:gd name="connsiteX6" fmla="*/ 639987 w 5723833"/>
              <a:gd name="connsiteY6" fmla="*/ 1699769 h 2293800"/>
              <a:gd name="connsiteX7" fmla="*/ 631104 w 5723833"/>
              <a:gd name="connsiteY7" fmla="*/ 1693581 h 2293800"/>
              <a:gd name="connsiteX8" fmla="*/ 304033 w 5723833"/>
              <a:gd name="connsiteY8" fmla="*/ 1146900 h 2293800"/>
              <a:gd name="connsiteX9" fmla="*/ 3013933 w 5723833"/>
              <a:gd name="connsiteY9" fmla="*/ 0 h 2293800"/>
              <a:gd name="connsiteX0" fmla="*/ 2709900 w 5419800"/>
              <a:gd name="connsiteY0" fmla="*/ 0 h 2341699"/>
              <a:gd name="connsiteX1" fmla="*/ 5419800 w 5419800"/>
              <a:gd name="connsiteY1" fmla="*/ 1146900 h 2341699"/>
              <a:gd name="connsiteX2" fmla="*/ 2709900 w 5419800"/>
              <a:gd name="connsiteY2" fmla="*/ 2293800 h 2341699"/>
              <a:gd name="connsiteX3" fmla="*/ 618810 w 5419800"/>
              <a:gd name="connsiteY3" fmla="*/ 1876435 h 2341699"/>
              <a:gd name="connsiteX4" fmla="*/ 616694 w 5419800"/>
              <a:gd name="connsiteY4" fmla="*/ 1875237 h 2341699"/>
              <a:gd name="connsiteX5" fmla="*/ 281841 w 5419800"/>
              <a:gd name="connsiteY5" fmla="*/ 2341699 h 2341699"/>
              <a:gd name="connsiteX6" fmla="*/ 335954 w 5419800"/>
              <a:gd name="connsiteY6" fmla="*/ 1699769 h 2341699"/>
              <a:gd name="connsiteX7" fmla="*/ 327071 w 5419800"/>
              <a:gd name="connsiteY7" fmla="*/ 1693581 h 2341699"/>
              <a:gd name="connsiteX8" fmla="*/ 0 w 5419800"/>
              <a:gd name="connsiteY8" fmla="*/ 1146900 h 2341699"/>
              <a:gd name="connsiteX9" fmla="*/ 2709900 w 5419800"/>
              <a:gd name="connsiteY9" fmla="*/ 0 h 2341699"/>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86549 w 5419800"/>
              <a:gd name="connsiteY5" fmla="*/ 2231541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709900 w 5419800"/>
              <a:gd name="connsiteY0" fmla="*/ 0 h 2361728"/>
              <a:gd name="connsiteX1" fmla="*/ 5419800 w 5419800"/>
              <a:gd name="connsiteY1" fmla="*/ 1146900 h 2361728"/>
              <a:gd name="connsiteX2" fmla="*/ 2709900 w 5419800"/>
              <a:gd name="connsiteY2" fmla="*/ 2293800 h 2361728"/>
              <a:gd name="connsiteX3" fmla="*/ 618810 w 5419800"/>
              <a:gd name="connsiteY3" fmla="*/ 1876435 h 2361728"/>
              <a:gd name="connsiteX4" fmla="*/ 616694 w 5419800"/>
              <a:gd name="connsiteY4" fmla="*/ 1875237 h 2361728"/>
              <a:gd name="connsiteX5" fmla="*/ 129126 w 5419800"/>
              <a:gd name="connsiteY5" fmla="*/ 2361728 h 2361728"/>
              <a:gd name="connsiteX6" fmla="*/ 335954 w 5419800"/>
              <a:gd name="connsiteY6" fmla="*/ 1699769 h 2361728"/>
              <a:gd name="connsiteX7" fmla="*/ 327071 w 5419800"/>
              <a:gd name="connsiteY7" fmla="*/ 1693581 h 2361728"/>
              <a:gd name="connsiteX8" fmla="*/ 0 w 5419800"/>
              <a:gd name="connsiteY8" fmla="*/ 1146900 h 2361728"/>
              <a:gd name="connsiteX9" fmla="*/ 2709900 w 5419800"/>
              <a:gd name="connsiteY9" fmla="*/ 0 h 2361728"/>
              <a:gd name="connsiteX0" fmla="*/ 2782836 w 5492736"/>
              <a:gd name="connsiteY0" fmla="*/ 0 h 2293800"/>
              <a:gd name="connsiteX1" fmla="*/ 5492736 w 5492736"/>
              <a:gd name="connsiteY1" fmla="*/ 1146900 h 2293800"/>
              <a:gd name="connsiteX2" fmla="*/ 2782836 w 5492736"/>
              <a:gd name="connsiteY2" fmla="*/ 2293800 h 2293800"/>
              <a:gd name="connsiteX3" fmla="*/ 691746 w 5492736"/>
              <a:gd name="connsiteY3" fmla="*/ 1876435 h 2293800"/>
              <a:gd name="connsiteX4" fmla="*/ 689630 w 5492736"/>
              <a:gd name="connsiteY4" fmla="*/ 1875237 h 2293800"/>
              <a:gd name="connsiteX5" fmla="*/ 0 w 5492736"/>
              <a:gd name="connsiteY5" fmla="*/ 2280010 h 2293800"/>
              <a:gd name="connsiteX6" fmla="*/ 408890 w 5492736"/>
              <a:gd name="connsiteY6" fmla="*/ 1699769 h 2293800"/>
              <a:gd name="connsiteX7" fmla="*/ 400007 w 5492736"/>
              <a:gd name="connsiteY7" fmla="*/ 1693581 h 2293800"/>
              <a:gd name="connsiteX8" fmla="*/ 72936 w 5492736"/>
              <a:gd name="connsiteY8" fmla="*/ 1146900 h 2293800"/>
              <a:gd name="connsiteX9" fmla="*/ 2782836 w 5492736"/>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2736" h="2293800">
                <a:moveTo>
                  <a:pt x="2782836" y="0"/>
                </a:moveTo>
                <a:cubicBezTo>
                  <a:pt x="4279472" y="0"/>
                  <a:pt x="5492736" y="513485"/>
                  <a:pt x="5492736" y="1146900"/>
                </a:cubicBezTo>
                <a:cubicBezTo>
                  <a:pt x="5492736" y="1780315"/>
                  <a:pt x="4279472" y="2293800"/>
                  <a:pt x="2782836" y="2293800"/>
                </a:cubicBezTo>
                <a:cubicBezTo>
                  <a:pt x="1940979" y="2293800"/>
                  <a:pt x="1188781" y="2131330"/>
                  <a:pt x="691746" y="1876435"/>
                </a:cubicBezTo>
                <a:lnTo>
                  <a:pt x="689630" y="1875237"/>
                </a:lnTo>
                <a:lnTo>
                  <a:pt x="0" y="2280010"/>
                </a:lnTo>
                <a:lnTo>
                  <a:pt x="408890" y="1699769"/>
                </a:lnTo>
                <a:lnTo>
                  <a:pt x="400007" y="1693581"/>
                </a:lnTo>
                <a:cubicBezTo>
                  <a:pt x="191419" y="1531073"/>
                  <a:pt x="72936" y="1344842"/>
                  <a:pt x="72936" y="1146900"/>
                </a:cubicBezTo>
                <a:cubicBezTo>
                  <a:pt x="72936" y="513485"/>
                  <a:pt x="1286200" y="0"/>
                  <a:pt x="2782836" y="0"/>
                </a:cubicBezTo>
                <a:close/>
              </a:path>
            </a:pathLst>
          </a:custGeom>
          <a:solidFill>
            <a:srgbClr val="FFFEF7"/>
          </a:solidFill>
          <a:ln w="50800">
            <a:solidFill>
              <a:schemeClr val="bg2">
                <a:lumMod val="50000"/>
              </a:schemeClr>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548640" bIns="548640" rtlCol="0" anchor="ctr">
            <a:spAutoFit/>
          </a:bodyPr>
          <a:lstStyle/>
          <a:p>
            <a:pPr algn="ctr">
              <a:lnSpc>
                <a:spcPct val="108000"/>
              </a:lnSpc>
            </a:pPr>
            <a:r>
              <a:rPr lang="en-US" b="1">
                <a:solidFill>
                  <a:schemeClr val="bg2">
                    <a:lumMod val="50000"/>
                  </a:schemeClr>
                </a:solidFill>
              </a:rPr>
              <a:t>SHARON:</a:t>
            </a:r>
            <a:r>
              <a:rPr lang="en-US">
                <a:solidFill>
                  <a:schemeClr val="bg2">
                    <a:lumMod val="50000"/>
                  </a:schemeClr>
                </a:solidFill>
              </a:rPr>
              <a:t> </a:t>
            </a:r>
            <a:br>
              <a:rPr lang="en-US">
                <a:solidFill>
                  <a:srgbClr val="000000"/>
                </a:solidFill>
              </a:rPr>
            </a:br>
            <a:r>
              <a:rPr lang="en-US">
                <a:solidFill>
                  <a:srgbClr val="000000"/>
                </a:solidFill>
              </a:rPr>
              <a:t>Sure, that sounds good. I hadn’t heard of that before. </a:t>
            </a:r>
          </a:p>
        </p:txBody>
      </p:sp>
    </p:spTree>
    <p:custDataLst>
      <p:tags r:id="rId1"/>
    </p:custDataLst>
    <p:extLst>
      <p:ext uri="{BB962C8B-B14F-4D97-AF65-F5344CB8AC3E}">
        <p14:creationId xmlns:p14="http://schemas.microsoft.com/office/powerpoint/2010/main" val="115101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anim calcmode="lin" valueType="num">
                                      <p:cBhvr>
                                        <p:cTn id="11" dur="750" fill="hold"/>
                                        <p:tgtEl>
                                          <p:spTgt spid="4"/>
                                        </p:tgtEl>
                                        <p:attrNameLst>
                                          <p:attrName>ppt_x</p:attrName>
                                        </p:attrNameLst>
                                      </p:cBhvr>
                                      <p:tavLst>
                                        <p:tav tm="0">
                                          <p:val>
                                            <p:strVal val="#ppt_x"/>
                                          </p:val>
                                        </p:tav>
                                        <p:tav tm="100000">
                                          <p:val>
                                            <p:strVal val="#ppt_x"/>
                                          </p:val>
                                        </p:tav>
                                      </p:tavLst>
                                    </p:anim>
                                    <p:anim calcmode="lin" valueType="num">
                                      <p:cBhvr>
                                        <p:cTn id="12" dur="750" fill="hold"/>
                                        <p:tgtEl>
                                          <p:spTgt spid="4"/>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250"/>
                            </p:stCondLst>
                            <p:childTnLst>
                              <p:par>
                                <p:cTn id="17" presetID="3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2250"/>
                            </p:stCondLst>
                            <p:childTnLst>
                              <p:par>
                                <p:cTn id="24" presetID="37"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4" grpId="0"/>
      <p:bldP spid="39" grpId="0" animBg="1"/>
      <p:bldP spid="7" grpId="0" animBg="1"/>
    </p:bldLst>
  </p:timing>
  <p:extLst>
    <p:ext uri="{6950BFC3-D8DA-4A85-94F7-54DA5524770B}">
      <p188:commentRel xmlns:p188="http://schemas.microsoft.com/office/powerpoint/2018/8/main" r:id="rId4"/>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1B2F8-9A6B-42E8-AB08-9C90F0F9D74F}"/>
              </a:ext>
              <a:ext uri="{C183D7F6-B498-43B3-948B-1728B52AA6E4}">
                <adec:decorative xmlns:adec="http://schemas.microsoft.com/office/drawing/2017/decorative" val="1"/>
              </a:ext>
            </a:extLst>
          </p:cNvPr>
          <p:cNvSpPr/>
          <p:nvPr/>
        </p:nvSpPr>
        <p:spPr>
          <a:xfrm>
            <a:off x="0" y="0"/>
            <a:ext cx="6611024" cy="4470399"/>
          </a:xfrm>
          <a:custGeom>
            <a:avLst/>
            <a:gdLst>
              <a:gd name="connsiteX0" fmla="*/ 0 w 6611024"/>
              <a:gd name="connsiteY0" fmla="*/ 0 h 4470399"/>
              <a:gd name="connsiteX1" fmla="*/ 6611024 w 6611024"/>
              <a:gd name="connsiteY1" fmla="*/ 0 h 4470399"/>
              <a:gd name="connsiteX2" fmla="*/ 6594347 w 6611024"/>
              <a:gd name="connsiteY2" fmla="*/ 219327 h 4470399"/>
              <a:gd name="connsiteX3" fmla="*/ 1883573 w 6611024"/>
              <a:gd name="connsiteY3" fmla="*/ 4470399 h 4470399"/>
              <a:gd name="connsiteX4" fmla="*/ 40411 w 6611024"/>
              <a:gd name="connsiteY4" fmla="*/ 4098282 h 4470399"/>
              <a:gd name="connsiteX5" fmla="*/ 0 w 6611024"/>
              <a:gd name="connsiteY5" fmla="*/ 4080013 h 44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024" h="4470399">
                <a:moveTo>
                  <a:pt x="0" y="0"/>
                </a:moveTo>
                <a:lnTo>
                  <a:pt x="6611024" y="0"/>
                </a:lnTo>
                <a:lnTo>
                  <a:pt x="6594347" y="219327"/>
                </a:lnTo>
                <a:cubicBezTo>
                  <a:pt x="6351856" y="2607091"/>
                  <a:pt x="4335314" y="4470399"/>
                  <a:pt x="1883573" y="4470399"/>
                </a:cubicBezTo>
                <a:cubicBezTo>
                  <a:pt x="1229775" y="4470399"/>
                  <a:pt x="606925" y="4337898"/>
                  <a:pt x="40411" y="4098282"/>
                </a:cubicBezTo>
                <a:lnTo>
                  <a:pt x="0" y="4080013"/>
                </a:lnTo>
                <a:close/>
              </a:path>
            </a:pathLst>
          </a:custGeom>
          <a:gradFill flip="none" rotWithShape="1">
            <a:gsLst>
              <a:gs pos="0">
                <a:schemeClr val="accent1">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70CB8E-DAC1-4C7B-BB7B-9AD2A6B9A75E}"/>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8">
            <a:extLst>
              <a:ext uri="{FF2B5EF4-FFF2-40B4-BE49-F238E27FC236}">
                <a16:creationId xmlns:a16="http://schemas.microsoft.com/office/drawing/2014/main" id="{A751DA22-5050-055D-DBA1-701050D8DC95}"/>
              </a:ext>
            </a:extLst>
          </p:cNvPr>
          <p:cNvSpPr txBox="1">
            <a:spLocks noGrp="1"/>
          </p:cNvSpPr>
          <p:nvPr>
            <p:ph type="title" idx="4294967295"/>
          </p:nvPr>
        </p:nvSpPr>
        <p:spPr>
          <a:xfrm>
            <a:off x="523877" y="161581"/>
            <a:ext cx="5572123" cy="18566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0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Example Conversation</a:t>
            </a:r>
            <a:br>
              <a:rPr kumimoji="0" lang="en-US" sz="4400" b="0" i="0" u="none" strike="noStrike" kern="1200" cap="none" spc="0" normalizeH="0" baseline="0" noProof="0">
                <a:ln>
                  <a:noFill/>
                </a:ln>
                <a:solidFill>
                  <a:schemeClr val="tx1"/>
                </a:solidFill>
                <a:effectLst/>
                <a:uLnTx/>
                <a:uFillTx/>
                <a:latin typeface="+mj-lt"/>
                <a:ea typeface="+mj-ea"/>
                <a:cs typeface="+mj-cs"/>
              </a:rPr>
            </a:br>
            <a:r>
              <a:rPr kumimoji="0" lang="en-US" sz="4400" b="0" i="0" u="none" strike="noStrike" kern="1200" cap="none" spc="0" normalizeH="0" baseline="0" noProof="0">
                <a:ln>
                  <a:noFill/>
                </a:ln>
                <a:solidFill>
                  <a:schemeClr val="tx1"/>
                </a:solidFill>
                <a:effectLst/>
                <a:uLnTx/>
                <a:uFillTx/>
                <a:latin typeface="+mj-lt"/>
                <a:ea typeface="+mj-ea"/>
                <a:cs typeface="+mj-cs"/>
              </a:rPr>
              <a:t> (scene 10)</a:t>
            </a:r>
          </a:p>
        </p:txBody>
      </p:sp>
      <p:pic>
        <p:nvPicPr>
          <p:cNvPr id="6" name="Picture Placeholder 20">
            <a:extLst>
              <a:ext uri="{FF2B5EF4-FFF2-40B4-BE49-F238E27FC236}">
                <a16:creationId xmlns:a16="http://schemas.microsoft.com/office/drawing/2014/main" id="{B9051891-6736-6694-48F8-2EEACCD211B7}"/>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4000"/>
                    </a14:imgEffect>
                  </a14:imgLayer>
                </a14:imgProps>
              </a:ext>
              <a:ext uri="{28A0092B-C50C-407E-A947-70E740481C1C}">
                <a14:useLocalDpi xmlns:a14="http://schemas.microsoft.com/office/drawing/2010/main" val="0"/>
              </a:ext>
            </a:extLst>
          </a:blip>
          <a:srcRect l="-591" t="8380" r="591" b="26712"/>
          <a:stretch/>
        </p:blipFill>
        <p:spPr>
          <a:xfrm>
            <a:off x="546112" y="3783163"/>
            <a:ext cx="2743200" cy="2743200"/>
          </a:xfrm>
          <a:prstGeom prst="ellipse">
            <a:avLst/>
          </a:prstGeom>
          <a:solidFill>
            <a:srgbClr val="EBF7FF"/>
          </a:solidFill>
          <a:ln>
            <a:solidFill>
              <a:schemeClr val="bg2">
                <a:lumMod val="40000"/>
                <a:lumOff val="60000"/>
              </a:schemeClr>
            </a:solidFill>
          </a:ln>
          <a:effectLst>
            <a:outerShdw blurRad="50800" dist="38100" dir="5400000" algn="t" rotWithShape="0">
              <a:prstClr val="black">
                <a:alpha val="40000"/>
              </a:prstClr>
            </a:outerShdw>
          </a:effectLst>
        </p:spPr>
      </p:pic>
      <p:pic>
        <p:nvPicPr>
          <p:cNvPr id="7" name="Picture Placeholder 20">
            <a:extLst>
              <a:ext uri="{FF2B5EF4-FFF2-40B4-BE49-F238E27FC236}">
                <a16:creationId xmlns:a16="http://schemas.microsoft.com/office/drawing/2014/main" id="{D82359FC-17ED-7610-74E8-B338E409FD6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02688" y="2327299"/>
            <a:ext cx="2743200" cy="2743200"/>
          </a:xfrm>
          <a:prstGeom prst="ellipse">
            <a:avLst/>
          </a:prstGeom>
          <a:solidFill>
            <a:schemeClr val="accent6">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pic>
      <p:sp>
        <p:nvSpPr>
          <p:cNvPr id="8" name="Freeform: Shape 7">
            <a:extLst>
              <a:ext uri="{FF2B5EF4-FFF2-40B4-BE49-F238E27FC236}">
                <a16:creationId xmlns:a16="http://schemas.microsoft.com/office/drawing/2014/main" id="{3B119B9A-3151-5D69-58D9-431458336E84}"/>
              </a:ext>
              <a:ext uri="{C183D7F6-B498-43B3-948B-1728B52AA6E4}">
                <adec:decorative xmlns:adec="http://schemas.microsoft.com/office/drawing/2017/decorative" val="1"/>
              </a:ext>
            </a:extLst>
          </p:cNvPr>
          <p:cNvSpPr/>
          <p:nvPr/>
        </p:nvSpPr>
        <p:spPr>
          <a:xfrm flipH="1">
            <a:off x="6945710" y="1383482"/>
            <a:ext cx="2540597" cy="1887633"/>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 name="connsiteX0" fmla="*/ 2709900 w 5419800"/>
              <a:gd name="connsiteY0" fmla="*/ 0 h 2360645"/>
              <a:gd name="connsiteX1" fmla="*/ 5419800 w 5419800"/>
              <a:gd name="connsiteY1" fmla="*/ 1146900 h 2360645"/>
              <a:gd name="connsiteX2" fmla="*/ 2709900 w 5419800"/>
              <a:gd name="connsiteY2" fmla="*/ 2293800 h 2360645"/>
              <a:gd name="connsiteX3" fmla="*/ 618810 w 5419800"/>
              <a:gd name="connsiteY3" fmla="*/ 1876435 h 2360645"/>
              <a:gd name="connsiteX4" fmla="*/ 616694 w 5419800"/>
              <a:gd name="connsiteY4" fmla="*/ 1875237 h 2360645"/>
              <a:gd name="connsiteX5" fmla="*/ 29613 w 5419800"/>
              <a:gd name="connsiteY5" fmla="*/ 2360645 h 2360645"/>
              <a:gd name="connsiteX6" fmla="*/ 335954 w 5419800"/>
              <a:gd name="connsiteY6" fmla="*/ 1699769 h 2360645"/>
              <a:gd name="connsiteX7" fmla="*/ 327071 w 5419800"/>
              <a:gd name="connsiteY7" fmla="*/ 1693581 h 2360645"/>
              <a:gd name="connsiteX8" fmla="*/ 0 w 5419800"/>
              <a:gd name="connsiteY8" fmla="*/ 1146900 h 2360645"/>
              <a:gd name="connsiteX9" fmla="*/ 2709900 w 5419800"/>
              <a:gd name="connsiteY9" fmla="*/ 0 h 2360645"/>
              <a:gd name="connsiteX0" fmla="*/ 2711359 w 5421259"/>
              <a:gd name="connsiteY0" fmla="*/ 0 h 2426231"/>
              <a:gd name="connsiteX1" fmla="*/ 5421259 w 5421259"/>
              <a:gd name="connsiteY1" fmla="*/ 1146900 h 2426231"/>
              <a:gd name="connsiteX2" fmla="*/ 2711359 w 5421259"/>
              <a:gd name="connsiteY2" fmla="*/ 2293800 h 2426231"/>
              <a:gd name="connsiteX3" fmla="*/ 620269 w 5421259"/>
              <a:gd name="connsiteY3" fmla="*/ 1876435 h 2426231"/>
              <a:gd name="connsiteX4" fmla="*/ 618153 w 5421259"/>
              <a:gd name="connsiteY4" fmla="*/ 1875237 h 2426231"/>
              <a:gd name="connsiteX5" fmla="*/ 0 w 5421259"/>
              <a:gd name="connsiteY5" fmla="*/ 2426231 h 2426231"/>
              <a:gd name="connsiteX6" fmla="*/ 337413 w 5421259"/>
              <a:gd name="connsiteY6" fmla="*/ 1699769 h 2426231"/>
              <a:gd name="connsiteX7" fmla="*/ 328530 w 5421259"/>
              <a:gd name="connsiteY7" fmla="*/ 1693581 h 2426231"/>
              <a:gd name="connsiteX8" fmla="*/ 1459 w 5421259"/>
              <a:gd name="connsiteY8" fmla="*/ 1146900 h 2426231"/>
              <a:gd name="connsiteX9" fmla="*/ 2711359 w 5421259"/>
              <a:gd name="connsiteY9" fmla="*/ 0 h 2426231"/>
              <a:gd name="connsiteX0" fmla="*/ 2768992 w 5478892"/>
              <a:gd name="connsiteY0" fmla="*/ 0 h 2293800"/>
              <a:gd name="connsiteX1" fmla="*/ 5478892 w 5478892"/>
              <a:gd name="connsiteY1" fmla="*/ 1146900 h 2293800"/>
              <a:gd name="connsiteX2" fmla="*/ 2768992 w 5478892"/>
              <a:gd name="connsiteY2" fmla="*/ 2293800 h 2293800"/>
              <a:gd name="connsiteX3" fmla="*/ 677902 w 5478892"/>
              <a:gd name="connsiteY3" fmla="*/ 1876435 h 2293800"/>
              <a:gd name="connsiteX4" fmla="*/ 675786 w 5478892"/>
              <a:gd name="connsiteY4" fmla="*/ 1875237 h 2293800"/>
              <a:gd name="connsiteX5" fmla="*/ 0 w 5478892"/>
              <a:gd name="connsiteY5" fmla="*/ 2256750 h 2293800"/>
              <a:gd name="connsiteX6" fmla="*/ 395046 w 5478892"/>
              <a:gd name="connsiteY6" fmla="*/ 1699769 h 2293800"/>
              <a:gd name="connsiteX7" fmla="*/ 386163 w 5478892"/>
              <a:gd name="connsiteY7" fmla="*/ 1693581 h 2293800"/>
              <a:gd name="connsiteX8" fmla="*/ 59092 w 5478892"/>
              <a:gd name="connsiteY8" fmla="*/ 1146900 h 2293800"/>
              <a:gd name="connsiteX9" fmla="*/ 2768992 w 5478892"/>
              <a:gd name="connsiteY9" fmla="*/ 0 h 2293800"/>
              <a:gd name="connsiteX0" fmla="*/ 3013933 w 5723833"/>
              <a:gd name="connsiteY0" fmla="*/ 0 h 2293800"/>
              <a:gd name="connsiteX1" fmla="*/ 5723833 w 5723833"/>
              <a:gd name="connsiteY1" fmla="*/ 1146900 h 2293800"/>
              <a:gd name="connsiteX2" fmla="*/ 3013933 w 5723833"/>
              <a:gd name="connsiteY2" fmla="*/ 2293800 h 2293800"/>
              <a:gd name="connsiteX3" fmla="*/ 922843 w 5723833"/>
              <a:gd name="connsiteY3" fmla="*/ 1876435 h 2293800"/>
              <a:gd name="connsiteX4" fmla="*/ 920727 w 5723833"/>
              <a:gd name="connsiteY4" fmla="*/ 1875237 h 2293800"/>
              <a:gd name="connsiteX5" fmla="*/ 0 w 5723833"/>
              <a:gd name="connsiteY5" fmla="*/ 2121381 h 2293800"/>
              <a:gd name="connsiteX6" fmla="*/ 639987 w 5723833"/>
              <a:gd name="connsiteY6" fmla="*/ 1699769 h 2293800"/>
              <a:gd name="connsiteX7" fmla="*/ 631104 w 5723833"/>
              <a:gd name="connsiteY7" fmla="*/ 1693581 h 2293800"/>
              <a:gd name="connsiteX8" fmla="*/ 304033 w 5723833"/>
              <a:gd name="connsiteY8" fmla="*/ 1146900 h 2293800"/>
              <a:gd name="connsiteX9" fmla="*/ 3013933 w 5723833"/>
              <a:gd name="connsiteY9" fmla="*/ 0 h 2293800"/>
              <a:gd name="connsiteX0" fmla="*/ 2709900 w 5419800"/>
              <a:gd name="connsiteY0" fmla="*/ 0 h 2341699"/>
              <a:gd name="connsiteX1" fmla="*/ 5419800 w 5419800"/>
              <a:gd name="connsiteY1" fmla="*/ 1146900 h 2341699"/>
              <a:gd name="connsiteX2" fmla="*/ 2709900 w 5419800"/>
              <a:gd name="connsiteY2" fmla="*/ 2293800 h 2341699"/>
              <a:gd name="connsiteX3" fmla="*/ 618810 w 5419800"/>
              <a:gd name="connsiteY3" fmla="*/ 1876435 h 2341699"/>
              <a:gd name="connsiteX4" fmla="*/ 616694 w 5419800"/>
              <a:gd name="connsiteY4" fmla="*/ 1875237 h 2341699"/>
              <a:gd name="connsiteX5" fmla="*/ 281841 w 5419800"/>
              <a:gd name="connsiteY5" fmla="*/ 2341699 h 2341699"/>
              <a:gd name="connsiteX6" fmla="*/ 335954 w 5419800"/>
              <a:gd name="connsiteY6" fmla="*/ 1699769 h 2341699"/>
              <a:gd name="connsiteX7" fmla="*/ 327071 w 5419800"/>
              <a:gd name="connsiteY7" fmla="*/ 1693581 h 2341699"/>
              <a:gd name="connsiteX8" fmla="*/ 0 w 5419800"/>
              <a:gd name="connsiteY8" fmla="*/ 1146900 h 2341699"/>
              <a:gd name="connsiteX9" fmla="*/ 2709900 w 5419800"/>
              <a:gd name="connsiteY9" fmla="*/ 0 h 2341699"/>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86549 w 5419800"/>
              <a:gd name="connsiteY5" fmla="*/ 2231541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709900 w 5419800"/>
              <a:gd name="connsiteY0" fmla="*/ 0 h 2361728"/>
              <a:gd name="connsiteX1" fmla="*/ 5419800 w 5419800"/>
              <a:gd name="connsiteY1" fmla="*/ 1146900 h 2361728"/>
              <a:gd name="connsiteX2" fmla="*/ 2709900 w 5419800"/>
              <a:gd name="connsiteY2" fmla="*/ 2293800 h 2361728"/>
              <a:gd name="connsiteX3" fmla="*/ 618810 w 5419800"/>
              <a:gd name="connsiteY3" fmla="*/ 1876435 h 2361728"/>
              <a:gd name="connsiteX4" fmla="*/ 616694 w 5419800"/>
              <a:gd name="connsiteY4" fmla="*/ 1875237 h 2361728"/>
              <a:gd name="connsiteX5" fmla="*/ 129126 w 5419800"/>
              <a:gd name="connsiteY5" fmla="*/ 2361728 h 2361728"/>
              <a:gd name="connsiteX6" fmla="*/ 335954 w 5419800"/>
              <a:gd name="connsiteY6" fmla="*/ 1699769 h 2361728"/>
              <a:gd name="connsiteX7" fmla="*/ 327071 w 5419800"/>
              <a:gd name="connsiteY7" fmla="*/ 1693581 h 2361728"/>
              <a:gd name="connsiteX8" fmla="*/ 0 w 5419800"/>
              <a:gd name="connsiteY8" fmla="*/ 1146900 h 2361728"/>
              <a:gd name="connsiteX9" fmla="*/ 2709900 w 5419800"/>
              <a:gd name="connsiteY9" fmla="*/ 0 h 2361728"/>
              <a:gd name="connsiteX0" fmla="*/ 2782836 w 5492736"/>
              <a:gd name="connsiteY0" fmla="*/ 0 h 2293800"/>
              <a:gd name="connsiteX1" fmla="*/ 5492736 w 5492736"/>
              <a:gd name="connsiteY1" fmla="*/ 1146900 h 2293800"/>
              <a:gd name="connsiteX2" fmla="*/ 2782836 w 5492736"/>
              <a:gd name="connsiteY2" fmla="*/ 2293800 h 2293800"/>
              <a:gd name="connsiteX3" fmla="*/ 691746 w 5492736"/>
              <a:gd name="connsiteY3" fmla="*/ 1876435 h 2293800"/>
              <a:gd name="connsiteX4" fmla="*/ 689630 w 5492736"/>
              <a:gd name="connsiteY4" fmla="*/ 1875237 h 2293800"/>
              <a:gd name="connsiteX5" fmla="*/ 0 w 5492736"/>
              <a:gd name="connsiteY5" fmla="*/ 2280010 h 2293800"/>
              <a:gd name="connsiteX6" fmla="*/ 408890 w 5492736"/>
              <a:gd name="connsiteY6" fmla="*/ 1699769 h 2293800"/>
              <a:gd name="connsiteX7" fmla="*/ 400007 w 5492736"/>
              <a:gd name="connsiteY7" fmla="*/ 1693581 h 2293800"/>
              <a:gd name="connsiteX8" fmla="*/ 72936 w 5492736"/>
              <a:gd name="connsiteY8" fmla="*/ 1146900 h 2293800"/>
              <a:gd name="connsiteX9" fmla="*/ 2782836 w 5492736"/>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2736" h="2293800">
                <a:moveTo>
                  <a:pt x="2782836" y="0"/>
                </a:moveTo>
                <a:cubicBezTo>
                  <a:pt x="4279472" y="0"/>
                  <a:pt x="5492736" y="513485"/>
                  <a:pt x="5492736" y="1146900"/>
                </a:cubicBezTo>
                <a:cubicBezTo>
                  <a:pt x="5492736" y="1780315"/>
                  <a:pt x="4279472" y="2293800"/>
                  <a:pt x="2782836" y="2293800"/>
                </a:cubicBezTo>
                <a:cubicBezTo>
                  <a:pt x="1940979" y="2293800"/>
                  <a:pt x="1188781" y="2131330"/>
                  <a:pt x="691746" y="1876435"/>
                </a:cubicBezTo>
                <a:lnTo>
                  <a:pt x="689630" y="1875237"/>
                </a:lnTo>
                <a:lnTo>
                  <a:pt x="0" y="2280010"/>
                </a:lnTo>
                <a:lnTo>
                  <a:pt x="408890" y="1699769"/>
                </a:lnTo>
                <a:lnTo>
                  <a:pt x="400007" y="1693581"/>
                </a:lnTo>
                <a:cubicBezTo>
                  <a:pt x="191419" y="1531073"/>
                  <a:pt x="72936" y="1344842"/>
                  <a:pt x="72936" y="1146900"/>
                </a:cubicBezTo>
                <a:cubicBezTo>
                  <a:pt x="72936" y="513485"/>
                  <a:pt x="1286200" y="0"/>
                  <a:pt x="2782836" y="0"/>
                </a:cubicBezTo>
                <a:close/>
              </a:path>
            </a:pathLst>
          </a:custGeom>
          <a:solidFill>
            <a:srgbClr val="FFFEF7"/>
          </a:solidFill>
          <a:ln w="50800">
            <a:solidFill>
              <a:schemeClr val="bg2">
                <a:lumMod val="50000"/>
              </a:schemeClr>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548640" bIns="548640" rtlCol="0" anchor="ctr">
            <a:spAutoFit/>
          </a:bodyPr>
          <a:lstStyle/>
          <a:p>
            <a:pPr algn="ctr">
              <a:lnSpc>
                <a:spcPct val="108000"/>
              </a:lnSpc>
            </a:pPr>
            <a:r>
              <a:rPr lang="en-US" b="1">
                <a:solidFill>
                  <a:schemeClr val="bg2">
                    <a:lumMod val="50000"/>
                  </a:schemeClr>
                </a:solidFill>
              </a:rPr>
              <a:t>SHARON:</a:t>
            </a:r>
            <a:r>
              <a:rPr lang="en-US">
                <a:solidFill>
                  <a:schemeClr val="bg2">
                    <a:lumMod val="50000"/>
                  </a:schemeClr>
                </a:solidFill>
              </a:rPr>
              <a:t> </a:t>
            </a:r>
            <a:br>
              <a:rPr lang="en-US">
                <a:solidFill>
                  <a:srgbClr val="000000"/>
                </a:solidFill>
              </a:rPr>
            </a:br>
            <a:r>
              <a:rPr lang="en-US">
                <a:solidFill>
                  <a:srgbClr val="000000"/>
                </a:solidFill>
              </a:rPr>
              <a:t>Sure, that sounds good. </a:t>
            </a:r>
          </a:p>
        </p:txBody>
      </p:sp>
      <p:sp>
        <p:nvSpPr>
          <p:cNvPr id="39" name="Freeform: Shape 38">
            <a:extLst>
              <a:ext uri="{FF2B5EF4-FFF2-40B4-BE49-F238E27FC236}">
                <a16:creationId xmlns:a16="http://schemas.microsoft.com/office/drawing/2014/main" id="{FAD94DBA-F62F-E569-36A5-FAE15E7E0089}"/>
              </a:ext>
              <a:ext uri="{C183D7F6-B498-43B3-948B-1728B52AA6E4}">
                <adec:decorative xmlns:adec="http://schemas.microsoft.com/office/drawing/2017/decorative" val="1"/>
              </a:ext>
            </a:extLst>
          </p:cNvPr>
          <p:cNvSpPr/>
          <p:nvPr/>
        </p:nvSpPr>
        <p:spPr>
          <a:xfrm>
            <a:off x="2419044" y="1989152"/>
            <a:ext cx="4736927" cy="2969852"/>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983182 w 5693082"/>
              <a:gd name="connsiteY0" fmla="*/ 0 h 2293800"/>
              <a:gd name="connsiteX1" fmla="*/ 5693082 w 5693082"/>
              <a:gd name="connsiteY1" fmla="*/ 1146900 h 2293800"/>
              <a:gd name="connsiteX2" fmla="*/ 2983182 w 5693082"/>
              <a:gd name="connsiteY2" fmla="*/ 2293800 h 2293800"/>
              <a:gd name="connsiteX3" fmla="*/ 892092 w 5693082"/>
              <a:gd name="connsiteY3" fmla="*/ 1876435 h 2293800"/>
              <a:gd name="connsiteX4" fmla="*/ 889976 w 5693082"/>
              <a:gd name="connsiteY4" fmla="*/ 1875237 h 2293800"/>
              <a:gd name="connsiteX5" fmla="*/ 0 w 5693082"/>
              <a:gd name="connsiteY5" fmla="*/ 1923961 h 2293800"/>
              <a:gd name="connsiteX6" fmla="*/ 609236 w 5693082"/>
              <a:gd name="connsiteY6" fmla="*/ 1699769 h 2293800"/>
              <a:gd name="connsiteX7" fmla="*/ 600353 w 5693082"/>
              <a:gd name="connsiteY7" fmla="*/ 1693581 h 2293800"/>
              <a:gd name="connsiteX8" fmla="*/ 273282 w 5693082"/>
              <a:gd name="connsiteY8" fmla="*/ 1146900 h 2293800"/>
              <a:gd name="connsiteX9" fmla="*/ 2983182 w 5693082"/>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3082" h="2293800">
                <a:moveTo>
                  <a:pt x="2983182" y="0"/>
                </a:moveTo>
                <a:cubicBezTo>
                  <a:pt x="4479818" y="0"/>
                  <a:pt x="5693082" y="513485"/>
                  <a:pt x="5693082" y="1146900"/>
                </a:cubicBezTo>
                <a:cubicBezTo>
                  <a:pt x="5693082" y="1780315"/>
                  <a:pt x="4479818" y="2293800"/>
                  <a:pt x="2983182" y="2293800"/>
                </a:cubicBezTo>
                <a:cubicBezTo>
                  <a:pt x="2141325" y="2293800"/>
                  <a:pt x="1389127" y="2131330"/>
                  <a:pt x="892092" y="1876435"/>
                </a:cubicBezTo>
                <a:lnTo>
                  <a:pt x="889976" y="1875237"/>
                </a:lnTo>
                <a:lnTo>
                  <a:pt x="0" y="1923961"/>
                </a:lnTo>
                <a:lnTo>
                  <a:pt x="609236" y="1699769"/>
                </a:lnTo>
                <a:lnTo>
                  <a:pt x="600353" y="1693581"/>
                </a:lnTo>
                <a:cubicBezTo>
                  <a:pt x="391765" y="1531073"/>
                  <a:pt x="273282" y="1344842"/>
                  <a:pt x="273282" y="1146900"/>
                </a:cubicBezTo>
                <a:cubicBezTo>
                  <a:pt x="273282" y="513485"/>
                  <a:pt x="1486546" y="0"/>
                  <a:pt x="2983182" y="0"/>
                </a:cubicBezTo>
                <a:close/>
              </a:path>
            </a:pathLst>
          </a:custGeom>
          <a:solidFill>
            <a:srgbClr val="F3FAFF"/>
          </a:solidFill>
          <a:ln w="50800">
            <a:solidFill>
              <a:schemeClr val="tx2"/>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8640" tIns="548640" rIns="457200" bIns="640080" rtlCol="0" anchor="ctr">
            <a:spAutoFit/>
          </a:bodyPr>
          <a:lstStyle/>
          <a:p>
            <a:pPr algn="ctr">
              <a:lnSpc>
                <a:spcPct val="108000"/>
              </a:lnSpc>
            </a:pPr>
            <a:r>
              <a:rPr lang="en-US" b="1">
                <a:solidFill>
                  <a:schemeClr val="tx1"/>
                </a:solidFill>
              </a:rPr>
              <a:t>STAFF:</a:t>
            </a:r>
          </a:p>
          <a:p>
            <a:pPr algn="ctr">
              <a:lnSpc>
                <a:spcPct val="108000"/>
              </a:lnSpc>
            </a:pPr>
            <a:r>
              <a:rPr lang="en-US">
                <a:solidFill>
                  <a:srgbClr val="000000"/>
                </a:solidFill>
              </a:rPr>
              <a:t>There are also some resources and services we can look into for exploring new kinds of jobs. Things that are not too physical. Would you be interested in looking at those? </a:t>
            </a:r>
          </a:p>
        </p:txBody>
      </p:sp>
    </p:spTree>
    <p:custDataLst>
      <p:tags r:id="rId1"/>
    </p:custDataLst>
    <p:extLst>
      <p:ext uri="{BB962C8B-B14F-4D97-AF65-F5344CB8AC3E}">
        <p14:creationId xmlns:p14="http://schemas.microsoft.com/office/powerpoint/2010/main" val="11844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anim calcmode="lin" valueType="num">
                                      <p:cBhvr>
                                        <p:cTn id="11" dur="750" fill="hold"/>
                                        <p:tgtEl>
                                          <p:spTgt spid="4"/>
                                        </p:tgtEl>
                                        <p:attrNameLst>
                                          <p:attrName>ppt_x</p:attrName>
                                        </p:attrNameLst>
                                      </p:cBhvr>
                                      <p:tavLst>
                                        <p:tav tm="0">
                                          <p:val>
                                            <p:strVal val="#ppt_x"/>
                                          </p:val>
                                        </p:tav>
                                        <p:tav tm="100000">
                                          <p:val>
                                            <p:strVal val="#ppt_x"/>
                                          </p:val>
                                        </p:tav>
                                      </p:tavLst>
                                    </p:anim>
                                    <p:anim calcmode="lin" valueType="num">
                                      <p:cBhvr>
                                        <p:cTn id="12" dur="750" fill="hold"/>
                                        <p:tgtEl>
                                          <p:spTgt spid="4"/>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250"/>
                            </p:stCondLst>
                            <p:childTnLst>
                              <p:par>
                                <p:cTn id="17" presetID="3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2250"/>
                            </p:stCondLst>
                            <p:childTnLst>
                              <p:par>
                                <p:cTn id="24" presetID="37"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900" decel="100000" fill="hold"/>
                                        <p:tgtEl>
                                          <p:spTgt spid="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4" grpId="0"/>
      <p:bldP spid="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E039C-D533-4C20-BF7C-CDA66D00AEC9}"/>
              </a:ext>
            </a:extLst>
          </p:cNvPr>
          <p:cNvSpPr>
            <a:spLocks noGrp="1"/>
          </p:cNvSpPr>
          <p:nvPr>
            <p:ph type="ctrTitle"/>
          </p:nvPr>
        </p:nvSpPr>
        <p:spPr>
          <a:xfrm>
            <a:off x="1233715" y="824694"/>
            <a:ext cx="3585028" cy="1727200"/>
          </a:xfrm>
        </p:spPr>
        <p:txBody>
          <a:bodyPr anchor="b" anchorCtr="0">
            <a:noAutofit/>
          </a:bodyPr>
          <a:lstStyle/>
          <a:p>
            <a:pPr algn="ctr">
              <a:lnSpc>
                <a:spcPct val="101000"/>
              </a:lnSpc>
            </a:pPr>
            <a:r>
              <a:rPr lang="en-US" sz="5400" b="1" dirty="0"/>
              <a:t>What You Will Learn</a:t>
            </a:r>
          </a:p>
        </p:txBody>
      </p:sp>
      <p:sp>
        <p:nvSpPr>
          <p:cNvPr id="4" name="Freeform: Shape 3">
            <a:extLst>
              <a:ext uri="{FF2B5EF4-FFF2-40B4-BE49-F238E27FC236}">
                <a16:creationId xmlns:a16="http://schemas.microsoft.com/office/drawing/2014/main" id="{08A5E04C-1447-1050-E010-4A559FDDA0C0}"/>
              </a:ext>
              <a:ext uri="{C183D7F6-B498-43B3-948B-1728B52AA6E4}">
                <adec:decorative xmlns:adec="http://schemas.microsoft.com/office/drawing/2017/decorative" val="1"/>
              </a:ext>
            </a:extLst>
          </p:cNvPr>
          <p:cNvSpPr/>
          <p:nvPr/>
        </p:nvSpPr>
        <p:spPr>
          <a:xfrm>
            <a:off x="-6" y="0"/>
            <a:ext cx="12192001" cy="6872512"/>
          </a:xfrm>
          <a:custGeom>
            <a:avLst/>
            <a:gdLst>
              <a:gd name="connsiteX0" fmla="*/ 6111753 w 12192001"/>
              <a:gd name="connsiteY0" fmla="*/ 0 h 6858000"/>
              <a:gd name="connsiteX1" fmla="*/ 8839201 w 12192001"/>
              <a:gd name="connsiteY1" fmla="*/ 0 h 6858000"/>
              <a:gd name="connsiteX2" fmla="*/ 8853715 w 12192001"/>
              <a:gd name="connsiteY2" fmla="*/ 0 h 6858000"/>
              <a:gd name="connsiteX3" fmla="*/ 12192001 w 12192001"/>
              <a:gd name="connsiteY3" fmla="*/ 0 h 6858000"/>
              <a:gd name="connsiteX4" fmla="*/ 12192001 w 12192001"/>
              <a:gd name="connsiteY4" fmla="*/ 6858000 h 6858000"/>
              <a:gd name="connsiteX5" fmla="*/ 8853715 w 12192001"/>
              <a:gd name="connsiteY5" fmla="*/ 6858000 h 6858000"/>
              <a:gd name="connsiteX6" fmla="*/ 8839201 w 12192001"/>
              <a:gd name="connsiteY6" fmla="*/ 6858000 h 6858000"/>
              <a:gd name="connsiteX7" fmla="*/ 0 w 12192001"/>
              <a:gd name="connsiteY7" fmla="*/ 6858000 h 6858000"/>
              <a:gd name="connsiteX8" fmla="*/ 0 w 12192001"/>
              <a:gd name="connsiteY8" fmla="*/ 4100621 h 6858000"/>
              <a:gd name="connsiteX9" fmla="*/ 26236 w 12192001"/>
              <a:gd name="connsiteY9" fmla="*/ 4131916 h 6858000"/>
              <a:gd name="connsiteX10" fmla="*/ 2393477 w 12192001"/>
              <a:gd name="connsiteY10" fmla="*/ 5302156 h 6858000"/>
              <a:gd name="connsiteX11" fmla="*/ 6115011 w 12192001"/>
              <a:gd name="connsiteY11"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6858000">
                <a:moveTo>
                  <a:pt x="6111753" y="0"/>
                </a:moveTo>
                <a:lnTo>
                  <a:pt x="8839201" y="0"/>
                </a:lnTo>
                <a:lnTo>
                  <a:pt x="8853715" y="0"/>
                </a:lnTo>
                <a:lnTo>
                  <a:pt x="12192001" y="0"/>
                </a:lnTo>
                <a:lnTo>
                  <a:pt x="12192001" y="6858000"/>
                </a:lnTo>
                <a:lnTo>
                  <a:pt x="8853715" y="6858000"/>
                </a:lnTo>
                <a:lnTo>
                  <a:pt x="8839201" y="6858000"/>
                </a:lnTo>
                <a:lnTo>
                  <a:pt x="0" y="6858000"/>
                </a:lnTo>
                <a:lnTo>
                  <a:pt x="0" y="4100621"/>
                </a:lnTo>
                <a:lnTo>
                  <a:pt x="26236" y="4131916"/>
                </a:lnTo>
                <a:cubicBezTo>
                  <a:pt x="669536" y="4862990"/>
                  <a:pt x="1494263" y="5302156"/>
                  <a:pt x="2393477" y="5302156"/>
                </a:cubicBezTo>
                <a:cubicBezTo>
                  <a:pt x="4448823" y="5302156"/>
                  <a:pt x="6115011" y="3007734"/>
                  <a:pt x="6115011" y="177421"/>
                </a:cubicBez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flipH="1" flipV="1">
            <a:off x="-4" y="0"/>
            <a:ext cx="12191999" cy="6872512"/>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0">
                <a:schemeClr val="accent1">
                  <a:alpha val="3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A62C227-D4BA-ABE3-7D15-506CC157253C}"/>
              </a:ext>
            </a:extLst>
          </p:cNvPr>
          <p:cNvSpPr txBox="1"/>
          <p:nvPr/>
        </p:nvSpPr>
        <p:spPr>
          <a:xfrm>
            <a:off x="6327323" y="370663"/>
            <a:ext cx="5238750" cy="1061060"/>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a:solidFill>
                  <a:srgbClr val="000000"/>
                </a:solidFill>
                <a:ea typeface="Calibri" panose="020F0502020204030204" pitchFamily="34" charset="0"/>
                <a:cs typeface="Times New Roman" panose="02020603050405020304" pitchFamily="18" charset="0"/>
              </a:rPr>
              <a:t>Describe why employment supports are important for people with physical disabilities</a:t>
            </a:r>
          </a:p>
        </p:txBody>
      </p:sp>
      <p:sp>
        <p:nvSpPr>
          <p:cNvPr id="9" name="TextBox 8">
            <a:extLst>
              <a:ext uri="{FF2B5EF4-FFF2-40B4-BE49-F238E27FC236}">
                <a16:creationId xmlns:a16="http://schemas.microsoft.com/office/drawing/2014/main" id="{FCD3D29B-A55C-6942-1774-C5EBEA1CEECD}"/>
              </a:ext>
            </a:extLst>
          </p:cNvPr>
          <p:cNvSpPr txBox="1"/>
          <p:nvPr/>
        </p:nvSpPr>
        <p:spPr>
          <a:xfrm>
            <a:off x="6327323" y="3067757"/>
            <a:ext cx="5238750" cy="1061060"/>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Identify how to address concerns about losing important benefits when earning income</a:t>
            </a:r>
          </a:p>
        </p:txBody>
      </p:sp>
      <p:sp>
        <p:nvSpPr>
          <p:cNvPr id="10" name="TextBox 9">
            <a:extLst>
              <a:ext uri="{FF2B5EF4-FFF2-40B4-BE49-F238E27FC236}">
                <a16:creationId xmlns:a16="http://schemas.microsoft.com/office/drawing/2014/main" id="{9A9F5281-D1BE-94AC-D1DC-DCE5564F124B}"/>
              </a:ext>
            </a:extLst>
          </p:cNvPr>
          <p:cNvSpPr txBox="1"/>
          <p:nvPr/>
        </p:nvSpPr>
        <p:spPr>
          <a:xfrm>
            <a:off x="6327323" y="4250104"/>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a:solidFill>
                  <a:srgbClr val="000000"/>
                </a:solidFill>
                <a:ea typeface="Calibri" panose="020F0502020204030204" pitchFamily="34" charset="0"/>
                <a:cs typeface="Times New Roman" panose="02020603050405020304" pitchFamily="18" charset="0"/>
              </a:rPr>
              <a:t>Share success stories about people with physical disabilities who are employed</a:t>
            </a:r>
          </a:p>
        </p:txBody>
      </p:sp>
      <p:sp>
        <p:nvSpPr>
          <p:cNvPr id="11" name="TextBox 10">
            <a:extLst>
              <a:ext uri="{FF2B5EF4-FFF2-40B4-BE49-F238E27FC236}">
                <a16:creationId xmlns:a16="http://schemas.microsoft.com/office/drawing/2014/main" id="{3E29852F-6C87-8972-5808-B8F70422A8D3}"/>
              </a:ext>
            </a:extLst>
          </p:cNvPr>
          <p:cNvSpPr txBox="1"/>
          <p:nvPr/>
        </p:nvSpPr>
        <p:spPr>
          <a:xfrm>
            <a:off x="6327323" y="1553011"/>
            <a:ext cx="5238750" cy="1393458"/>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a:solidFill>
                  <a:srgbClr val="000000"/>
                </a:solidFill>
                <a:ea typeface="Calibri" panose="020F0502020204030204" pitchFamily="34" charset="0"/>
                <a:cs typeface="Times New Roman" panose="02020603050405020304" pitchFamily="18" charset="0"/>
              </a:rPr>
              <a:t>Describe how person-centered planning, motivational interviewing, and career exploration are important strategies to use with people with physical disabilities</a:t>
            </a:r>
          </a:p>
        </p:txBody>
      </p:sp>
      <p:pic>
        <p:nvPicPr>
          <p:cNvPr id="41" name="Picture 40">
            <a:extLst>
              <a:ext uri="{FF2B5EF4-FFF2-40B4-BE49-F238E27FC236}">
                <a16:creationId xmlns:a16="http://schemas.microsoft.com/office/drawing/2014/main" id="{7359DAFD-01AD-91DD-BFCA-8414DDA117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093" y="2706555"/>
            <a:ext cx="1908273" cy="1743165"/>
          </a:xfrm>
          <a:prstGeom prst="rect">
            <a:avLst/>
          </a:prstGeom>
        </p:spPr>
      </p:pic>
    </p:spTree>
    <p:custDataLst>
      <p:tags r:id="rId1"/>
    </p:custDataLst>
    <p:extLst>
      <p:ext uri="{BB962C8B-B14F-4D97-AF65-F5344CB8AC3E}">
        <p14:creationId xmlns:p14="http://schemas.microsoft.com/office/powerpoint/2010/main" val="277885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750"/>
                                  </p:stCondLst>
                                  <p:childTnLst>
                                    <p:set>
                                      <p:cBhvr>
                                        <p:cTn id="14" dur="1" fill="hold">
                                          <p:stCondLst>
                                            <p:cond delay="0"/>
                                          </p:stCondLst>
                                        </p:cTn>
                                        <p:tgtEl>
                                          <p:spTgt spid="41"/>
                                        </p:tgtEl>
                                        <p:attrNameLst>
                                          <p:attrName>style.visibility</p:attrName>
                                        </p:attrNameLst>
                                      </p:cBhvr>
                                      <p:to>
                                        <p:strVal val="visible"/>
                                      </p:to>
                                    </p:set>
                                    <p:anim calcmode="lin" valueType="num">
                                      <p:cBhvr>
                                        <p:cTn id="15" dur="1000" fill="hold"/>
                                        <p:tgtEl>
                                          <p:spTgt spid="41"/>
                                        </p:tgtEl>
                                        <p:attrNameLst>
                                          <p:attrName>ppt_w</p:attrName>
                                        </p:attrNameLst>
                                      </p:cBhvr>
                                      <p:tavLst>
                                        <p:tav tm="0">
                                          <p:val>
                                            <p:fltVal val="0"/>
                                          </p:val>
                                        </p:tav>
                                        <p:tav tm="100000">
                                          <p:val>
                                            <p:strVal val="#ppt_w"/>
                                          </p:val>
                                        </p:tav>
                                      </p:tavLst>
                                    </p:anim>
                                    <p:anim calcmode="lin" valueType="num">
                                      <p:cBhvr>
                                        <p:cTn id="16" dur="1000" fill="hold"/>
                                        <p:tgtEl>
                                          <p:spTgt spid="41"/>
                                        </p:tgtEl>
                                        <p:attrNameLst>
                                          <p:attrName>ppt_h</p:attrName>
                                        </p:attrNameLst>
                                      </p:cBhvr>
                                      <p:tavLst>
                                        <p:tav tm="0">
                                          <p:val>
                                            <p:fltVal val="0"/>
                                          </p:val>
                                        </p:tav>
                                        <p:tav tm="100000">
                                          <p:val>
                                            <p:strVal val="#ppt_h"/>
                                          </p:val>
                                        </p:tav>
                                      </p:tavLst>
                                    </p:anim>
                                    <p:animEffect transition="in" filter="fade">
                                      <p:cBhvr>
                                        <p:cTn id="17" dur="1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1+#ppt_w/2"/>
                                          </p:val>
                                        </p:tav>
                                        <p:tav tm="100000">
                                          <p:val>
                                            <p:strVal val="#ppt_x"/>
                                          </p:val>
                                        </p:tav>
                                      </p:tavLst>
                                    </p:anim>
                                    <p:anim calcmode="lin" valueType="num">
                                      <p:cBhvr additive="base">
                                        <p:cTn id="23"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1+#ppt_w/2"/>
                                          </p:val>
                                        </p:tav>
                                        <p:tav tm="100000">
                                          <p:val>
                                            <p:strVal val="#ppt_x"/>
                                          </p:val>
                                        </p:tav>
                                      </p:tavLst>
                                    </p:anim>
                                    <p:anim calcmode="lin" valueType="num">
                                      <p:cBhvr additive="base">
                                        <p:cTn id="29"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750" fill="hold"/>
                                        <p:tgtEl>
                                          <p:spTgt spid="9"/>
                                        </p:tgtEl>
                                        <p:attrNameLst>
                                          <p:attrName>ppt_x</p:attrName>
                                        </p:attrNameLst>
                                      </p:cBhvr>
                                      <p:tavLst>
                                        <p:tav tm="0">
                                          <p:val>
                                            <p:strVal val="1+#ppt_w/2"/>
                                          </p:val>
                                        </p:tav>
                                        <p:tav tm="100000">
                                          <p:val>
                                            <p:strVal val="#ppt_x"/>
                                          </p:val>
                                        </p:tav>
                                      </p:tavLst>
                                    </p:anim>
                                    <p:anim calcmode="lin" valueType="num">
                                      <p:cBhvr additive="base">
                                        <p:cTn id="35"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750" fill="hold"/>
                                        <p:tgtEl>
                                          <p:spTgt spid="10"/>
                                        </p:tgtEl>
                                        <p:attrNameLst>
                                          <p:attrName>ppt_x</p:attrName>
                                        </p:attrNameLst>
                                      </p:cBhvr>
                                      <p:tavLst>
                                        <p:tav tm="0">
                                          <p:val>
                                            <p:strVal val="1+#ppt_w/2"/>
                                          </p:val>
                                        </p:tav>
                                        <p:tav tm="100000">
                                          <p:val>
                                            <p:strVal val="#ppt_x"/>
                                          </p:val>
                                        </p:tav>
                                      </p:tavLst>
                                    </p:anim>
                                    <p:anim calcmode="lin" valueType="num">
                                      <p:cBhvr additive="base">
                                        <p:cTn id="4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7"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1B2F8-9A6B-42E8-AB08-9C90F0F9D74F}"/>
              </a:ext>
              <a:ext uri="{C183D7F6-B498-43B3-948B-1728B52AA6E4}">
                <adec:decorative xmlns:adec="http://schemas.microsoft.com/office/drawing/2017/decorative" val="1"/>
              </a:ext>
            </a:extLst>
          </p:cNvPr>
          <p:cNvSpPr/>
          <p:nvPr/>
        </p:nvSpPr>
        <p:spPr>
          <a:xfrm>
            <a:off x="0" y="0"/>
            <a:ext cx="6611024" cy="4470399"/>
          </a:xfrm>
          <a:custGeom>
            <a:avLst/>
            <a:gdLst>
              <a:gd name="connsiteX0" fmla="*/ 0 w 6611024"/>
              <a:gd name="connsiteY0" fmla="*/ 0 h 4470399"/>
              <a:gd name="connsiteX1" fmla="*/ 6611024 w 6611024"/>
              <a:gd name="connsiteY1" fmla="*/ 0 h 4470399"/>
              <a:gd name="connsiteX2" fmla="*/ 6594347 w 6611024"/>
              <a:gd name="connsiteY2" fmla="*/ 219327 h 4470399"/>
              <a:gd name="connsiteX3" fmla="*/ 1883573 w 6611024"/>
              <a:gd name="connsiteY3" fmla="*/ 4470399 h 4470399"/>
              <a:gd name="connsiteX4" fmla="*/ 40411 w 6611024"/>
              <a:gd name="connsiteY4" fmla="*/ 4098282 h 4470399"/>
              <a:gd name="connsiteX5" fmla="*/ 0 w 6611024"/>
              <a:gd name="connsiteY5" fmla="*/ 4080013 h 44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024" h="4470399">
                <a:moveTo>
                  <a:pt x="0" y="0"/>
                </a:moveTo>
                <a:lnTo>
                  <a:pt x="6611024" y="0"/>
                </a:lnTo>
                <a:lnTo>
                  <a:pt x="6594347" y="219327"/>
                </a:lnTo>
                <a:cubicBezTo>
                  <a:pt x="6351856" y="2607091"/>
                  <a:pt x="4335314" y="4470399"/>
                  <a:pt x="1883573" y="4470399"/>
                </a:cubicBezTo>
                <a:cubicBezTo>
                  <a:pt x="1229775" y="4470399"/>
                  <a:pt x="606925" y="4337898"/>
                  <a:pt x="40411" y="4098282"/>
                </a:cubicBezTo>
                <a:lnTo>
                  <a:pt x="0" y="4080013"/>
                </a:lnTo>
                <a:close/>
              </a:path>
            </a:pathLst>
          </a:custGeom>
          <a:gradFill flip="none" rotWithShape="1">
            <a:gsLst>
              <a:gs pos="0">
                <a:schemeClr val="accent1">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70CB8E-DAC1-4C7B-BB7B-9AD2A6B9A75E}"/>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8">
            <a:extLst>
              <a:ext uri="{FF2B5EF4-FFF2-40B4-BE49-F238E27FC236}">
                <a16:creationId xmlns:a16="http://schemas.microsoft.com/office/drawing/2014/main" id="{CBD58936-8C30-CE96-C5DA-C4DCED1B7819}"/>
              </a:ext>
            </a:extLst>
          </p:cNvPr>
          <p:cNvSpPr txBox="1">
            <a:spLocks noGrp="1"/>
          </p:cNvSpPr>
          <p:nvPr>
            <p:ph type="title" idx="4294967295"/>
          </p:nvPr>
        </p:nvSpPr>
        <p:spPr>
          <a:xfrm>
            <a:off x="523877" y="230857"/>
            <a:ext cx="5572123" cy="1778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0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Example Conversation</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chemeClr val="tx1"/>
                </a:solidFill>
                <a:effectLst/>
                <a:uLnTx/>
                <a:uFillTx/>
                <a:latin typeface="+mj-lt"/>
                <a:ea typeface="+mj-ea"/>
                <a:cs typeface="+mj-cs"/>
              </a:rPr>
              <a:t> (scene 11)</a:t>
            </a:r>
          </a:p>
        </p:txBody>
      </p:sp>
      <p:pic>
        <p:nvPicPr>
          <p:cNvPr id="3" name="Picture Placeholder 20">
            <a:extLst>
              <a:ext uri="{FF2B5EF4-FFF2-40B4-BE49-F238E27FC236}">
                <a16:creationId xmlns:a16="http://schemas.microsoft.com/office/drawing/2014/main" id="{C88AFCE6-D890-B369-215C-22668EB4F065}"/>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4000"/>
                    </a14:imgEffect>
                  </a14:imgLayer>
                </a14:imgProps>
              </a:ext>
              <a:ext uri="{28A0092B-C50C-407E-A947-70E740481C1C}">
                <a14:useLocalDpi xmlns:a14="http://schemas.microsoft.com/office/drawing/2010/main" val="0"/>
              </a:ext>
            </a:extLst>
          </a:blip>
          <a:srcRect l="738" t="-722" r="8272" b="48087"/>
          <a:stretch/>
        </p:blipFill>
        <p:spPr>
          <a:xfrm>
            <a:off x="6758801" y="4010020"/>
            <a:ext cx="2743200" cy="2743200"/>
          </a:xfrm>
          <a:prstGeom prst="ellipse">
            <a:avLst/>
          </a:prstGeom>
          <a:solidFill>
            <a:schemeClr val="bg2">
              <a:lumMod val="20000"/>
              <a:lumOff val="80000"/>
            </a:schemeClr>
          </a:solidFill>
          <a:ln>
            <a:solidFill>
              <a:schemeClr val="bg2">
                <a:lumMod val="40000"/>
                <a:lumOff val="60000"/>
              </a:schemeClr>
            </a:solidFill>
          </a:ln>
          <a:effectLst>
            <a:outerShdw blurRad="50800" dist="38100" dir="5400000" algn="t" rotWithShape="0">
              <a:prstClr val="black">
                <a:alpha val="40000"/>
              </a:prstClr>
            </a:outerShdw>
          </a:effectLst>
        </p:spPr>
      </p:pic>
      <p:pic>
        <p:nvPicPr>
          <p:cNvPr id="6" name="Picture Placeholder 20">
            <a:extLst>
              <a:ext uri="{FF2B5EF4-FFF2-40B4-BE49-F238E27FC236}">
                <a16:creationId xmlns:a16="http://schemas.microsoft.com/office/drawing/2014/main" id="{5248B068-4E90-44E7-390A-B1D5A278AE9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222935" y="2150290"/>
            <a:ext cx="2743200" cy="2743200"/>
          </a:xfrm>
          <a:prstGeom prst="ellipse">
            <a:avLst/>
          </a:prstGeom>
          <a:solidFill>
            <a:schemeClr val="accent6">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pic>
      <p:sp>
        <p:nvSpPr>
          <p:cNvPr id="7" name="Freeform: Shape 6">
            <a:extLst>
              <a:ext uri="{FF2B5EF4-FFF2-40B4-BE49-F238E27FC236}">
                <a16:creationId xmlns:a16="http://schemas.microsoft.com/office/drawing/2014/main" id="{A5EF6EC3-FA63-3DD3-6C33-975BED6AC44F}"/>
              </a:ext>
              <a:ext uri="{C183D7F6-B498-43B3-948B-1728B52AA6E4}">
                <adec:decorative xmlns:adec="http://schemas.microsoft.com/office/drawing/2017/decorative" val="1"/>
              </a:ext>
            </a:extLst>
          </p:cNvPr>
          <p:cNvSpPr/>
          <p:nvPr/>
        </p:nvSpPr>
        <p:spPr>
          <a:xfrm flipH="1">
            <a:off x="5934492" y="788963"/>
            <a:ext cx="3988075" cy="2235145"/>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317252 w 6027152"/>
              <a:gd name="connsiteY0" fmla="*/ 0 h 2293800"/>
              <a:gd name="connsiteX1" fmla="*/ 6027152 w 6027152"/>
              <a:gd name="connsiteY1" fmla="*/ 1146900 h 2293800"/>
              <a:gd name="connsiteX2" fmla="*/ 3317252 w 6027152"/>
              <a:gd name="connsiteY2" fmla="*/ 2293800 h 2293800"/>
              <a:gd name="connsiteX3" fmla="*/ 1226162 w 6027152"/>
              <a:gd name="connsiteY3" fmla="*/ 1876435 h 2293800"/>
              <a:gd name="connsiteX4" fmla="*/ 1224046 w 6027152"/>
              <a:gd name="connsiteY4" fmla="*/ 1875237 h 2293800"/>
              <a:gd name="connsiteX5" fmla="*/ 0 w 6027152"/>
              <a:gd name="connsiteY5" fmla="*/ 1950053 h 2293800"/>
              <a:gd name="connsiteX6" fmla="*/ 943306 w 6027152"/>
              <a:gd name="connsiteY6" fmla="*/ 1699769 h 2293800"/>
              <a:gd name="connsiteX7" fmla="*/ 934423 w 6027152"/>
              <a:gd name="connsiteY7" fmla="*/ 1693581 h 2293800"/>
              <a:gd name="connsiteX8" fmla="*/ 607352 w 6027152"/>
              <a:gd name="connsiteY8" fmla="*/ 1146900 h 2293800"/>
              <a:gd name="connsiteX9" fmla="*/ 3317252 w 6027152"/>
              <a:gd name="connsiteY9" fmla="*/ 0 h 2293800"/>
              <a:gd name="connsiteX0" fmla="*/ 2709900 w 5419800"/>
              <a:gd name="connsiteY0" fmla="*/ 0 h 2360645"/>
              <a:gd name="connsiteX1" fmla="*/ 5419800 w 5419800"/>
              <a:gd name="connsiteY1" fmla="*/ 1146900 h 2360645"/>
              <a:gd name="connsiteX2" fmla="*/ 2709900 w 5419800"/>
              <a:gd name="connsiteY2" fmla="*/ 2293800 h 2360645"/>
              <a:gd name="connsiteX3" fmla="*/ 618810 w 5419800"/>
              <a:gd name="connsiteY3" fmla="*/ 1876435 h 2360645"/>
              <a:gd name="connsiteX4" fmla="*/ 616694 w 5419800"/>
              <a:gd name="connsiteY4" fmla="*/ 1875237 h 2360645"/>
              <a:gd name="connsiteX5" fmla="*/ 29613 w 5419800"/>
              <a:gd name="connsiteY5" fmla="*/ 2360645 h 2360645"/>
              <a:gd name="connsiteX6" fmla="*/ 335954 w 5419800"/>
              <a:gd name="connsiteY6" fmla="*/ 1699769 h 2360645"/>
              <a:gd name="connsiteX7" fmla="*/ 327071 w 5419800"/>
              <a:gd name="connsiteY7" fmla="*/ 1693581 h 2360645"/>
              <a:gd name="connsiteX8" fmla="*/ 0 w 5419800"/>
              <a:gd name="connsiteY8" fmla="*/ 1146900 h 2360645"/>
              <a:gd name="connsiteX9" fmla="*/ 2709900 w 5419800"/>
              <a:gd name="connsiteY9" fmla="*/ 0 h 2360645"/>
              <a:gd name="connsiteX0" fmla="*/ 2711359 w 5421259"/>
              <a:gd name="connsiteY0" fmla="*/ 0 h 2426231"/>
              <a:gd name="connsiteX1" fmla="*/ 5421259 w 5421259"/>
              <a:gd name="connsiteY1" fmla="*/ 1146900 h 2426231"/>
              <a:gd name="connsiteX2" fmla="*/ 2711359 w 5421259"/>
              <a:gd name="connsiteY2" fmla="*/ 2293800 h 2426231"/>
              <a:gd name="connsiteX3" fmla="*/ 620269 w 5421259"/>
              <a:gd name="connsiteY3" fmla="*/ 1876435 h 2426231"/>
              <a:gd name="connsiteX4" fmla="*/ 618153 w 5421259"/>
              <a:gd name="connsiteY4" fmla="*/ 1875237 h 2426231"/>
              <a:gd name="connsiteX5" fmla="*/ 0 w 5421259"/>
              <a:gd name="connsiteY5" fmla="*/ 2426231 h 2426231"/>
              <a:gd name="connsiteX6" fmla="*/ 337413 w 5421259"/>
              <a:gd name="connsiteY6" fmla="*/ 1699769 h 2426231"/>
              <a:gd name="connsiteX7" fmla="*/ 328530 w 5421259"/>
              <a:gd name="connsiteY7" fmla="*/ 1693581 h 2426231"/>
              <a:gd name="connsiteX8" fmla="*/ 1459 w 5421259"/>
              <a:gd name="connsiteY8" fmla="*/ 1146900 h 2426231"/>
              <a:gd name="connsiteX9" fmla="*/ 2711359 w 5421259"/>
              <a:gd name="connsiteY9" fmla="*/ 0 h 2426231"/>
              <a:gd name="connsiteX0" fmla="*/ 2768992 w 5478892"/>
              <a:gd name="connsiteY0" fmla="*/ 0 h 2293800"/>
              <a:gd name="connsiteX1" fmla="*/ 5478892 w 5478892"/>
              <a:gd name="connsiteY1" fmla="*/ 1146900 h 2293800"/>
              <a:gd name="connsiteX2" fmla="*/ 2768992 w 5478892"/>
              <a:gd name="connsiteY2" fmla="*/ 2293800 h 2293800"/>
              <a:gd name="connsiteX3" fmla="*/ 677902 w 5478892"/>
              <a:gd name="connsiteY3" fmla="*/ 1876435 h 2293800"/>
              <a:gd name="connsiteX4" fmla="*/ 675786 w 5478892"/>
              <a:gd name="connsiteY4" fmla="*/ 1875237 h 2293800"/>
              <a:gd name="connsiteX5" fmla="*/ 0 w 5478892"/>
              <a:gd name="connsiteY5" fmla="*/ 2256750 h 2293800"/>
              <a:gd name="connsiteX6" fmla="*/ 395046 w 5478892"/>
              <a:gd name="connsiteY6" fmla="*/ 1699769 h 2293800"/>
              <a:gd name="connsiteX7" fmla="*/ 386163 w 5478892"/>
              <a:gd name="connsiteY7" fmla="*/ 1693581 h 2293800"/>
              <a:gd name="connsiteX8" fmla="*/ 59092 w 5478892"/>
              <a:gd name="connsiteY8" fmla="*/ 1146900 h 2293800"/>
              <a:gd name="connsiteX9" fmla="*/ 2768992 w 5478892"/>
              <a:gd name="connsiteY9" fmla="*/ 0 h 2293800"/>
              <a:gd name="connsiteX0" fmla="*/ 3013933 w 5723833"/>
              <a:gd name="connsiteY0" fmla="*/ 0 h 2293800"/>
              <a:gd name="connsiteX1" fmla="*/ 5723833 w 5723833"/>
              <a:gd name="connsiteY1" fmla="*/ 1146900 h 2293800"/>
              <a:gd name="connsiteX2" fmla="*/ 3013933 w 5723833"/>
              <a:gd name="connsiteY2" fmla="*/ 2293800 h 2293800"/>
              <a:gd name="connsiteX3" fmla="*/ 922843 w 5723833"/>
              <a:gd name="connsiteY3" fmla="*/ 1876435 h 2293800"/>
              <a:gd name="connsiteX4" fmla="*/ 920727 w 5723833"/>
              <a:gd name="connsiteY4" fmla="*/ 1875237 h 2293800"/>
              <a:gd name="connsiteX5" fmla="*/ 0 w 5723833"/>
              <a:gd name="connsiteY5" fmla="*/ 2121381 h 2293800"/>
              <a:gd name="connsiteX6" fmla="*/ 639987 w 5723833"/>
              <a:gd name="connsiteY6" fmla="*/ 1699769 h 2293800"/>
              <a:gd name="connsiteX7" fmla="*/ 631104 w 5723833"/>
              <a:gd name="connsiteY7" fmla="*/ 1693581 h 2293800"/>
              <a:gd name="connsiteX8" fmla="*/ 304033 w 5723833"/>
              <a:gd name="connsiteY8" fmla="*/ 1146900 h 2293800"/>
              <a:gd name="connsiteX9" fmla="*/ 3013933 w 5723833"/>
              <a:gd name="connsiteY9" fmla="*/ 0 h 2293800"/>
              <a:gd name="connsiteX0" fmla="*/ 2709900 w 5419800"/>
              <a:gd name="connsiteY0" fmla="*/ 0 h 2341699"/>
              <a:gd name="connsiteX1" fmla="*/ 5419800 w 5419800"/>
              <a:gd name="connsiteY1" fmla="*/ 1146900 h 2341699"/>
              <a:gd name="connsiteX2" fmla="*/ 2709900 w 5419800"/>
              <a:gd name="connsiteY2" fmla="*/ 2293800 h 2341699"/>
              <a:gd name="connsiteX3" fmla="*/ 618810 w 5419800"/>
              <a:gd name="connsiteY3" fmla="*/ 1876435 h 2341699"/>
              <a:gd name="connsiteX4" fmla="*/ 616694 w 5419800"/>
              <a:gd name="connsiteY4" fmla="*/ 1875237 h 2341699"/>
              <a:gd name="connsiteX5" fmla="*/ 281841 w 5419800"/>
              <a:gd name="connsiteY5" fmla="*/ 2341699 h 2341699"/>
              <a:gd name="connsiteX6" fmla="*/ 335954 w 5419800"/>
              <a:gd name="connsiteY6" fmla="*/ 1699769 h 2341699"/>
              <a:gd name="connsiteX7" fmla="*/ 327071 w 5419800"/>
              <a:gd name="connsiteY7" fmla="*/ 1693581 h 2341699"/>
              <a:gd name="connsiteX8" fmla="*/ 0 w 5419800"/>
              <a:gd name="connsiteY8" fmla="*/ 1146900 h 2341699"/>
              <a:gd name="connsiteX9" fmla="*/ 2709900 w 5419800"/>
              <a:gd name="connsiteY9" fmla="*/ 0 h 2341699"/>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86549 w 5419800"/>
              <a:gd name="connsiteY5" fmla="*/ 2231541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2709900 w 5419800"/>
              <a:gd name="connsiteY0" fmla="*/ 0 h 2361728"/>
              <a:gd name="connsiteX1" fmla="*/ 5419800 w 5419800"/>
              <a:gd name="connsiteY1" fmla="*/ 1146900 h 2361728"/>
              <a:gd name="connsiteX2" fmla="*/ 2709900 w 5419800"/>
              <a:gd name="connsiteY2" fmla="*/ 2293800 h 2361728"/>
              <a:gd name="connsiteX3" fmla="*/ 618810 w 5419800"/>
              <a:gd name="connsiteY3" fmla="*/ 1876435 h 2361728"/>
              <a:gd name="connsiteX4" fmla="*/ 616694 w 5419800"/>
              <a:gd name="connsiteY4" fmla="*/ 1875237 h 2361728"/>
              <a:gd name="connsiteX5" fmla="*/ 129126 w 5419800"/>
              <a:gd name="connsiteY5" fmla="*/ 2361728 h 2361728"/>
              <a:gd name="connsiteX6" fmla="*/ 335954 w 5419800"/>
              <a:gd name="connsiteY6" fmla="*/ 1699769 h 2361728"/>
              <a:gd name="connsiteX7" fmla="*/ 327071 w 5419800"/>
              <a:gd name="connsiteY7" fmla="*/ 1693581 h 2361728"/>
              <a:gd name="connsiteX8" fmla="*/ 0 w 5419800"/>
              <a:gd name="connsiteY8" fmla="*/ 1146900 h 2361728"/>
              <a:gd name="connsiteX9" fmla="*/ 2709900 w 5419800"/>
              <a:gd name="connsiteY9" fmla="*/ 0 h 2361728"/>
              <a:gd name="connsiteX0" fmla="*/ 2741476 w 5451376"/>
              <a:gd name="connsiteY0" fmla="*/ 0 h 2293800"/>
              <a:gd name="connsiteX1" fmla="*/ 5451376 w 5451376"/>
              <a:gd name="connsiteY1" fmla="*/ 1146900 h 2293800"/>
              <a:gd name="connsiteX2" fmla="*/ 2741476 w 5451376"/>
              <a:gd name="connsiteY2" fmla="*/ 2293800 h 2293800"/>
              <a:gd name="connsiteX3" fmla="*/ 650386 w 5451376"/>
              <a:gd name="connsiteY3" fmla="*/ 1876435 h 2293800"/>
              <a:gd name="connsiteX4" fmla="*/ 648270 w 5451376"/>
              <a:gd name="connsiteY4" fmla="*/ 1875237 h 2293800"/>
              <a:gd name="connsiteX5" fmla="*/ 0 w 5451376"/>
              <a:gd name="connsiteY5" fmla="*/ 2281293 h 2293800"/>
              <a:gd name="connsiteX6" fmla="*/ 367530 w 5451376"/>
              <a:gd name="connsiteY6" fmla="*/ 1699769 h 2293800"/>
              <a:gd name="connsiteX7" fmla="*/ 358647 w 5451376"/>
              <a:gd name="connsiteY7" fmla="*/ 1693581 h 2293800"/>
              <a:gd name="connsiteX8" fmla="*/ 31576 w 5451376"/>
              <a:gd name="connsiteY8" fmla="*/ 1146900 h 2293800"/>
              <a:gd name="connsiteX9" fmla="*/ 2741476 w 5451376"/>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376" h="2293800">
                <a:moveTo>
                  <a:pt x="2741476" y="0"/>
                </a:moveTo>
                <a:cubicBezTo>
                  <a:pt x="4238112" y="0"/>
                  <a:pt x="5451376" y="513485"/>
                  <a:pt x="5451376" y="1146900"/>
                </a:cubicBezTo>
                <a:cubicBezTo>
                  <a:pt x="5451376" y="1780315"/>
                  <a:pt x="4238112" y="2293800"/>
                  <a:pt x="2741476" y="2293800"/>
                </a:cubicBezTo>
                <a:cubicBezTo>
                  <a:pt x="1899619" y="2293800"/>
                  <a:pt x="1147421" y="2131330"/>
                  <a:pt x="650386" y="1876435"/>
                </a:cubicBezTo>
                <a:lnTo>
                  <a:pt x="648270" y="1875237"/>
                </a:lnTo>
                <a:lnTo>
                  <a:pt x="0" y="2281293"/>
                </a:lnTo>
                <a:lnTo>
                  <a:pt x="367530" y="1699769"/>
                </a:lnTo>
                <a:lnTo>
                  <a:pt x="358647" y="1693581"/>
                </a:lnTo>
                <a:cubicBezTo>
                  <a:pt x="150059" y="1531073"/>
                  <a:pt x="31576" y="1344842"/>
                  <a:pt x="31576" y="1146900"/>
                </a:cubicBezTo>
                <a:cubicBezTo>
                  <a:pt x="31576" y="513485"/>
                  <a:pt x="1244840" y="0"/>
                  <a:pt x="2741476" y="0"/>
                </a:cubicBezTo>
                <a:close/>
              </a:path>
            </a:pathLst>
          </a:custGeom>
          <a:solidFill>
            <a:srgbClr val="FFFEF7"/>
          </a:solidFill>
          <a:ln w="50800">
            <a:solidFill>
              <a:schemeClr val="bg2">
                <a:lumMod val="50000"/>
              </a:schemeClr>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0" tIns="457200" rIns="548640" bIns="365760" rtlCol="0" anchor="ctr">
            <a:spAutoFit/>
          </a:bodyPr>
          <a:lstStyle/>
          <a:p>
            <a:pPr algn="ctr">
              <a:lnSpc>
                <a:spcPct val="108000"/>
              </a:lnSpc>
            </a:pPr>
            <a:r>
              <a:rPr lang="en-US" b="1">
                <a:solidFill>
                  <a:schemeClr val="bg2">
                    <a:lumMod val="50000"/>
                  </a:schemeClr>
                </a:solidFill>
              </a:rPr>
              <a:t>SHARON:</a:t>
            </a:r>
            <a:r>
              <a:rPr lang="en-US">
                <a:solidFill>
                  <a:schemeClr val="bg2">
                    <a:lumMod val="50000"/>
                  </a:schemeClr>
                </a:solidFill>
              </a:rPr>
              <a:t> </a:t>
            </a:r>
            <a:br>
              <a:rPr lang="en-US">
                <a:solidFill>
                  <a:srgbClr val="000000"/>
                </a:solidFill>
              </a:rPr>
            </a:br>
            <a:r>
              <a:rPr lang="en-US">
                <a:solidFill>
                  <a:srgbClr val="000000"/>
                </a:solidFill>
              </a:rPr>
              <a:t>I never thought about doing those things before. Yes, that sounds like a good plan. </a:t>
            </a:r>
          </a:p>
          <a:p>
            <a:pPr algn="ctr">
              <a:lnSpc>
                <a:spcPct val="108000"/>
              </a:lnSpc>
            </a:pPr>
            <a:endParaRPr lang="en-US">
              <a:solidFill>
                <a:srgbClr val="000000"/>
              </a:solidFill>
            </a:endParaRPr>
          </a:p>
        </p:txBody>
      </p:sp>
      <p:sp>
        <p:nvSpPr>
          <p:cNvPr id="39" name="Freeform: Shape 38">
            <a:extLst>
              <a:ext uri="{FF2B5EF4-FFF2-40B4-BE49-F238E27FC236}">
                <a16:creationId xmlns:a16="http://schemas.microsoft.com/office/drawing/2014/main" id="{FAD94DBA-F62F-E569-36A5-FAE15E7E0089}"/>
              </a:ext>
              <a:ext uri="{C183D7F6-B498-43B3-948B-1728B52AA6E4}">
                <adec:decorative xmlns:adec="http://schemas.microsoft.com/office/drawing/2017/decorative" val="1"/>
              </a:ext>
            </a:extLst>
          </p:cNvPr>
          <p:cNvSpPr/>
          <p:nvPr/>
        </p:nvSpPr>
        <p:spPr>
          <a:xfrm flipH="1">
            <a:off x="250031" y="2040053"/>
            <a:ext cx="7083049" cy="3546035"/>
          </a:xfrm>
          <a:custGeom>
            <a:avLst/>
            <a:gdLst>
              <a:gd name="connsiteX0" fmla="*/ 2709900 w 5419800"/>
              <a:gd name="connsiteY0" fmla="*/ 0 h 2293800"/>
              <a:gd name="connsiteX1" fmla="*/ 5419800 w 5419800"/>
              <a:gd name="connsiteY1" fmla="*/ 1146900 h 2293800"/>
              <a:gd name="connsiteX2" fmla="*/ 2709900 w 5419800"/>
              <a:gd name="connsiteY2" fmla="*/ 2293800 h 2293800"/>
              <a:gd name="connsiteX3" fmla="*/ 618810 w 5419800"/>
              <a:gd name="connsiteY3" fmla="*/ 1876435 h 2293800"/>
              <a:gd name="connsiteX4" fmla="*/ 616694 w 5419800"/>
              <a:gd name="connsiteY4" fmla="*/ 1875237 h 2293800"/>
              <a:gd name="connsiteX5" fmla="*/ 182007 w 5419800"/>
              <a:gd name="connsiteY5" fmla="*/ 2164642 h 2293800"/>
              <a:gd name="connsiteX6" fmla="*/ 335954 w 5419800"/>
              <a:gd name="connsiteY6" fmla="*/ 1699769 h 2293800"/>
              <a:gd name="connsiteX7" fmla="*/ 327071 w 5419800"/>
              <a:gd name="connsiteY7" fmla="*/ 1693581 h 2293800"/>
              <a:gd name="connsiteX8" fmla="*/ 0 w 5419800"/>
              <a:gd name="connsiteY8" fmla="*/ 1146900 h 2293800"/>
              <a:gd name="connsiteX9" fmla="*/ 2709900 w 5419800"/>
              <a:gd name="connsiteY9" fmla="*/ 0 h 2293800"/>
              <a:gd name="connsiteX0" fmla="*/ 3034852 w 5744752"/>
              <a:gd name="connsiteY0" fmla="*/ 0 h 2293800"/>
              <a:gd name="connsiteX1" fmla="*/ 5744752 w 5744752"/>
              <a:gd name="connsiteY1" fmla="*/ 1146900 h 2293800"/>
              <a:gd name="connsiteX2" fmla="*/ 3034852 w 5744752"/>
              <a:gd name="connsiteY2" fmla="*/ 2293800 h 2293800"/>
              <a:gd name="connsiteX3" fmla="*/ 943762 w 5744752"/>
              <a:gd name="connsiteY3" fmla="*/ 1876435 h 2293800"/>
              <a:gd name="connsiteX4" fmla="*/ 941646 w 5744752"/>
              <a:gd name="connsiteY4" fmla="*/ 1875237 h 2293800"/>
              <a:gd name="connsiteX5" fmla="*/ 0 w 5744752"/>
              <a:gd name="connsiteY5" fmla="*/ 2013301 h 2293800"/>
              <a:gd name="connsiteX6" fmla="*/ 660906 w 5744752"/>
              <a:gd name="connsiteY6" fmla="*/ 1699769 h 2293800"/>
              <a:gd name="connsiteX7" fmla="*/ 652023 w 5744752"/>
              <a:gd name="connsiteY7" fmla="*/ 1693581 h 2293800"/>
              <a:gd name="connsiteX8" fmla="*/ 324952 w 5744752"/>
              <a:gd name="connsiteY8" fmla="*/ 1146900 h 2293800"/>
              <a:gd name="connsiteX9" fmla="*/ 3034852 w 5744752"/>
              <a:gd name="connsiteY9" fmla="*/ 0 h 2293800"/>
              <a:gd name="connsiteX0" fmla="*/ 3137013 w 5846913"/>
              <a:gd name="connsiteY0" fmla="*/ 0 h 2293800"/>
              <a:gd name="connsiteX1" fmla="*/ 5846913 w 5846913"/>
              <a:gd name="connsiteY1" fmla="*/ 1146900 h 2293800"/>
              <a:gd name="connsiteX2" fmla="*/ 3137013 w 5846913"/>
              <a:gd name="connsiteY2" fmla="*/ 2293800 h 2293800"/>
              <a:gd name="connsiteX3" fmla="*/ 1045923 w 5846913"/>
              <a:gd name="connsiteY3" fmla="*/ 1876435 h 2293800"/>
              <a:gd name="connsiteX4" fmla="*/ 1043807 w 5846913"/>
              <a:gd name="connsiteY4" fmla="*/ 1875237 h 2293800"/>
              <a:gd name="connsiteX5" fmla="*/ 0 w 5846913"/>
              <a:gd name="connsiteY5" fmla="*/ 1897417 h 2293800"/>
              <a:gd name="connsiteX6" fmla="*/ 763067 w 5846913"/>
              <a:gd name="connsiteY6" fmla="*/ 1699769 h 2293800"/>
              <a:gd name="connsiteX7" fmla="*/ 754184 w 5846913"/>
              <a:gd name="connsiteY7" fmla="*/ 1693581 h 2293800"/>
              <a:gd name="connsiteX8" fmla="*/ 427113 w 5846913"/>
              <a:gd name="connsiteY8" fmla="*/ 1146900 h 2293800"/>
              <a:gd name="connsiteX9" fmla="*/ 3137013 w 5846913"/>
              <a:gd name="connsiteY9" fmla="*/ 0 h 22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6913" h="2293800">
                <a:moveTo>
                  <a:pt x="3137013" y="0"/>
                </a:moveTo>
                <a:cubicBezTo>
                  <a:pt x="4633649" y="0"/>
                  <a:pt x="5846913" y="513485"/>
                  <a:pt x="5846913" y="1146900"/>
                </a:cubicBezTo>
                <a:cubicBezTo>
                  <a:pt x="5846913" y="1780315"/>
                  <a:pt x="4633649" y="2293800"/>
                  <a:pt x="3137013" y="2293800"/>
                </a:cubicBezTo>
                <a:cubicBezTo>
                  <a:pt x="2295156" y="2293800"/>
                  <a:pt x="1542958" y="2131330"/>
                  <a:pt x="1045923" y="1876435"/>
                </a:cubicBezTo>
                <a:lnTo>
                  <a:pt x="1043807" y="1875237"/>
                </a:lnTo>
                <a:lnTo>
                  <a:pt x="0" y="1897417"/>
                </a:lnTo>
                <a:lnTo>
                  <a:pt x="763067" y="1699769"/>
                </a:lnTo>
                <a:lnTo>
                  <a:pt x="754184" y="1693581"/>
                </a:lnTo>
                <a:cubicBezTo>
                  <a:pt x="545596" y="1531073"/>
                  <a:pt x="427113" y="1344842"/>
                  <a:pt x="427113" y="1146900"/>
                </a:cubicBezTo>
                <a:cubicBezTo>
                  <a:pt x="427113" y="513485"/>
                  <a:pt x="1640377" y="0"/>
                  <a:pt x="3137013" y="0"/>
                </a:cubicBezTo>
                <a:close/>
              </a:path>
            </a:pathLst>
          </a:custGeom>
          <a:solidFill>
            <a:srgbClr val="EBF7FF"/>
          </a:solidFill>
          <a:ln w="50800">
            <a:solidFill>
              <a:schemeClr val="tx2"/>
            </a:solidFill>
          </a:ln>
          <a:effectLst>
            <a:outerShdw blurRad="1270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40080" tIns="731520" rIns="822960" bIns="731520" rtlCol="0" anchor="ctr">
            <a:spAutoFit/>
          </a:bodyPr>
          <a:lstStyle/>
          <a:p>
            <a:pPr algn="ctr">
              <a:lnSpc>
                <a:spcPct val="108000"/>
              </a:lnSpc>
            </a:pPr>
            <a:r>
              <a:rPr lang="en-US" b="1">
                <a:solidFill>
                  <a:schemeClr val="tx1"/>
                </a:solidFill>
              </a:rPr>
              <a:t>STAFF:</a:t>
            </a:r>
          </a:p>
          <a:p>
            <a:pPr algn="ctr">
              <a:lnSpc>
                <a:spcPct val="108000"/>
              </a:lnSpc>
            </a:pPr>
            <a:r>
              <a:rPr lang="en-US">
                <a:solidFill>
                  <a:srgbClr val="000000"/>
                </a:solidFill>
              </a:rPr>
              <a:t>And, if you would, start thinking about the kinds of work you want to explore. I could think of a few things based on what you told me about your interests – like the library or a bookstore, working with kids, working at a craft store, or even exploring jobs at a nursing home that do not require a lot of physical activity. </a:t>
            </a:r>
          </a:p>
        </p:txBody>
      </p:sp>
    </p:spTree>
    <p:custDataLst>
      <p:tags r:id="rId1"/>
    </p:custDataLst>
    <p:extLst>
      <p:ext uri="{BB962C8B-B14F-4D97-AF65-F5344CB8AC3E}">
        <p14:creationId xmlns:p14="http://schemas.microsoft.com/office/powerpoint/2010/main" val="390249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anim calcmode="lin" valueType="num">
                                      <p:cBhvr>
                                        <p:cTn id="11" dur="750" fill="hold"/>
                                        <p:tgtEl>
                                          <p:spTgt spid="4"/>
                                        </p:tgtEl>
                                        <p:attrNameLst>
                                          <p:attrName>ppt_x</p:attrName>
                                        </p:attrNameLst>
                                      </p:cBhvr>
                                      <p:tavLst>
                                        <p:tav tm="0">
                                          <p:val>
                                            <p:strVal val="#ppt_x"/>
                                          </p:val>
                                        </p:tav>
                                        <p:tav tm="100000">
                                          <p:val>
                                            <p:strVal val="#ppt_x"/>
                                          </p:val>
                                        </p:tav>
                                      </p:tavLst>
                                    </p:anim>
                                    <p:anim calcmode="lin" valueType="num">
                                      <p:cBhvr>
                                        <p:cTn id="12" dur="750" fill="hold"/>
                                        <p:tgtEl>
                                          <p:spTgt spid="4"/>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250"/>
                            </p:stCondLst>
                            <p:childTnLst>
                              <p:par>
                                <p:cTn id="17" presetID="3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2250"/>
                            </p:stCondLst>
                            <p:childTnLst>
                              <p:par>
                                <p:cTn id="24" presetID="37"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4" grpId="0"/>
      <p:bldP spid="7" grpId="0" animBg="1"/>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1796749"/>
            <a:ext cx="9144000" cy="2154237"/>
          </a:xfrm>
        </p:spPr>
        <p:txBody>
          <a:bodyPr>
            <a:noAutofit/>
          </a:bodyPr>
          <a:lstStyle/>
          <a:p>
            <a:r>
              <a:rPr lang="en-US" sz="6600">
                <a:solidFill>
                  <a:schemeClr val="bg1"/>
                </a:solidFill>
              </a:rPr>
              <a:t>Career Exploration</a:t>
            </a:r>
          </a:p>
        </p:txBody>
      </p:sp>
      <p:sp>
        <p:nvSpPr>
          <p:cNvPr id="15" name="Subtitle 2">
            <a:extLst>
              <a:ext uri="{FF2B5EF4-FFF2-40B4-BE49-F238E27FC236}">
                <a16:creationId xmlns:a16="http://schemas.microsoft.com/office/drawing/2014/main" id="{639CE83B-B2FF-1736-F579-65BA6DAB7097}"/>
              </a:ext>
            </a:extLst>
          </p:cNvPr>
          <p:cNvSpPr>
            <a:spLocks noGrp="1"/>
          </p:cNvSpPr>
          <p:nvPr>
            <p:ph type="subTitle" idx="1"/>
          </p:nvPr>
        </p:nvSpPr>
        <p:spPr>
          <a:xfrm>
            <a:off x="1524000" y="4103386"/>
            <a:ext cx="9144000" cy="635000"/>
          </a:xfrm>
        </p:spPr>
        <p:txBody>
          <a:bodyPr/>
          <a:lstStyle/>
          <a:p>
            <a:r>
              <a:rPr lang="en-US">
                <a:solidFill>
                  <a:schemeClr val="bg1"/>
                </a:solidFill>
              </a:rPr>
              <a:t>Exploring Choices and Goals</a:t>
            </a:r>
          </a:p>
        </p:txBody>
      </p:sp>
    </p:spTree>
    <p:custDataLst>
      <p:tags r:id="rId1"/>
    </p:custDataLst>
    <p:extLst>
      <p:ext uri="{BB962C8B-B14F-4D97-AF65-F5344CB8AC3E}">
        <p14:creationId xmlns:p14="http://schemas.microsoft.com/office/powerpoint/2010/main" val="77835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1000"/>
                                        <p:tgtEl>
                                          <p:spTgt spid="15">
                                            <p:txEl>
                                              <p:pRg st="0" end="0"/>
                                            </p:txEl>
                                          </p:spTgt>
                                        </p:tgtEl>
                                      </p:cBhvr>
                                    </p:animEffect>
                                    <p:anim calcmode="lin" valueType="num">
                                      <p:cBhvr>
                                        <p:cTn id="1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P spid="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7F1A1-BAC3-4137-9E3C-99456FA0F76C}"/>
              </a:ext>
            </a:extLst>
          </p:cNvPr>
          <p:cNvSpPr>
            <a:spLocks noGrp="1"/>
          </p:cNvSpPr>
          <p:nvPr>
            <p:ph type="title"/>
          </p:nvPr>
        </p:nvSpPr>
        <p:spPr>
          <a:xfrm>
            <a:off x="731519" y="365760"/>
            <a:ext cx="10806359" cy="891032"/>
          </a:xfrm>
        </p:spPr>
        <p:txBody>
          <a:bodyPr>
            <a:noAutofit/>
          </a:bodyPr>
          <a:lstStyle/>
          <a:p>
            <a:r>
              <a:rPr lang="en-US">
                <a:latin typeface="+mn-lt"/>
              </a:rPr>
              <a:t>Career Exploration </a:t>
            </a:r>
            <a:r>
              <a:rPr lang="en-US" b="1">
                <a:latin typeface="+mn-lt"/>
              </a:rPr>
              <a:t>Provides Opportunities</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7FFD54-C3F0-08E2-8CE0-3EC48D128BEF}"/>
              </a:ext>
            </a:extLst>
          </p:cNvPr>
          <p:cNvSpPr txBox="1"/>
          <p:nvPr/>
        </p:nvSpPr>
        <p:spPr>
          <a:xfrm>
            <a:off x="1318452" y="1750567"/>
            <a:ext cx="10367896" cy="435888"/>
          </a:xfrm>
          <a:prstGeom prst="rect">
            <a:avLst/>
          </a:prstGeom>
          <a:noFill/>
        </p:spPr>
        <p:txBody>
          <a:bodyPr wrap="square" rtlCol="0" anchor="ctr">
            <a:noAutofit/>
          </a:bodyPr>
          <a:lstStyle/>
          <a:p>
            <a:pPr>
              <a:lnSpc>
                <a:spcPct val="108000"/>
              </a:lnSpc>
            </a:pPr>
            <a:r>
              <a:rPr lang="en-US" sz="2200">
                <a:solidFill>
                  <a:srgbClr val="000000"/>
                </a:solidFill>
              </a:rPr>
              <a:t>Learn how skills and interests match jobs and careers</a:t>
            </a:r>
          </a:p>
        </p:txBody>
      </p:sp>
      <p:grpSp>
        <p:nvGrpSpPr>
          <p:cNvPr id="24" name="Group 23">
            <a:extLst>
              <a:ext uri="{FF2B5EF4-FFF2-40B4-BE49-F238E27FC236}">
                <a16:creationId xmlns:a16="http://schemas.microsoft.com/office/drawing/2014/main" id="{7707751A-AD75-DBEF-8EF7-B68998D2EDF5}"/>
              </a:ext>
              <a:ext uri="{C183D7F6-B498-43B3-948B-1728B52AA6E4}">
                <adec:decorative xmlns:adec="http://schemas.microsoft.com/office/drawing/2017/decorative" val="1"/>
              </a:ext>
            </a:extLst>
          </p:cNvPr>
          <p:cNvGrpSpPr/>
          <p:nvPr/>
        </p:nvGrpSpPr>
        <p:grpSpPr>
          <a:xfrm>
            <a:off x="851349" y="1602900"/>
            <a:ext cx="483221" cy="531543"/>
            <a:chOff x="844817" y="2953676"/>
            <a:chExt cx="483221" cy="483221"/>
          </a:xfrm>
        </p:grpSpPr>
        <p:sp>
          <p:nvSpPr>
            <p:cNvPr id="9" name="Oval 8">
              <a:extLst>
                <a:ext uri="{FF2B5EF4-FFF2-40B4-BE49-F238E27FC236}">
                  <a16:creationId xmlns:a16="http://schemas.microsoft.com/office/drawing/2014/main" id="{FD20E647-F1E6-7B95-4EA1-D6D119F2F75F}"/>
                </a:ext>
                <a:ext uri="{C183D7F6-B498-43B3-948B-1728B52AA6E4}">
                  <adec:decorative xmlns:adec="http://schemas.microsoft.com/office/drawing/2017/decorative" val="1"/>
                </a:ext>
              </a:extLst>
            </p:cNvPr>
            <p:cNvSpPr/>
            <p:nvPr/>
          </p:nvSpPr>
          <p:spPr>
            <a:xfrm>
              <a:off x="885970" y="3166754"/>
              <a:ext cx="256746" cy="256746"/>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6BE57FB0-C26A-5453-31E4-537284F368E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817" y="2953676"/>
              <a:ext cx="483221" cy="483221"/>
            </a:xfrm>
            <a:prstGeom prst="rect">
              <a:avLst/>
            </a:prstGeom>
          </p:spPr>
        </p:pic>
      </p:grpSp>
      <p:sp>
        <p:nvSpPr>
          <p:cNvPr id="13" name="TextBox 12">
            <a:extLst>
              <a:ext uri="{FF2B5EF4-FFF2-40B4-BE49-F238E27FC236}">
                <a16:creationId xmlns:a16="http://schemas.microsoft.com/office/drawing/2014/main" id="{C86AA647-8B62-75A8-435B-B035234D721E}"/>
              </a:ext>
            </a:extLst>
          </p:cNvPr>
          <p:cNvSpPr txBox="1"/>
          <p:nvPr/>
        </p:nvSpPr>
        <p:spPr>
          <a:xfrm>
            <a:off x="2402826" y="2553417"/>
            <a:ext cx="9687574" cy="426655"/>
          </a:xfrm>
          <a:prstGeom prst="rect">
            <a:avLst/>
          </a:prstGeom>
          <a:noFill/>
        </p:spPr>
        <p:txBody>
          <a:bodyPr wrap="square" rtlCol="0" anchor="ctr">
            <a:noAutofit/>
          </a:bodyPr>
          <a:lstStyle/>
          <a:p>
            <a:pPr>
              <a:lnSpc>
                <a:spcPct val="108000"/>
              </a:lnSpc>
            </a:pPr>
            <a:r>
              <a:rPr lang="en-US" sz="2200">
                <a:solidFill>
                  <a:srgbClr val="000000"/>
                </a:solidFill>
              </a:rPr>
              <a:t>Have informational interviews with people working in various careers</a:t>
            </a:r>
          </a:p>
        </p:txBody>
      </p:sp>
      <p:sp>
        <p:nvSpPr>
          <p:cNvPr id="14" name="TextBox 13">
            <a:extLst>
              <a:ext uri="{FF2B5EF4-FFF2-40B4-BE49-F238E27FC236}">
                <a16:creationId xmlns:a16="http://schemas.microsoft.com/office/drawing/2014/main" id="{4819A0E3-25D1-95DD-BE67-0F5410AF0CB7}"/>
              </a:ext>
            </a:extLst>
          </p:cNvPr>
          <p:cNvSpPr txBox="1"/>
          <p:nvPr/>
        </p:nvSpPr>
        <p:spPr>
          <a:xfrm>
            <a:off x="3617314" y="3351650"/>
            <a:ext cx="8219085" cy="426655"/>
          </a:xfrm>
          <a:prstGeom prst="rect">
            <a:avLst/>
          </a:prstGeom>
          <a:noFill/>
        </p:spPr>
        <p:txBody>
          <a:bodyPr wrap="square" rtlCol="0" anchor="ctr">
            <a:noAutofit/>
          </a:bodyPr>
          <a:lstStyle/>
          <a:p>
            <a:pPr>
              <a:lnSpc>
                <a:spcPct val="108000"/>
              </a:lnSpc>
            </a:pPr>
            <a:r>
              <a:rPr lang="en-US" sz="2200">
                <a:solidFill>
                  <a:srgbClr val="000000"/>
                </a:solidFill>
              </a:rPr>
              <a:t>Meet potential employers</a:t>
            </a:r>
          </a:p>
        </p:txBody>
      </p:sp>
      <p:sp>
        <p:nvSpPr>
          <p:cNvPr id="15" name="TextBox 14">
            <a:extLst>
              <a:ext uri="{FF2B5EF4-FFF2-40B4-BE49-F238E27FC236}">
                <a16:creationId xmlns:a16="http://schemas.microsoft.com/office/drawing/2014/main" id="{9E212B9F-2D72-8EA7-CDD4-531F637CA95F}"/>
              </a:ext>
            </a:extLst>
          </p:cNvPr>
          <p:cNvSpPr txBox="1"/>
          <p:nvPr/>
        </p:nvSpPr>
        <p:spPr>
          <a:xfrm>
            <a:off x="4893003" y="4149883"/>
            <a:ext cx="6463145" cy="426655"/>
          </a:xfrm>
          <a:prstGeom prst="rect">
            <a:avLst/>
          </a:prstGeom>
          <a:noFill/>
        </p:spPr>
        <p:txBody>
          <a:bodyPr wrap="square" rtlCol="0" anchor="ctr">
            <a:noAutofit/>
          </a:bodyPr>
          <a:lstStyle/>
          <a:p>
            <a:pPr>
              <a:lnSpc>
                <a:spcPct val="108000"/>
              </a:lnSpc>
            </a:pPr>
            <a:r>
              <a:rPr lang="en-US" sz="2200">
                <a:solidFill>
                  <a:srgbClr val="000000"/>
                </a:solidFill>
              </a:rPr>
              <a:t>Get work experience in a chosen field</a:t>
            </a:r>
          </a:p>
        </p:txBody>
      </p:sp>
      <p:grpSp>
        <p:nvGrpSpPr>
          <p:cNvPr id="23" name="Group 22">
            <a:extLst>
              <a:ext uri="{FF2B5EF4-FFF2-40B4-BE49-F238E27FC236}">
                <a16:creationId xmlns:a16="http://schemas.microsoft.com/office/drawing/2014/main" id="{07F54A25-78F8-85C3-7523-C558F845BCF4}"/>
              </a:ext>
              <a:ext uri="{C183D7F6-B498-43B3-948B-1728B52AA6E4}">
                <adec:decorative xmlns:adec="http://schemas.microsoft.com/office/drawing/2017/decorative" val="1"/>
              </a:ext>
            </a:extLst>
          </p:cNvPr>
          <p:cNvGrpSpPr/>
          <p:nvPr/>
        </p:nvGrpSpPr>
        <p:grpSpPr>
          <a:xfrm>
            <a:off x="1919605" y="2458628"/>
            <a:ext cx="483221" cy="531543"/>
            <a:chOff x="1611633" y="3809404"/>
            <a:chExt cx="483221" cy="483221"/>
          </a:xfrm>
        </p:grpSpPr>
        <p:sp>
          <p:nvSpPr>
            <p:cNvPr id="16" name="Oval 15">
              <a:extLst>
                <a:ext uri="{FF2B5EF4-FFF2-40B4-BE49-F238E27FC236}">
                  <a16:creationId xmlns:a16="http://schemas.microsoft.com/office/drawing/2014/main" id="{013B404E-F122-26CE-33CE-8FF24C6EBABA}"/>
                </a:ext>
                <a:ext uri="{C183D7F6-B498-43B3-948B-1728B52AA6E4}">
                  <adec:decorative xmlns:adec="http://schemas.microsoft.com/office/drawing/2017/decorative" val="1"/>
                </a:ext>
              </a:extLst>
            </p:cNvPr>
            <p:cNvSpPr/>
            <p:nvPr/>
          </p:nvSpPr>
          <p:spPr>
            <a:xfrm>
              <a:off x="1652786" y="4022482"/>
              <a:ext cx="256746" cy="256746"/>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2BBC267E-774F-FBEC-1C21-0EEA3A0F56C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1633" y="3809404"/>
              <a:ext cx="483221" cy="483221"/>
            </a:xfrm>
            <a:prstGeom prst="rect">
              <a:avLst/>
            </a:prstGeom>
          </p:spPr>
        </p:pic>
      </p:grpSp>
      <p:grpSp>
        <p:nvGrpSpPr>
          <p:cNvPr id="25" name="Group 24">
            <a:extLst>
              <a:ext uri="{FF2B5EF4-FFF2-40B4-BE49-F238E27FC236}">
                <a16:creationId xmlns:a16="http://schemas.microsoft.com/office/drawing/2014/main" id="{A12003AA-D009-956D-801D-8F0CA3167F53}"/>
              </a:ext>
              <a:ext uri="{C183D7F6-B498-43B3-948B-1728B52AA6E4}">
                <adec:decorative xmlns:adec="http://schemas.microsoft.com/office/drawing/2017/decorative" val="1"/>
              </a:ext>
            </a:extLst>
          </p:cNvPr>
          <p:cNvGrpSpPr/>
          <p:nvPr/>
        </p:nvGrpSpPr>
        <p:grpSpPr>
          <a:xfrm>
            <a:off x="3134094" y="3255726"/>
            <a:ext cx="483221" cy="531543"/>
            <a:chOff x="3127562" y="4606502"/>
            <a:chExt cx="483221" cy="483221"/>
          </a:xfrm>
        </p:grpSpPr>
        <p:sp>
          <p:nvSpPr>
            <p:cNvPr id="18" name="Oval 17">
              <a:extLst>
                <a:ext uri="{FF2B5EF4-FFF2-40B4-BE49-F238E27FC236}">
                  <a16:creationId xmlns:a16="http://schemas.microsoft.com/office/drawing/2014/main" id="{41E531C9-030C-92C2-3F15-E97C7EF69642}"/>
                </a:ext>
                <a:ext uri="{C183D7F6-B498-43B3-948B-1728B52AA6E4}">
                  <adec:decorative xmlns:adec="http://schemas.microsoft.com/office/drawing/2017/decorative" val="1"/>
                </a:ext>
              </a:extLst>
            </p:cNvPr>
            <p:cNvSpPr/>
            <p:nvPr/>
          </p:nvSpPr>
          <p:spPr>
            <a:xfrm>
              <a:off x="3168715" y="4819580"/>
              <a:ext cx="256746" cy="256746"/>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A84B7A3B-71D3-8B39-C56D-29B9B1B48CC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7562" y="4606502"/>
              <a:ext cx="483221" cy="483221"/>
            </a:xfrm>
            <a:prstGeom prst="rect">
              <a:avLst/>
            </a:prstGeom>
          </p:spPr>
        </p:pic>
      </p:grpSp>
      <p:grpSp>
        <p:nvGrpSpPr>
          <p:cNvPr id="26" name="Group 25">
            <a:extLst>
              <a:ext uri="{FF2B5EF4-FFF2-40B4-BE49-F238E27FC236}">
                <a16:creationId xmlns:a16="http://schemas.microsoft.com/office/drawing/2014/main" id="{EFF7F793-3893-6BB2-80FB-4F087D6997FA}"/>
              </a:ext>
              <a:ext uri="{C183D7F6-B498-43B3-948B-1728B52AA6E4}">
                <adec:decorative xmlns:adec="http://schemas.microsoft.com/office/drawing/2017/decorative" val="1"/>
              </a:ext>
            </a:extLst>
          </p:cNvPr>
          <p:cNvGrpSpPr/>
          <p:nvPr/>
        </p:nvGrpSpPr>
        <p:grpSpPr>
          <a:xfrm>
            <a:off x="4409782" y="4046013"/>
            <a:ext cx="483221" cy="531543"/>
            <a:chOff x="4483634" y="5396789"/>
            <a:chExt cx="483221" cy="483221"/>
          </a:xfrm>
        </p:grpSpPr>
        <p:sp>
          <p:nvSpPr>
            <p:cNvPr id="20" name="Oval 19">
              <a:extLst>
                <a:ext uri="{FF2B5EF4-FFF2-40B4-BE49-F238E27FC236}">
                  <a16:creationId xmlns:a16="http://schemas.microsoft.com/office/drawing/2014/main" id="{1EC15165-F5CE-B90A-BCB9-D80363E142AB}"/>
                </a:ext>
                <a:ext uri="{C183D7F6-B498-43B3-948B-1728B52AA6E4}">
                  <adec:decorative xmlns:adec="http://schemas.microsoft.com/office/drawing/2017/decorative" val="1"/>
                </a:ext>
              </a:extLst>
            </p:cNvPr>
            <p:cNvSpPr/>
            <p:nvPr/>
          </p:nvSpPr>
          <p:spPr>
            <a:xfrm>
              <a:off x="4524787" y="5609867"/>
              <a:ext cx="256746" cy="256746"/>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9B32620-BA43-261B-2CA5-CC7F9C66F36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83634" y="5396789"/>
              <a:ext cx="483221" cy="483221"/>
            </a:xfrm>
            <a:prstGeom prst="rect">
              <a:avLst/>
            </a:prstGeom>
          </p:spPr>
        </p:pic>
      </p:grpSp>
      <p:sp>
        <p:nvSpPr>
          <p:cNvPr id="4" name="TextBox 3">
            <a:extLst>
              <a:ext uri="{FF2B5EF4-FFF2-40B4-BE49-F238E27FC236}">
                <a16:creationId xmlns:a16="http://schemas.microsoft.com/office/drawing/2014/main" id="{122A38EE-1B7F-42C2-5105-EB1FFBBA9B61}"/>
              </a:ext>
            </a:extLst>
          </p:cNvPr>
          <p:cNvSpPr txBox="1"/>
          <p:nvPr/>
        </p:nvSpPr>
        <p:spPr>
          <a:xfrm>
            <a:off x="1413468" y="5381620"/>
            <a:ext cx="9365065" cy="813440"/>
          </a:xfrm>
          <a:prstGeom prst="rect">
            <a:avLst/>
          </a:prstGeom>
          <a:noFill/>
        </p:spPr>
        <p:txBody>
          <a:bodyPr wrap="square">
            <a:noAutofit/>
          </a:bodyPr>
          <a:lstStyle/>
          <a:p>
            <a:r>
              <a:rPr lang="en-US" sz="2400" b="1">
                <a:solidFill>
                  <a:schemeClr val="accent1">
                    <a:lumMod val="75000"/>
                  </a:schemeClr>
                </a:solidFill>
                <a:effectLst/>
                <a:ea typeface="Calibri" panose="020F0502020204030204" pitchFamily="34" charset="0"/>
                <a:cs typeface="Times New Roman" panose="02020603050405020304" pitchFamily="18" charset="0"/>
              </a:rPr>
              <a:t>Person determines whether they have made a good choice for them.</a:t>
            </a:r>
            <a:endParaRPr lang="en-US" sz="2400" b="1">
              <a:solidFill>
                <a:schemeClr val="accent1">
                  <a:lumMod val="75000"/>
                </a:schemeClr>
              </a:solidFill>
            </a:endParaRPr>
          </a:p>
        </p:txBody>
      </p:sp>
    </p:spTree>
    <p:custDataLst>
      <p:tags r:id="rId1"/>
    </p:custDataLst>
    <p:extLst>
      <p:ext uri="{BB962C8B-B14F-4D97-AF65-F5344CB8AC3E}">
        <p14:creationId xmlns:p14="http://schemas.microsoft.com/office/powerpoint/2010/main" val="279449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up)">
                                      <p:cBhvr>
                                        <p:cTn id="14" dur="500"/>
                                        <p:tgtEl>
                                          <p:spTgt spid="50"/>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750" fill="hold"/>
                                        <p:tgtEl>
                                          <p:spTgt spid="24"/>
                                        </p:tgtEl>
                                        <p:attrNameLst>
                                          <p:attrName>ppt_w</p:attrName>
                                        </p:attrNameLst>
                                      </p:cBhvr>
                                      <p:tavLst>
                                        <p:tav tm="0">
                                          <p:val>
                                            <p:fltVal val="0"/>
                                          </p:val>
                                        </p:tav>
                                        <p:tav tm="100000">
                                          <p:val>
                                            <p:strVal val="#ppt_w"/>
                                          </p:val>
                                        </p:tav>
                                      </p:tavLst>
                                    </p:anim>
                                    <p:anim calcmode="lin" valueType="num">
                                      <p:cBhvr>
                                        <p:cTn id="19" dur="750" fill="hold"/>
                                        <p:tgtEl>
                                          <p:spTgt spid="24"/>
                                        </p:tgtEl>
                                        <p:attrNameLst>
                                          <p:attrName>ppt_h</p:attrName>
                                        </p:attrNameLst>
                                      </p:cBhvr>
                                      <p:tavLst>
                                        <p:tav tm="0">
                                          <p:val>
                                            <p:fltVal val="0"/>
                                          </p:val>
                                        </p:tav>
                                        <p:tav tm="100000">
                                          <p:val>
                                            <p:strVal val="#ppt_h"/>
                                          </p:val>
                                        </p:tav>
                                      </p:tavLst>
                                    </p:anim>
                                    <p:anim calcmode="lin" valueType="num">
                                      <p:cBhvr>
                                        <p:cTn id="20" dur="750" fill="hold"/>
                                        <p:tgtEl>
                                          <p:spTgt spid="24"/>
                                        </p:tgtEl>
                                        <p:attrNameLst>
                                          <p:attrName>style.rotation</p:attrName>
                                        </p:attrNameLst>
                                      </p:cBhvr>
                                      <p:tavLst>
                                        <p:tav tm="0">
                                          <p:val>
                                            <p:fltVal val="90"/>
                                          </p:val>
                                        </p:tav>
                                        <p:tav tm="100000">
                                          <p:val>
                                            <p:fltVal val="0"/>
                                          </p:val>
                                        </p:tav>
                                      </p:tavLst>
                                    </p:anim>
                                    <p:animEffect transition="in" filter="fade">
                                      <p:cBhvr>
                                        <p:cTn id="21" dur="750"/>
                                        <p:tgtEl>
                                          <p:spTgt spid="24"/>
                                        </p:tgtEl>
                                      </p:cBhvr>
                                    </p:animEffect>
                                  </p:childTnLst>
                                </p:cTn>
                              </p:par>
                            </p:childTnLst>
                          </p:cTn>
                        </p:par>
                        <p:par>
                          <p:cTn id="22" fill="hold">
                            <p:stCondLst>
                              <p:cond delay="1750"/>
                            </p:stCondLst>
                            <p:childTnLst>
                              <p:par>
                                <p:cTn id="23" presetID="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1+#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750"/>
                            </p:stCondLst>
                            <p:childTnLst>
                              <p:par>
                                <p:cTn id="28" presetID="31"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750" fill="hold"/>
                                        <p:tgtEl>
                                          <p:spTgt spid="23"/>
                                        </p:tgtEl>
                                        <p:attrNameLst>
                                          <p:attrName>ppt_w</p:attrName>
                                        </p:attrNameLst>
                                      </p:cBhvr>
                                      <p:tavLst>
                                        <p:tav tm="0">
                                          <p:val>
                                            <p:fltVal val="0"/>
                                          </p:val>
                                        </p:tav>
                                        <p:tav tm="100000">
                                          <p:val>
                                            <p:strVal val="#ppt_w"/>
                                          </p:val>
                                        </p:tav>
                                      </p:tavLst>
                                    </p:anim>
                                    <p:anim calcmode="lin" valueType="num">
                                      <p:cBhvr>
                                        <p:cTn id="31" dur="750" fill="hold"/>
                                        <p:tgtEl>
                                          <p:spTgt spid="23"/>
                                        </p:tgtEl>
                                        <p:attrNameLst>
                                          <p:attrName>ppt_h</p:attrName>
                                        </p:attrNameLst>
                                      </p:cBhvr>
                                      <p:tavLst>
                                        <p:tav tm="0">
                                          <p:val>
                                            <p:fltVal val="0"/>
                                          </p:val>
                                        </p:tav>
                                        <p:tav tm="100000">
                                          <p:val>
                                            <p:strVal val="#ppt_h"/>
                                          </p:val>
                                        </p:tav>
                                      </p:tavLst>
                                    </p:anim>
                                    <p:anim calcmode="lin" valueType="num">
                                      <p:cBhvr>
                                        <p:cTn id="32" dur="750" fill="hold"/>
                                        <p:tgtEl>
                                          <p:spTgt spid="23"/>
                                        </p:tgtEl>
                                        <p:attrNameLst>
                                          <p:attrName>style.rotation</p:attrName>
                                        </p:attrNameLst>
                                      </p:cBhvr>
                                      <p:tavLst>
                                        <p:tav tm="0">
                                          <p:val>
                                            <p:fltVal val="90"/>
                                          </p:val>
                                        </p:tav>
                                        <p:tav tm="100000">
                                          <p:val>
                                            <p:fltVal val="0"/>
                                          </p:val>
                                        </p:tav>
                                      </p:tavLst>
                                    </p:anim>
                                    <p:animEffect transition="in" filter="fade">
                                      <p:cBhvr>
                                        <p:cTn id="33" dur="750"/>
                                        <p:tgtEl>
                                          <p:spTgt spid="23"/>
                                        </p:tgtEl>
                                      </p:cBhvr>
                                    </p:animEffect>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1+#ppt_w/2"/>
                                          </p:val>
                                        </p:tav>
                                        <p:tav tm="100000">
                                          <p:val>
                                            <p:strVal val="#ppt_x"/>
                                          </p:val>
                                        </p:tav>
                                      </p:tavLst>
                                    </p:anim>
                                    <p:anim calcmode="lin" valueType="num">
                                      <p:cBhvr additive="base">
                                        <p:cTn id="38" dur="10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31" presetClass="entr" presetSubtype="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750" fill="hold"/>
                                        <p:tgtEl>
                                          <p:spTgt spid="25"/>
                                        </p:tgtEl>
                                        <p:attrNameLst>
                                          <p:attrName>ppt_w</p:attrName>
                                        </p:attrNameLst>
                                      </p:cBhvr>
                                      <p:tavLst>
                                        <p:tav tm="0">
                                          <p:val>
                                            <p:fltVal val="0"/>
                                          </p:val>
                                        </p:tav>
                                        <p:tav tm="100000">
                                          <p:val>
                                            <p:strVal val="#ppt_w"/>
                                          </p:val>
                                        </p:tav>
                                      </p:tavLst>
                                    </p:anim>
                                    <p:anim calcmode="lin" valueType="num">
                                      <p:cBhvr>
                                        <p:cTn id="43" dur="750" fill="hold"/>
                                        <p:tgtEl>
                                          <p:spTgt spid="25"/>
                                        </p:tgtEl>
                                        <p:attrNameLst>
                                          <p:attrName>ppt_h</p:attrName>
                                        </p:attrNameLst>
                                      </p:cBhvr>
                                      <p:tavLst>
                                        <p:tav tm="0">
                                          <p:val>
                                            <p:fltVal val="0"/>
                                          </p:val>
                                        </p:tav>
                                        <p:tav tm="100000">
                                          <p:val>
                                            <p:strVal val="#ppt_h"/>
                                          </p:val>
                                        </p:tav>
                                      </p:tavLst>
                                    </p:anim>
                                    <p:anim calcmode="lin" valueType="num">
                                      <p:cBhvr>
                                        <p:cTn id="44" dur="750" fill="hold"/>
                                        <p:tgtEl>
                                          <p:spTgt spid="25"/>
                                        </p:tgtEl>
                                        <p:attrNameLst>
                                          <p:attrName>style.rotation</p:attrName>
                                        </p:attrNameLst>
                                      </p:cBhvr>
                                      <p:tavLst>
                                        <p:tav tm="0">
                                          <p:val>
                                            <p:fltVal val="90"/>
                                          </p:val>
                                        </p:tav>
                                        <p:tav tm="100000">
                                          <p:val>
                                            <p:fltVal val="0"/>
                                          </p:val>
                                        </p:tav>
                                      </p:tavLst>
                                    </p:anim>
                                    <p:animEffect transition="in" filter="fade">
                                      <p:cBhvr>
                                        <p:cTn id="45" dur="750"/>
                                        <p:tgtEl>
                                          <p:spTgt spid="25"/>
                                        </p:tgtEl>
                                      </p:cBhvr>
                                    </p:animEffect>
                                  </p:childTnLst>
                                </p:cTn>
                              </p:par>
                            </p:childTnLst>
                          </p:cTn>
                        </p:par>
                        <p:par>
                          <p:cTn id="46" fill="hold">
                            <p:stCondLst>
                              <p:cond delay="5250"/>
                            </p:stCondLst>
                            <p:childTnLst>
                              <p:par>
                                <p:cTn id="47" presetID="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000" fill="hold"/>
                                        <p:tgtEl>
                                          <p:spTgt spid="14"/>
                                        </p:tgtEl>
                                        <p:attrNameLst>
                                          <p:attrName>ppt_x</p:attrName>
                                        </p:attrNameLst>
                                      </p:cBhvr>
                                      <p:tavLst>
                                        <p:tav tm="0">
                                          <p:val>
                                            <p:strVal val="1+#ppt_w/2"/>
                                          </p:val>
                                        </p:tav>
                                        <p:tav tm="100000">
                                          <p:val>
                                            <p:strVal val="#ppt_x"/>
                                          </p:val>
                                        </p:tav>
                                      </p:tavLst>
                                    </p:anim>
                                    <p:anim calcmode="lin" valueType="num">
                                      <p:cBhvr additive="base">
                                        <p:cTn id="50" dur="1000" fill="hold"/>
                                        <p:tgtEl>
                                          <p:spTgt spid="14"/>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31"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750" fill="hold"/>
                                        <p:tgtEl>
                                          <p:spTgt spid="26"/>
                                        </p:tgtEl>
                                        <p:attrNameLst>
                                          <p:attrName>ppt_w</p:attrName>
                                        </p:attrNameLst>
                                      </p:cBhvr>
                                      <p:tavLst>
                                        <p:tav tm="0">
                                          <p:val>
                                            <p:fltVal val="0"/>
                                          </p:val>
                                        </p:tav>
                                        <p:tav tm="100000">
                                          <p:val>
                                            <p:strVal val="#ppt_w"/>
                                          </p:val>
                                        </p:tav>
                                      </p:tavLst>
                                    </p:anim>
                                    <p:anim calcmode="lin" valueType="num">
                                      <p:cBhvr>
                                        <p:cTn id="55" dur="750" fill="hold"/>
                                        <p:tgtEl>
                                          <p:spTgt spid="26"/>
                                        </p:tgtEl>
                                        <p:attrNameLst>
                                          <p:attrName>ppt_h</p:attrName>
                                        </p:attrNameLst>
                                      </p:cBhvr>
                                      <p:tavLst>
                                        <p:tav tm="0">
                                          <p:val>
                                            <p:fltVal val="0"/>
                                          </p:val>
                                        </p:tav>
                                        <p:tav tm="100000">
                                          <p:val>
                                            <p:strVal val="#ppt_h"/>
                                          </p:val>
                                        </p:tav>
                                      </p:tavLst>
                                    </p:anim>
                                    <p:anim calcmode="lin" valueType="num">
                                      <p:cBhvr>
                                        <p:cTn id="56" dur="750" fill="hold"/>
                                        <p:tgtEl>
                                          <p:spTgt spid="26"/>
                                        </p:tgtEl>
                                        <p:attrNameLst>
                                          <p:attrName>style.rotation</p:attrName>
                                        </p:attrNameLst>
                                      </p:cBhvr>
                                      <p:tavLst>
                                        <p:tav tm="0">
                                          <p:val>
                                            <p:fltVal val="90"/>
                                          </p:val>
                                        </p:tav>
                                        <p:tav tm="100000">
                                          <p:val>
                                            <p:fltVal val="0"/>
                                          </p:val>
                                        </p:tav>
                                      </p:tavLst>
                                    </p:anim>
                                    <p:animEffect transition="in" filter="fade">
                                      <p:cBhvr>
                                        <p:cTn id="57" dur="750"/>
                                        <p:tgtEl>
                                          <p:spTgt spid="2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1+#ppt_w/2"/>
                                          </p:val>
                                        </p:tav>
                                        <p:tav tm="100000">
                                          <p:val>
                                            <p:strVal val="#ppt_x"/>
                                          </p:val>
                                        </p:tav>
                                      </p:tavLst>
                                    </p:anim>
                                    <p:anim calcmode="lin" valueType="num">
                                      <p:cBhvr additive="base">
                                        <p:cTn id="62" dur="1000" fill="hold"/>
                                        <p:tgtEl>
                                          <p:spTgt spid="15"/>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 presetClass="entr" presetSubtype="4"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1000" fill="hold"/>
                                        <p:tgtEl>
                                          <p:spTgt spid="4"/>
                                        </p:tgtEl>
                                        <p:attrNameLst>
                                          <p:attrName>ppt_x</p:attrName>
                                        </p:attrNameLst>
                                      </p:cBhvr>
                                      <p:tavLst>
                                        <p:tav tm="0">
                                          <p:val>
                                            <p:strVal val="#ppt_x"/>
                                          </p:val>
                                        </p:tav>
                                        <p:tav tm="100000">
                                          <p:val>
                                            <p:strVal val="#ppt_x"/>
                                          </p:val>
                                        </p:tav>
                                      </p:tavLst>
                                    </p:anim>
                                    <p:anim calcmode="lin" valueType="num">
                                      <p:cBhvr additive="base">
                                        <p:cTn id="6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0" grpId="0" animBg="1"/>
      <p:bldP spid="2" grpId="0" animBg="1"/>
      <p:bldP spid="7" grpId="0"/>
      <p:bldP spid="13" grpId="0"/>
      <p:bldP spid="14" grpId="0"/>
      <p:bldP spid="15"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9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952500" y="272542"/>
            <a:ext cx="10287000" cy="817116"/>
          </a:xfrm>
        </p:spPr>
        <p:txBody>
          <a:bodyPr anchor="b" anchorCtr="0">
            <a:noAutofit/>
          </a:bodyPr>
          <a:lstStyle/>
          <a:p>
            <a:pPr algn="l"/>
            <a:br>
              <a:rPr lang="en-US" b="1" dirty="0">
                <a:solidFill>
                  <a:schemeClr val="bg1"/>
                </a:solidFill>
              </a:rPr>
            </a:br>
            <a:br>
              <a:rPr lang="en-US" b="1" dirty="0">
                <a:solidFill>
                  <a:schemeClr val="bg1"/>
                </a:solidFill>
              </a:rPr>
            </a:br>
            <a:r>
              <a:rPr lang="en-US" b="1" dirty="0">
                <a:solidFill>
                  <a:schemeClr val="bg1"/>
                </a:solidFill>
              </a:rPr>
              <a:t>Career Exploration Strategies and Resources</a:t>
            </a:r>
          </a:p>
        </p:txBody>
      </p:sp>
      <p:sp>
        <p:nvSpPr>
          <p:cNvPr id="6" name="Oval 5">
            <a:extLst>
              <a:ext uri="{FF2B5EF4-FFF2-40B4-BE49-F238E27FC236}">
                <a16:creationId xmlns:a16="http://schemas.microsoft.com/office/drawing/2014/main" id="{F4D78348-00E1-483B-8F2D-6BDFA55F5577}"/>
              </a:ext>
              <a:ext uri="{C183D7F6-B498-43B3-948B-1728B52AA6E4}">
                <adec:decorative xmlns:adec="http://schemas.microsoft.com/office/drawing/2017/decorative" val="1"/>
              </a:ext>
            </a:extLst>
          </p:cNvPr>
          <p:cNvSpPr/>
          <p:nvPr/>
        </p:nvSpPr>
        <p:spPr>
          <a:xfrm>
            <a:off x="3957154" y="1747058"/>
            <a:ext cx="4018970" cy="401897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337">
            <a:extLst>
              <a:ext uri="{FF2B5EF4-FFF2-40B4-BE49-F238E27FC236}">
                <a16:creationId xmlns:a16="http://schemas.microsoft.com/office/drawing/2014/main" id="{4BB22B6C-6090-4207-A212-412992B708ED}"/>
              </a:ext>
              <a:ext uri="{C183D7F6-B498-43B3-948B-1728B52AA6E4}">
                <adec:decorative xmlns:adec="http://schemas.microsoft.com/office/drawing/2017/decorative" val="1"/>
              </a:ext>
            </a:extLst>
          </p:cNvPr>
          <p:cNvSpPr>
            <a:spLocks/>
          </p:cNvSpPr>
          <p:nvPr/>
        </p:nvSpPr>
        <p:spPr bwMode="auto">
          <a:xfrm>
            <a:off x="4731919" y="2117154"/>
            <a:ext cx="1351626" cy="1095809"/>
          </a:xfrm>
          <a:custGeom>
            <a:avLst/>
            <a:gdLst>
              <a:gd name="T0" fmla="*/ 354 w 354"/>
              <a:gd name="T1" fmla="*/ 213 h 287"/>
              <a:gd name="T2" fmla="*/ 324 w 354"/>
              <a:gd name="T3" fmla="*/ 211 h 287"/>
              <a:gd name="T4" fmla="*/ 153 w 354"/>
              <a:gd name="T5" fmla="*/ 287 h 287"/>
              <a:gd name="T6" fmla="*/ 58 w 354"/>
              <a:gd name="T7" fmla="*/ 264 h 287"/>
              <a:gd name="T8" fmla="*/ 40 w 354"/>
              <a:gd name="T9" fmla="*/ 265 h 287"/>
              <a:gd name="T10" fmla="*/ 69 w 354"/>
              <a:gd name="T11" fmla="*/ 0 h 287"/>
              <a:gd name="T12" fmla="*/ 329 w 354"/>
              <a:gd name="T13" fmla="*/ 131 h 287"/>
              <a:gd name="T14" fmla="*/ 354 w 354"/>
              <a:gd name="T15" fmla="*/ 21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87">
                <a:moveTo>
                  <a:pt x="354" y="213"/>
                </a:moveTo>
                <a:cubicBezTo>
                  <a:pt x="344" y="211"/>
                  <a:pt x="334" y="211"/>
                  <a:pt x="324" y="211"/>
                </a:cubicBezTo>
                <a:cubicBezTo>
                  <a:pt x="256" y="211"/>
                  <a:pt x="195" y="240"/>
                  <a:pt x="153" y="287"/>
                </a:cubicBezTo>
                <a:cubicBezTo>
                  <a:pt x="124" y="273"/>
                  <a:pt x="92" y="264"/>
                  <a:pt x="58" y="264"/>
                </a:cubicBezTo>
                <a:cubicBezTo>
                  <a:pt x="52" y="264"/>
                  <a:pt x="46" y="264"/>
                  <a:pt x="40" y="265"/>
                </a:cubicBezTo>
                <a:cubicBezTo>
                  <a:pt x="0" y="160"/>
                  <a:pt x="57" y="28"/>
                  <a:pt x="69" y="0"/>
                </a:cubicBezTo>
                <a:cubicBezTo>
                  <a:pt x="102" y="3"/>
                  <a:pt x="267" y="23"/>
                  <a:pt x="329" y="131"/>
                </a:cubicBezTo>
                <a:cubicBezTo>
                  <a:pt x="344" y="156"/>
                  <a:pt x="352" y="184"/>
                  <a:pt x="354" y="2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Oval 343">
            <a:hlinkClick r:id="" action="ppaction://noaction"/>
            <a:extLst>
              <a:ext uri="{FF2B5EF4-FFF2-40B4-BE49-F238E27FC236}">
                <a16:creationId xmlns:a16="http://schemas.microsoft.com/office/drawing/2014/main" id="{81D89DE4-1F83-42F5-ABFF-A522240A5837}"/>
              </a:ext>
              <a:ext uri="{C183D7F6-B498-43B3-948B-1728B52AA6E4}">
                <adec:decorative xmlns:adec="http://schemas.microsoft.com/office/drawing/2017/decorative" val="1"/>
              </a:ext>
            </a:extLst>
          </p:cNvPr>
          <p:cNvSpPr>
            <a:spLocks noChangeArrowheads="1"/>
          </p:cNvSpPr>
          <p:nvPr/>
        </p:nvSpPr>
        <p:spPr bwMode="auto">
          <a:xfrm>
            <a:off x="4541990" y="1663772"/>
            <a:ext cx="910582" cy="91058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bg1"/>
              </a:solidFill>
            </a:endParaRPr>
          </a:p>
        </p:txBody>
      </p:sp>
      <p:sp>
        <p:nvSpPr>
          <p:cNvPr id="9" name="Freeform 338">
            <a:extLst>
              <a:ext uri="{FF2B5EF4-FFF2-40B4-BE49-F238E27FC236}">
                <a16:creationId xmlns:a16="http://schemas.microsoft.com/office/drawing/2014/main" id="{51CBE40D-275F-49DE-815D-38314DFE6A65}"/>
              </a:ext>
              <a:ext uri="{C183D7F6-B498-43B3-948B-1728B52AA6E4}">
                <adec:decorative xmlns:adec="http://schemas.microsoft.com/office/drawing/2017/decorative" val="1"/>
              </a:ext>
            </a:extLst>
          </p:cNvPr>
          <p:cNvSpPr>
            <a:spLocks/>
          </p:cNvSpPr>
          <p:nvPr/>
        </p:nvSpPr>
        <p:spPr bwMode="auto">
          <a:xfrm>
            <a:off x="4025561" y="3190054"/>
            <a:ext cx="1244717" cy="1214172"/>
          </a:xfrm>
          <a:custGeom>
            <a:avLst/>
            <a:gdLst>
              <a:gd name="T0" fmla="*/ 279 w 326"/>
              <a:gd name="T1" fmla="*/ 160 h 318"/>
              <a:gd name="T2" fmla="*/ 290 w 326"/>
              <a:gd name="T3" fmla="*/ 231 h 318"/>
              <a:gd name="T4" fmla="*/ 223 w 326"/>
              <a:gd name="T5" fmla="*/ 302 h 318"/>
              <a:gd name="T6" fmla="*/ 214 w 326"/>
              <a:gd name="T7" fmla="*/ 318 h 318"/>
              <a:gd name="T8" fmla="*/ 0 w 326"/>
              <a:gd name="T9" fmla="*/ 160 h 318"/>
              <a:gd name="T10" fmla="*/ 243 w 326"/>
              <a:gd name="T11" fmla="*/ 0 h 318"/>
              <a:gd name="T12" fmla="*/ 326 w 326"/>
              <a:gd name="T13" fmla="*/ 20 h 318"/>
              <a:gd name="T14" fmla="*/ 279 w 326"/>
              <a:gd name="T15" fmla="*/ 16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8">
                <a:moveTo>
                  <a:pt x="279" y="160"/>
                </a:moveTo>
                <a:cubicBezTo>
                  <a:pt x="279" y="185"/>
                  <a:pt x="282" y="209"/>
                  <a:pt x="290" y="231"/>
                </a:cubicBezTo>
                <a:cubicBezTo>
                  <a:pt x="263" y="249"/>
                  <a:pt x="240" y="273"/>
                  <a:pt x="223" y="302"/>
                </a:cubicBezTo>
                <a:cubicBezTo>
                  <a:pt x="220" y="307"/>
                  <a:pt x="217" y="312"/>
                  <a:pt x="214" y="318"/>
                </a:cubicBezTo>
                <a:cubicBezTo>
                  <a:pt x="103" y="300"/>
                  <a:pt x="17" y="185"/>
                  <a:pt x="0" y="160"/>
                </a:cubicBezTo>
                <a:cubicBezTo>
                  <a:pt x="19" y="133"/>
                  <a:pt x="118" y="0"/>
                  <a:pt x="243" y="0"/>
                </a:cubicBezTo>
                <a:cubicBezTo>
                  <a:pt x="272" y="0"/>
                  <a:pt x="300" y="8"/>
                  <a:pt x="326" y="20"/>
                </a:cubicBezTo>
                <a:cubicBezTo>
                  <a:pt x="296" y="58"/>
                  <a:pt x="279" y="107"/>
                  <a:pt x="279"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Oval 346">
            <a:hlinkClick r:id="" action="ppaction://noaction"/>
            <a:extLst>
              <a:ext uri="{FF2B5EF4-FFF2-40B4-BE49-F238E27FC236}">
                <a16:creationId xmlns:a16="http://schemas.microsoft.com/office/drawing/2014/main" id="{C11A3145-F54E-40C9-8442-257A180F22DB}"/>
              </a:ext>
              <a:ext uri="{C183D7F6-B498-43B3-948B-1728B52AA6E4}">
                <adec:decorative xmlns:adec="http://schemas.microsoft.com/office/drawing/2017/decorative" val="1"/>
              </a:ext>
            </a:extLst>
          </p:cNvPr>
          <p:cNvSpPr>
            <a:spLocks noChangeArrowheads="1"/>
          </p:cNvSpPr>
          <p:nvPr/>
        </p:nvSpPr>
        <p:spPr bwMode="auto">
          <a:xfrm>
            <a:off x="3572470" y="3347867"/>
            <a:ext cx="906184" cy="90618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Questrial" pitchFamily="2" charset="0"/>
            </a:endParaRPr>
          </a:p>
        </p:txBody>
      </p:sp>
      <p:sp>
        <p:nvSpPr>
          <p:cNvPr id="11" name="Freeform 341">
            <a:extLst>
              <a:ext uri="{FF2B5EF4-FFF2-40B4-BE49-F238E27FC236}">
                <a16:creationId xmlns:a16="http://schemas.microsoft.com/office/drawing/2014/main" id="{A2FE0F3E-5A71-4A92-A4F0-256E17FA264D}"/>
              </a:ext>
              <a:ext uri="{C183D7F6-B498-43B3-948B-1728B52AA6E4}">
                <adec:decorative xmlns:adec="http://schemas.microsoft.com/office/drawing/2017/decorative" val="1"/>
              </a:ext>
            </a:extLst>
          </p:cNvPr>
          <p:cNvSpPr>
            <a:spLocks/>
          </p:cNvSpPr>
          <p:nvPr/>
        </p:nvSpPr>
        <p:spPr bwMode="auto">
          <a:xfrm>
            <a:off x="6667722" y="3201508"/>
            <a:ext cx="1244717" cy="1210354"/>
          </a:xfrm>
          <a:custGeom>
            <a:avLst/>
            <a:gdLst>
              <a:gd name="T0" fmla="*/ 326 w 326"/>
              <a:gd name="T1" fmla="*/ 157 h 317"/>
              <a:gd name="T2" fmla="*/ 83 w 326"/>
              <a:gd name="T3" fmla="*/ 317 h 317"/>
              <a:gd name="T4" fmla="*/ 0 w 326"/>
              <a:gd name="T5" fmla="*/ 298 h 317"/>
              <a:gd name="T6" fmla="*/ 47 w 326"/>
              <a:gd name="T7" fmla="*/ 157 h 317"/>
              <a:gd name="T8" fmla="*/ 36 w 326"/>
              <a:gd name="T9" fmla="*/ 86 h 317"/>
              <a:gd name="T10" fmla="*/ 103 w 326"/>
              <a:gd name="T11" fmla="*/ 15 h 317"/>
              <a:gd name="T12" fmla="*/ 111 w 326"/>
              <a:gd name="T13" fmla="*/ 0 h 317"/>
              <a:gd name="T14" fmla="*/ 326 w 326"/>
              <a:gd name="T15" fmla="*/ 15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7">
                <a:moveTo>
                  <a:pt x="326" y="157"/>
                </a:moveTo>
                <a:cubicBezTo>
                  <a:pt x="307" y="184"/>
                  <a:pt x="208" y="317"/>
                  <a:pt x="83" y="317"/>
                </a:cubicBezTo>
                <a:cubicBezTo>
                  <a:pt x="54" y="317"/>
                  <a:pt x="26" y="310"/>
                  <a:pt x="0" y="298"/>
                </a:cubicBezTo>
                <a:cubicBezTo>
                  <a:pt x="30" y="259"/>
                  <a:pt x="47" y="210"/>
                  <a:pt x="47" y="157"/>
                </a:cubicBezTo>
                <a:cubicBezTo>
                  <a:pt x="47" y="133"/>
                  <a:pt x="44" y="109"/>
                  <a:pt x="36" y="86"/>
                </a:cubicBezTo>
                <a:cubicBezTo>
                  <a:pt x="63" y="68"/>
                  <a:pt x="86" y="45"/>
                  <a:pt x="103" y="15"/>
                </a:cubicBezTo>
                <a:cubicBezTo>
                  <a:pt x="106" y="10"/>
                  <a:pt x="109" y="5"/>
                  <a:pt x="111" y="0"/>
                </a:cubicBezTo>
                <a:cubicBezTo>
                  <a:pt x="223" y="17"/>
                  <a:pt x="309" y="132"/>
                  <a:pt x="326" y="15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Oval 349">
            <a:hlinkClick r:id="" action="ppaction://noaction"/>
            <a:extLst>
              <a:ext uri="{FF2B5EF4-FFF2-40B4-BE49-F238E27FC236}">
                <a16:creationId xmlns:a16="http://schemas.microsoft.com/office/drawing/2014/main" id="{A03C54D0-31D8-4498-83AF-C3904A49CF3D}"/>
              </a:ext>
              <a:ext uri="{C183D7F6-B498-43B3-948B-1728B52AA6E4}">
                <adec:decorative xmlns:adec="http://schemas.microsoft.com/office/drawing/2017/decorative" val="1"/>
              </a:ext>
            </a:extLst>
          </p:cNvPr>
          <p:cNvSpPr>
            <a:spLocks noChangeArrowheads="1"/>
          </p:cNvSpPr>
          <p:nvPr/>
        </p:nvSpPr>
        <p:spPr bwMode="auto">
          <a:xfrm>
            <a:off x="7459348" y="3347867"/>
            <a:ext cx="906184" cy="906182"/>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Freeform 342">
            <a:extLst>
              <a:ext uri="{FF2B5EF4-FFF2-40B4-BE49-F238E27FC236}">
                <a16:creationId xmlns:a16="http://schemas.microsoft.com/office/drawing/2014/main" id="{6A59FB57-1EF3-4663-87CB-BEE76609F1CA}"/>
              </a:ext>
              <a:ext uri="{C183D7F6-B498-43B3-948B-1728B52AA6E4}">
                <adec:decorative xmlns:adec="http://schemas.microsoft.com/office/drawing/2017/decorative" val="1"/>
              </a:ext>
            </a:extLst>
          </p:cNvPr>
          <p:cNvSpPr>
            <a:spLocks/>
          </p:cNvSpPr>
          <p:nvPr/>
        </p:nvSpPr>
        <p:spPr bwMode="auto">
          <a:xfrm>
            <a:off x="6011000" y="2117154"/>
            <a:ext cx="1233263" cy="1347807"/>
          </a:xfrm>
          <a:custGeom>
            <a:avLst/>
            <a:gdLst>
              <a:gd name="T0" fmla="*/ 260 w 323"/>
              <a:gd name="T1" fmla="*/ 291 h 353"/>
              <a:gd name="T2" fmla="*/ 202 w 323"/>
              <a:gd name="T3" fmla="*/ 353 h 353"/>
              <a:gd name="T4" fmla="*/ 37 w 323"/>
              <a:gd name="T5" fmla="*/ 216 h 353"/>
              <a:gd name="T6" fmla="*/ 9 w 323"/>
              <a:gd name="T7" fmla="*/ 122 h 353"/>
              <a:gd name="T8" fmla="*/ 0 w 323"/>
              <a:gd name="T9" fmla="*/ 107 h 353"/>
              <a:gd name="T10" fmla="*/ 243 w 323"/>
              <a:gd name="T11" fmla="*/ 0 h 353"/>
              <a:gd name="T12" fmla="*/ 260 w 323"/>
              <a:gd name="T13" fmla="*/ 291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260" y="291"/>
                </a:moveTo>
                <a:cubicBezTo>
                  <a:pt x="246" y="316"/>
                  <a:pt x="225" y="337"/>
                  <a:pt x="202" y="353"/>
                </a:cubicBezTo>
                <a:cubicBezTo>
                  <a:pt x="174" y="284"/>
                  <a:pt x="112" y="232"/>
                  <a:pt x="37" y="216"/>
                </a:cubicBezTo>
                <a:cubicBezTo>
                  <a:pt x="35" y="184"/>
                  <a:pt x="26" y="152"/>
                  <a:pt x="9" y="122"/>
                </a:cubicBezTo>
                <a:cubicBezTo>
                  <a:pt x="6" y="117"/>
                  <a:pt x="3" y="112"/>
                  <a:pt x="0" y="107"/>
                </a:cubicBezTo>
                <a:cubicBezTo>
                  <a:pt x="71" y="20"/>
                  <a:pt x="213" y="3"/>
                  <a:pt x="243" y="0"/>
                </a:cubicBezTo>
                <a:cubicBezTo>
                  <a:pt x="257" y="30"/>
                  <a:pt x="323" y="183"/>
                  <a:pt x="260" y="291"/>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Oval 352">
            <a:hlinkClick r:id="" action="ppaction://noaction"/>
            <a:extLst>
              <a:ext uri="{FF2B5EF4-FFF2-40B4-BE49-F238E27FC236}">
                <a16:creationId xmlns:a16="http://schemas.microsoft.com/office/drawing/2014/main" id="{010698F8-6DAC-4F70-866B-483C99FE9E25}"/>
              </a:ext>
              <a:ext uri="{C183D7F6-B498-43B3-948B-1728B52AA6E4}">
                <adec:decorative xmlns:adec="http://schemas.microsoft.com/office/drawing/2017/decorative" val="1"/>
              </a:ext>
            </a:extLst>
          </p:cNvPr>
          <p:cNvSpPr>
            <a:spLocks noChangeArrowheads="1"/>
          </p:cNvSpPr>
          <p:nvPr/>
        </p:nvSpPr>
        <p:spPr bwMode="auto">
          <a:xfrm>
            <a:off x="6485429" y="1663772"/>
            <a:ext cx="910582" cy="910582"/>
          </a:xfrm>
          <a:prstGeom prst="ellipse">
            <a:avLst/>
          </a:prstGeom>
          <a:solidFill>
            <a:schemeClr val="bg1"/>
          </a:solid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Freeform 339">
            <a:extLst>
              <a:ext uri="{FF2B5EF4-FFF2-40B4-BE49-F238E27FC236}">
                <a16:creationId xmlns:a16="http://schemas.microsoft.com/office/drawing/2014/main" id="{EDB2A5B4-5D3B-4A83-B60B-79C32D8DF67E}"/>
              </a:ext>
              <a:ext uri="{C183D7F6-B498-43B3-948B-1728B52AA6E4}">
                <adec:decorative xmlns:adec="http://schemas.microsoft.com/office/drawing/2017/decorative" val="1"/>
              </a:ext>
            </a:extLst>
          </p:cNvPr>
          <p:cNvSpPr>
            <a:spLocks/>
          </p:cNvSpPr>
          <p:nvPr/>
        </p:nvSpPr>
        <p:spPr bwMode="auto">
          <a:xfrm>
            <a:off x="4693738" y="4136955"/>
            <a:ext cx="1233263" cy="1347807"/>
          </a:xfrm>
          <a:custGeom>
            <a:avLst/>
            <a:gdLst>
              <a:gd name="T0" fmla="*/ 323 w 323"/>
              <a:gd name="T1" fmla="*/ 246 h 353"/>
              <a:gd name="T2" fmla="*/ 79 w 323"/>
              <a:gd name="T3" fmla="*/ 353 h 353"/>
              <a:gd name="T4" fmla="*/ 63 w 323"/>
              <a:gd name="T5" fmla="*/ 63 h 353"/>
              <a:gd name="T6" fmla="*/ 121 w 323"/>
              <a:gd name="T7" fmla="*/ 0 h 353"/>
              <a:gd name="T8" fmla="*/ 286 w 323"/>
              <a:gd name="T9" fmla="*/ 138 h 353"/>
              <a:gd name="T10" fmla="*/ 314 w 323"/>
              <a:gd name="T11" fmla="*/ 231 h 353"/>
              <a:gd name="T12" fmla="*/ 323 w 323"/>
              <a:gd name="T13" fmla="*/ 246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323" y="246"/>
                </a:moveTo>
                <a:cubicBezTo>
                  <a:pt x="252" y="334"/>
                  <a:pt x="110" y="350"/>
                  <a:pt x="79" y="353"/>
                </a:cubicBezTo>
                <a:cubicBezTo>
                  <a:pt x="66" y="323"/>
                  <a:pt x="0" y="171"/>
                  <a:pt x="63" y="63"/>
                </a:cubicBezTo>
                <a:cubicBezTo>
                  <a:pt x="77" y="37"/>
                  <a:pt x="98" y="17"/>
                  <a:pt x="121" y="0"/>
                </a:cubicBezTo>
                <a:cubicBezTo>
                  <a:pt x="149" y="69"/>
                  <a:pt x="211" y="122"/>
                  <a:pt x="286" y="138"/>
                </a:cubicBezTo>
                <a:cubicBezTo>
                  <a:pt x="288" y="170"/>
                  <a:pt x="297" y="202"/>
                  <a:pt x="314" y="231"/>
                </a:cubicBezTo>
                <a:cubicBezTo>
                  <a:pt x="317" y="236"/>
                  <a:pt x="320" y="241"/>
                  <a:pt x="323" y="2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Oval 355">
            <a:hlinkClick r:id="" action="ppaction://noaction"/>
            <a:extLst>
              <a:ext uri="{FF2B5EF4-FFF2-40B4-BE49-F238E27FC236}">
                <a16:creationId xmlns:a16="http://schemas.microsoft.com/office/drawing/2014/main" id="{5996ED13-39EC-442C-B1F3-70C96B42972E}"/>
              </a:ext>
              <a:ext uri="{C183D7F6-B498-43B3-948B-1728B52AA6E4}">
                <adec:decorative xmlns:adec="http://schemas.microsoft.com/office/drawing/2017/decorative" val="1"/>
              </a:ext>
            </a:extLst>
          </p:cNvPr>
          <p:cNvSpPr>
            <a:spLocks noChangeArrowheads="1"/>
          </p:cNvSpPr>
          <p:nvPr/>
        </p:nvSpPr>
        <p:spPr bwMode="auto">
          <a:xfrm>
            <a:off x="4541990" y="5031672"/>
            <a:ext cx="910582" cy="906182"/>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7" name="Freeform 340">
            <a:extLst>
              <a:ext uri="{FF2B5EF4-FFF2-40B4-BE49-F238E27FC236}">
                <a16:creationId xmlns:a16="http://schemas.microsoft.com/office/drawing/2014/main" id="{85A9B6E4-3DDC-4072-9A43-A162201F6F48}"/>
              </a:ext>
              <a:ext uri="{C183D7F6-B498-43B3-948B-1728B52AA6E4}">
                <adec:decorative xmlns:adec="http://schemas.microsoft.com/office/drawing/2017/decorative" val="1"/>
              </a:ext>
            </a:extLst>
          </p:cNvPr>
          <p:cNvSpPr>
            <a:spLocks/>
          </p:cNvSpPr>
          <p:nvPr/>
        </p:nvSpPr>
        <p:spPr bwMode="auto">
          <a:xfrm>
            <a:off x="5850639" y="4392772"/>
            <a:ext cx="1355443" cy="1091991"/>
          </a:xfrm>
          <a:custGeom>
            <a:avLst/>
            <a:gdLst>
              <a:gd name="T0" fmla="*/ 286 w 355"/>
              <a:gd name="T1" fmla="*/ 286 h 286"/>
              <a:gd name="T2" fmla="*/ 26 w 355"/>
              <a:gd name="T3" fmla="*/ 156 h 286"/>
              <a:gd name="T4" fmla="*/ 0 w 355"/>
              <a:gd name="T5" fmla="*/ 74 h 286"/>
              <a:gd name="T6" fmla="*/ 31 w 355"/>
              <a:gd name="T7" fmla="*/ 76 h 286"/>
              <a:gd name="T8" fmla="*/ 202 w 355"/>
              <a:gd name="T9" fmla="*/ 0 h 286"/>
              <a:gd name="T10" fmla="*/ 297 w 355"/>
              <a:gd name="T11" fmla="*/ 22 h 286"/>
              <a:gd name="T12" fmla="*/ 315 w 355"/>
              <a:gd name="T13" fmla="*/ 21 h 286"/>
              <a:gd name="T14" fmla="*/ 286 w 355"/>
              <a:gd name="T15" fmla="*/ 286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286">
                <a:moveTo>
                  <a:pt x="286" y="286"/>
                </a:moveTo>
                <a:cubicBezTo>
                  <a:pt x="253" y="283"/>
                  <a:pt x="88" y="264"/>
                  <a:pt x="26" y="156"/>
                </a:cubicBezTo>
                <a:cubicBezTo>
                  <a:pt x="11" y="130"/>
                  <a:pt x="3" y="102"/>
                  <a:pt x="0" y="74"/>
                </a:cubicBezTo>
                <a:cubicBezTo>
                  <a:pt x="10" y="75"/>
                  <a:pt x="21" y="76"/>
                  <a:pt x="31" y="76"/>
                </a:cubicBezTo>
                <a:cubicBezTo>
                  <a:pt x="99" y="76"/>
                  <a:pt x="160" y="46"/>
                  <a:pt x="202" y="0"/>
                </a:cubicBezTo>
                <a:cubicBezTo>
                  <a:pt x="231" y="13"/>
                  <a:pt x="263" y="22"/>
                  <a:pt x="297" y="22"/>
                </a:cubicBezTo>
                <a:cubicBezTo>
                  <a:pt x="303" y="22"/>
                  <a:pt x="309" y="22"/>
                  <a:pt x="315" y="21"/>
                </a:cubicBezTo>
                <a:cubicBezTo>
                  <a:pt x="355" y="127"/>
                  <a:pt x="298" y="259"/>
                  <a:pt x="286" y="286"/>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358">
            <a:hlinkClick r:id="" action="ppaction://noaction"/>
            <a:extLst>
              <a:ext uri="{FF2B5EF4-FFF2-40B4-BE49-F238E27FC236}">
                <a16:creationId xmlns:a16="http://schemas.microsoft.com/office/drawing/2014/main" id="{B2DBBCEA-7761-4B1A-B865-B05BB822E39E}"/>
              </a:ext>
              <a:ext uri="{C183D7F6-B498-43B3-948B-1728B52AA6E4}">
                <adec:decorative xmlns:adec="http://schemas.microsoft.com/office/drawing/2017/decorative" val="1"/>
              </a:ext>
            </a:extLst>
          </p:cNvPr>
          <p:cNvSpPr>
            <a:spLocks/>
          </p:cNvSpPr>
          <p:nvPr/>
        </p:nvSpPr>
        <p:spPr bwMode="auto">
          <a:xfrm>
            <a:off x="6423844" y="4965688"/>
            <a:ext cx="1033752" cy="1038150"/>
          </a:xfrm>
          <a:custGeom>
            <a:avLst/>
            <a:gdLst>
              <a:gd name="T0" fmla="*/ 66 w 235"/>
              <a:gd name="T1" fmla="*/ 29 h 236"/>
              <a:gd name="T2" fmla="*/ 28 w 235"/>
              <a:gd name="T3" fmla="*/ 170 h 236"/>
              <a:gd name="T4" fmla="*/ 169 w 235"/>
              <a:gd name="T5" fmla="*/ 207 h 236"/>
              <a:gd name="T6" fmla="*/ 207 w 235"/>
              <a:gd name="T7" fmla="*/ 66 h 236"/>
              <a:gd name="T8" fmla="*/ 66 w 235"/>
              <a:gd name="T9" fmla="*/ 29 h 236"/>
            </a:gdLst>
            <a:ahLst/>
            <a:cxnLst>
              <a:cxn ang="0">
                <a:pos x="T0" y="T1"/>
              </a:cxn>
              <a:cxn ang="0">
                <a:pos x="T2" y="T3"/>
              </a:cxn>
              <a:cxn ang="0">
                <a:pos x="T4" y="T5"/>
              </a:cxn>
              <a:cxn ang="0">
                <a:pos x="T6" y="T7"/>
              </a:cxn>
              <a:cxn ang="0">
                <a:pos x="T8" y="T9"/>
              </a:cxn>
            </a:cxnLst>
            <a:rect l="0" t="0" r="r" b="b"/>
            <a:pathLst>
              <a:path w="235" h="236">
                <a:moveTo>
                  <a:pt x="66" y="29"/>
                </a:moveTo>
                <a:cubicBezTo>
                  <a:pt x="17" y="57"/>
                  <a:pt x="0" y="120"/>
                  <a:pt x="28" y="170"/>
                </a:cubicBezTo>
                <a:cubicBezTo>
                  <a:pt x="57" y="219"/>
                  <a:pt x="120" y="236"/>
                  <a:pt x="169" y="207"/>
                </a:cubicBezTo>
                <a:cubicBezTo>
                  <a:pt x="219" y="179"/>
                  <a:pt x="235" y="116"/>
                  <a:pt x="207" y="66"/>
                </a:cubicBezTo>
                <a:cubicBezTo>
                  <a:pt x="178" y="17"/>
                  <a:pt x="115" y="0"/>
                  <a:pt x="66" y="29"/>
                </a:cubicBezTo>
                <a:close/>
              </a:path>
            </a:pathLst>
          </a:custGeom>
          <a:solidFill>
            <a:schemeClr val="bg1"/>
          </a:solid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8" name="TextBox 37">
            <a:extLst>
              <a:ext uri="{FF2B5EF4-FFF2-40B4-BE49-F238E27FC236}">
                <a16:creationId xmlns:a16="http://schemas.microsoft.com/office/drawing/2014/main" id="{5A1F6990-4E88-4C6B-8B77-F4236685C4CE}"/>
              </a:ext>
            </a:extLst>
          </p:cNvPr>
          <p:cNvSpPr txBox="1"/>
          <p:nvPr/>
        </p:nvSpPr>
        <p:spPr>
          <a:xfrm>
            <a:off x="1371498" y="1643484"/>
            <a:ext cx="2990332" cy="457048"/>
          </a:xfrm>
          <a:prstGeom prst="rect">
            <a:avLst/>
          </a:prstGeom>
          <a:noFill/>
        </p:spPr>
        <p:txBody>
          <a:bodyPr wrap="square" rtlCol="0" anchor="ctr">
            <a:spAutoFit/>
          </a:bodyPr>
          <a:lstStyle/>
          <a:p>
            <a:pPr algn="r">
              <a:lnSpc>
                <a:spcPct val="108000"/>
              </a:lnSpc>
            </a:pPr>
            <a:r>
              <a:rPr lang="en-US" sz="2400" b="1">
                <a:solidFill>
                  <a:schemeClr val="bg1"/>
                </a:solidFill>
              </a:rPr>
              <a:t>Internet Research</a:t>
            </a:r>
          </a:p>
        </p:txBody>
      </p:sp>
      <p:sp>
        <p:nvSpPr>
          <p:cNvPr id="2" name="TextBox 1">
            <a:extLst>
              <a:ext uri="{FF2B5EF4-FFF2-40B4-BE49-F238E27FC236}">
                <a16:creationId xmlns:a16="http://schemas.microsoft.com/office/drawing/2014/main" id="{CA45C4B5-A40B-4466-F60F-EBCF7D243F1C}"/>
              </a:ext>
            </a:extLst>
          </p:cNvPr>
          <p:cNvSpPr txBox="1"/>
          <p:nvPr/>
        </p:nvSpPr>
        <p:spPr>
          <a:xfrm>
            <a:off x="454868" y="3457681"/>
            <a:ext cx="2990332" cy="457048"/>
          </a:xfrm>
          <a:prstGeom prst="rect">
            <a:avLst/>
          </a:prstGeom>
          <a:noFill/>
        </p:spPr>
        <p:txBody>
          <a:bodyPr wrap="square" rtlCol="0" anchor="ctr">
            <a:spAutoFit/>
          </a:bodyPr>
          <a:lstStyle/>
          <a:p>
            <a:pPr algn="r">
              <a:lnSpc>
                <a:spcPct val="108000"/>
              </a:lnSpc>
            </a:pPr>
            <a:r>
              <a:rPr lang="en-US" sz="2400" b="1">
                <a:solidFill>
                  <a:schemeClr val="bg1"/>
                </a:solidFill>
              </a:rPr>
              <a:t>Networking</a:t>
            </a:r>
          </a:p>
        </p:txBody>
      </p:sp>
      <p:sp>
        <p:nvSpPr>
          <p:cNvPr id="3" name="TextBox 2">
            <a:extLst>
              <a:ext uri="{FF2B5EF4-FFF2-40B4-BE49-F238E27FC236}">
                <a16:creationId xmlns:a16="http://schemas.microsoft.com/office/drawing/2014/main" id="{B08F4C3A-3628-7F4E-4F57-909D172B9D00}"/>
              </a:ext>
            </a:extLst>
          </p:cNvPr>
          <p:cNvSpPr txBox="1"/>
          <p:nvPr/>
        </p:nvSpPr>
        <p:spPr>
          <a:xfrm>
            <a:off x="1315750" y="5292745"/>
            <a:ext cx="2990332" cy="457048"/>
          </a:xfrm>
          <a:prstGeom prst="rect">
            <a:avLst/>
          </a:prstGeom>
          <a:noFill/>
        </p:spPr>
        <p:txBody>
          <a:bodyPr wrap="square" rtlCol="0" anchor="ctr">
            <a:spAutoFit/>
          </a:bodyPr>
          <a:lstStyle/>
          <a:p>
            <a:pPr algn="r">
              <a:lnSpc>
                <a:spcPct val="108000"/>
              </a:lnSpc>
            </a:pPr>
            <a:r>
              <a:rPr lang="en-US" sz="2400" b="1">
                <a:solidFill>
                  <a:schemeClr val="bg1"/>
                </a:solidFill>
              </a:rPr>
              <a:t>Read Books</a:t>
            </a:r>
          </a:p>
        </p:txBody>
      </p:sp>
      <p:sp>
        <p:nvSpPr>
          <p:cNvPr id="26" name="TextBox 25">
            <a:hlinkClick r:id="" action="ppaction://noaction"/>
            <a:extLst>
              <a:ext uri="{FF2B5EF4-FFF2-40B4-BE49-F238E27FC236}">
                <a16:creationId xmlns:a16="http://schemas.microsoft.com/office/drawing/2014/main" id="{A10B1B20-22CA-4B3D-B01A-6F022A29B189}"/>
              </a:ext>
            </a:extLst>
          </p:cNvPr>
          <p:cNvSpPr txBox="1"/>
          <p:nvPr/>
        </p:nvSpPr>
        <p:spPr>
          <a:xfrm>
            <a:off x="7608126" y="1444038"/>
            <a:ext cx="3339273" cy="855940"/>
          </a:xfrm>
          <a:prstGeom prst="rect">
            <a:avLst/>
          </a:prstGeom>
          <a:noFill/>
        </p:spPr>
        <p:txBody>
          <a:bodyPr wrap="square" rtlCol="0" anchor="ctr">
            <a:spAutoFit/>
          </a:bodyPr>
          <a:lstStyle/>
          <a:p>
            <a:pPr>
              <a:lnSpc>
                <a:spcPct val="108000"/>
              </a:lnSpc>
            </a:pPr>
            <a:r>
              <a:rPr lang="en-US" sz="2400" b="1">
                <a:solidFill>
                  <a:schemeClr val="bg1"/>
                </a:solidFill>
              </a:rPr>
              <a:t>Vocational Assessments</a:t>
            </a:r>
          </a:p>
        </p:txBody>
      </p:sp>
      <p:sp>
        <p:nvSpPr>
          <p:cNvPr id="28" name="TextBox 27">
            <a:extLst>
              <a:ext uri="{FF2B5EF4-FFF2-40B4-BE49-F238E27FC236}">
                <a16:creationId xmlns:a16="http://schemas.microsoft.com/office/drawing/2014/main" id="{F2C92F82-BC26-4DD6-A030-4FBFD9AE02F9}"/>
              </a:ext>
            </a:extLst>
          </p:cNvPr>
          <p:cNvSpPr txBox="1"/>
          <p:nvPr/>
        </p:nvSpPr>
        <p:spPr>
          <a:xfrm>
            <a:off x="8560301" y="3258235"/>
            <a:ext cx="2922832" cy="855940"/>
          </a:xfrm>
          <a:prstGeom prst="rect">
            <a:avLst/>
          </a:prstGeom>
          <a:noFill/>
        </p:spPr>
        <p:txBody>
          <a:bodyPr wrap="square" rtlCol="0" anchor="ctr">
            <a:spAutoFit/>
          </a:bodyPr>
          <a:lstStyle/>
          <a:p>
            <a:pPr>
              <a:lnSpc>
                <a:spcPct val="108000"/>
              </a:lnSpc>
            </a:pPr>
            <a:r>
              <a:rPr lang="en-US" sz="2400" b="1">
                <a:solidFill>
                  <a:schemeClr val="bg1"/>
                </a:solidFill>
              </a:rPr>
              <a:t>Tours and Job Shadows</a:t>
            </a:r>
          </a:p>
        </p:txBody>
      </p:sp>
      <p:sp>
        <p:nvSpPr>
          <p:cNvPr id="4" name="TextBox 3">
            <a:extLst>
              <a:ext uri="{FF2B5EF4-FFF2-40B4-BE49-F238E27FC236}">
                <a16:creationId xmlns:a16="http://schemas.microsoft.com/office/drawing/2014/main" id="{321BED2C-7AB8-22A7-B23E-92457A3B0971}"/>
              </a:ext>
            </a:extLst>
          </p:cNvPr>
          <p:cNvSpPr txBox="1"/>
          <p:nvPr/>
        </p:nvSpPr>
        <p:spPr>
          <a:xfrm>
            <a:off x="7623294" y="4929696"/>
            <a:ext cx="3324106" cy="855940"/>
          </a:xfrm>
          <a:prstGeom prst="rect">
            <a:avLst/>
          </a:prstGeom>
          <a:noFill/>
        </p:spPr>
        <p:txBody>
          <a:bodyPr wrap="square" rtlCol="0" anchor="ctr">
            <a:spAutoFit/>
          </a:bodyPr>
          <a:lstStyle/>
          <a:p>
            <a:pPr>
              <a:lnSpc>
                <a:spcPct val="108000"/>
              </a:lnSpc>
            </a:pPr>
            <a:r>
              <a:rPr lang="en-US" sz="2400" b="1">
                <a:solidFill>
                  <a:schemeClr val="bg1"/>
                </a:solidFill>
              </a:rPr>
              <a:t>Informational Interviews</a:t>
            </a:r>
          </a:p>
        </p:txBody>
      </p:sp>
      <p:pic>
        <p:nvPicPr>
          <p:cNvPr id="30" name="Graphic 29">
            <a:extLst>
              <a:ext uri="{FF2B5EF4-FFF2-40B4-BE49-F238E27FC236}">
                <a16:creationId xmlns:a16="http://schemas.microsoft.com/office/drawing/2014/main" id="{B5EA5A20-D674-AAE7-CC03-125FA8A0CA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689462" y="3496514"/>
            <a:ext cx="640080" cy="640080"/>
          </a:xfrm>
          <a:prstGeom prst="rect">
            <a:avLst/>
          </a:prstGeom>
        </p:spPr>
      </p:pic>
      <p:pic>
        <p:nvPicPr>
          <p:cNvPr id="24" name="Graphic 23">
            <a:extLst>
              <a:ext uri="{FF2B5EF4-FFF2-40B4-BE49-F238E27FC236}">
                <a16:creationId xmlns:a16="http://schemas.microsoft.com/office/drawing/2014/main" id="{D4E091EB-ACB6-6FF5-D4F7-5577542B399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619162" y="3478951"/>
            <a:ext cx="640080" cy="640080"/>
          </a:xfrm>
          <a:prstGeom prst="rect">
            <a:avLst/>
          </a:prstGeom>
        </p:spPr>
      </p:pic>
      <p:pic>
        <p:nvPicPr>
          <p:cNvPr id="27" name="Graphic 26">
            <a:extLst>
              <a:ext uri="{FF2B5EF4-FFF2-40B4-BE49-F238E27FC236}">
                <a16:creationId xmlns:a16="http://schemas.microsoft.com/office/drawing/2014/main" id="{02C12487-36B6-EF44-8F10-2591DEBAB35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620393" y="5181399"/>
            <a:ext cx="640080" cy="640080"/>
          </a:xfrm>
          <a:prstGeom prst="rect">
            <a:avLst/>
          </a:prstGeom>
        </p:spPr>
      </p:pic>
      <p:pic>
        <p:nvPicPr>
          <p:cNvPr id="34" name="Graphic 33">
            <a:extLst>
              <a:ext uri="{FF2B5EF4-FFF2-40B4-BE49-F238E27FC236}">
                <a16:creationId xmlns:a16="http://schemas.microsoft.com/office/drawing/2014/main" id="{951974F5-B651-425B-26EF-B0F7582DAD3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672161" y="1806643"/>
            <a:ext cx="640080" cy="640080"/>
          </a:xfrm>
          <a:prstGeom prst="rect">
            <a:avLst/>
          </a:prstGeom>
        </p:spPr>
      </p:pic>
      <p:pic>
        <p:nvPicPr>
          <p:cNvPr id="36" name="Graphic 35">
            <a:extLst>
              <a:ext uri="{FF2B5EF4-FFF2-40B4-BE49-F238E27FC236}">
                <a16:creationId xmlns:a16="http://schemas.microsoft.com/office/drawing/2014/main" id="{7CEAC99A-626C-0EA2-83DD-0A82020C1516}"/>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684861" y="5185043"/>
            <a:ext cx="640080" cy="640080"/>
          </a:xfrm>
          <a:prstGeom prst="rect">
            <a:avLst/>
          </a:prstGeom>
        </p:spPr>
      </p:pic>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100000">
                <a:schemeClr val="accent5">
                  <a:lumMod val="20000"/>
                  <a:lumOff val="80000"/>
                  <a:alpha val="90000"/>
                </a:schemeClr>
              </a:gs>
              <a:gs pos="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D38C26FF-31B9-1B88-71B0-0C5C4348205E}"/>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629411" y="1797889"/>
            <a:ext cx="640080" cy="640080"/>
          </a:xfrm>
          <a:prstGeom prst="rect">
            <a:avLst/>
          </a:prstGeom>
        </p:spPr>
      </p:pic>
      <p:sp>
        <p:nvSpPr>
          <p:cNvPr id="20" name="Freeform: Shape 19">
            <a:extLst>
              <a:ext uri="{FF2B5EF4-FFF2-40B4-BE49-F238E27FC236}">
                <a16:creationId xmlns:a16="http://schemas.microsoft.com/office/drawing/2014/main" id="{81B705C8-2085-6D8B-3FD2-E988BFE2E61E}"/>
              </a:ext>
              <a:ext uri="{C183D7F6-B498-43B3-948B-1728B52AA6E4}">
                <adec:decorative xmlns:adec="http://schemas.microsoft.com/office/drawing/2017/decorative" val="1"/>
              </a:ext>
            </a:extLst>
          </p:cNvPr>
          <p:cNvSpPr/>
          <p:nvPr/>
        </p:nvSpPr>
        <p:spPr>
          <a:xfrm flipH="1" flipV="1">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100000">
                <a:schemeClr val="accent5">
                  <a:lumMod val="20000"/>
                  <a:lumOff val="80000"/>
                  <a:alpha val="90000"/>
                </a:schemeClr>
              </a:gs>
              <a:gs pos="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9476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7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750"/>
                                        <p:tgtEl>
                                          <p:spTgt spid="38"/>
                                        </p:tgtEl>
                                      </p:cBhvr>
                                    </p:animEffect>
                                    <p:anim calcmode="lin" valueType="num">
                                      <p:cBhvr>
                                        <p:cTn id="51" dur="750" fill="hold"/>
                                        <p:tgtEl>
                                          <p:spTgt spid="38"/>
                                        </p:tgtEl>
                                        <p:attrNameLst>
                                          <p:attrName>ppt_x</p:attrName>
                                        </p:attrNameLst>
                                      </p:cBhvr>
                                      <p:tavLst>
                                        <p:tav tm="0">
                                          <p:val>
                                            <p:strVal val="#ppt_x"/>
                                          </p:val>
                                        </p:tav>
                                        <p:tav tm="100000">
                                          <p:val>
                                            <p:strVal val="#ppt_x"/>
                                          </p:val>
                                        </p:tav>
                                      </p:tavLst>
                                    </p:anim>
                                    <p:anim calcmode="lin" valueType="num">
                                      <p:cBhvr>
                                        <p:cTn id="52" dur="750" fill="hold"/>
                                        <p:tgtEl>
                                          <p:spTgt spid="38"/>
                                        </p:tgtEl>
                                        <p:attrNameLst>
                                          <p:attrName>ppt_y</p:attrName>
                                        </p:attrNameLst>
                                      </p:cBhvr>
                                      <p:tavLst>
                                        <p:tav tm="0">
                                          <p:val>
                                            <p:strVal val="#ppt_y+.1"/>
                                          </p:val>
                                        </p:tav>
                                        <p:tav tm="100000">
                                          <p:val>
                                            <p:strVal val="#ppt_y"/>
                                          </p:val>
                                        </p:tav>
                                      </p:tavLst>
                                    </p:anim>
                                  </p:childTnLst>
                                </p:cTn>
                              </p:par>
                              <p:par>
                                <p:cTn id="53" presetID="45" presetClass="entr" presetSubtype="0" fill="hold" nodeType="withEffect">
                                  <p:stCondLst>
                                    <p:cond delay="25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750"/>
                                        <p:tgtEl>
                                          <p:spTgt spid="34"/>
                                        </p:tgtEl>
                                      </p:cBhvr>
                                    </p:animEffect>
                                    <p:anim calcmode="lin" valueType="num">
                                      <p:cBhvr>
                                        <p:cTn id="56" dur="750" fill="hold"/>
                                        <p:tgtEl>
                                          <p:spTgt spid="34"/>
                                        </p:tgtEl>
                                        <p:attrNameLst>
                                          <p:attrName>ppt_w</p:attrName>
                                        </p:attrNameLst>
                                      </p:cBhvr>
                                      <p:tavLst>
                                        <p:tav tm="0" fmla="#ppt_w*sin(2.5*pi*$)">
                                          <p:val>
                                            <p:fltVal val="0"/>
                                          </p:val>
                                        </p:tav>
                                        <p:tav tm="100000">
                                          <p:val>
                                            <p:fltVal val="1"/>
                                          </p:val>
                                        </p:tav>
                                      </p:tavLst>
                                    </p:anim>
                                    <p:anim calcmode="lin" valueType="num">
                                      <p:cBhvr>
                                        <p:cTn id="57" dur="750" fill="hold"/>
                                        <p:tgtEl>
                                          <p:spTgt spid="34"/>
                                        </p:tgtEl>
                                        <p:attrNameLst>
                                          <p:attrName>ppt_h</p:attrName>
                                        </p:attrNameLst>
                                      </p:cBhvr>
                                      <p:tavLst>
                                        <p:tav tm="0">
                                          <p:val>
                                            <p:strVal val="#ppt_h"/>
                                          </p:val>
                                        </p:tav>
                                        <p:tav tm="100000">
                                          <p:val>
                                            <p:strVal val="#ppt_h"/>
                                          </p:val>
                                        </p:tav>
                                      </p:tavLst>
                                    </p:anim>
                                  </p:childTnLst>
                                </p:cTn>
                              </p:par>
                            </p:childTnLst>
                          </p:cTn>
                        </p:par>
                        <p:par>
                          <p:cTn id="58" fill="hold">
                            <p:stCondLst>
                              <p:cond delay="1750"/>
                            </p:stCondLst>
                            <p:childTnLst>
                              <p:par>
                                <p:cTn id="59" presetID="42" presetClass="entr" presetSubtype="0"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750"/>
                                        <p:tgtEl>
                                          <p:spTgt spid="2"/>
                                        </p:tgtEl>
                                      </p:cBhvr>
                                    </p:animEffect>
                                    <p:anim calcmode="lin" valueType="num">
                                      <p:cBhvr>
                                        <p:cTn id="62" dur="750" fill="hold"/>
                                        <p:tgtEl>
                                          <p:spTgt spid="2"/>
                                        </p:tgtEl>
                                        <p:attrNameLst>
                                          <p:attrName>ppt_x</p:attrName>
                                        </p:attrNameLst>
                                      </p:cBhvr>
                                      <p:tavLst>
                                        <p:tav tm="0">
                                          <p:val>
                                            <p:strVal val="#ppt_x"/>
                                          </p:val>
                                        </p:tav>
                                        <p:tav tm="100000">
                                          <p:val>
                                            <p:strVal val="#ppt_x"/>
                                          </p:val>
                                        </p:tav>
                                      </p:tavLst>
                                    </p:anim>
                                    <p:anim calcmode="lin" valueType="num">
                                      <p:cBhvr>
                                        <p:cTn id="63" dur="750" fill="hold"/>
                                        <p:tgtEl>
                                          <p:spTgt spid="2"/>
                                        </p:tgtEl>
                                        <p:attrNameLst>
                                          <p:attrName>ppt_y</p:attrName>
                                        </p:attrNameLst>
                                      </p:cBhvr>
                                      <p:tavLst>
                                        <p:tav tm="0">
                                          <p:val>
                                            <p:strVal val="#ppt_y+.1"/>
                                          </p:val>
                                        </p:tav>
                                        <p:tav tm="100000">
                                          <p:val>
                                            <p:strVal val="#ppt_y"/>
                                          </p:val>
                                        </p:tav>
                                      </p:tavLst>
                                    </p:anim>
                                  </p:childTnLst>
                                </p:cTn>
                              </p:par>
                              <p:par>
                                <p:cTn id="64" presetID="45" presetClass="entr" presetSubtype="0" fill="hold" nodeType="withEffect">
                                  <p:stCondLst>
                                    <p:cond delay="25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750"/>
                                        <p:tgtEl>
                                          <p:spTgt spid="30"/>
                                        </p:tgtEl>
                                      </p:cBhvr>
                                    </p:animEffect>
                                    <p:anim calcmode="lin" valueType="num">
                                      <p:cBhvr>
                                        <p:cTn id="67" dur="750" fill="hold"/>
                                        <p:tgtEl>
                                          <p:spTgt spid="30"/>
                                        </p:tgtEl>
                                        <p:attrNameLst>
                                          <p:attrName>ppt_w</p:attrName>
                                        </p:attrNameLst>
                                      </p:cBhvr>
                                      <p:tavLst>
                                        <p:tav tm="0" fmla="#ppt_w*sin(2.5*pi*$)">
                                          <p:val>
                                            <p:fltVal val="0"/>
                                          </p:val>
                                        </p:tav>
                                        <p:tav tm="100000">
                                          <p:val>
                                            <p:fltVal val="1"/>
                                          </p:val>
                                        </p:tav>
                                      </p:tavLst>
                                    </p:anim>
                                    <p:anim calcmode="lin" valueType="num">
                                      <p:cBhvr>
                                        <p:cTn id="68" dur="750" fill="hold"/>
                                        <p:tgtEl>
                                          <p:spTgt spid="30"/>
                                        </p:tgtEl>
                                        <p:attrNameLst>
                                          <p:attrName>ppt_h</p:attrName>
                                        </p:attrNameLst>
                                      </p:cBhvr>
                                      <p:tavLst>
                                        <p:tav tm="0">
                                          <p:val>
                                            <p:strVal val="#ppt_h"/>
                                          </p:val>
                                        </p:tav>
                                        <p:tav tm="100000">
                                          <p:val>
                                            <p:strVal val="#ppt_h"/>
                                          </p:val>
                                        </p:tav>
                                      </p:tavLst>
                                    </p:anim>
                                  </p:childTnLst>
                                </p:cTn>
                              </p:par>
                            </p:childTnLst>
                          </p:cTn>
                        </p:par>
                        <p:par>
                          <p:cTn id="69" fill="hold">
                            <p:stCondLst>
                              <p:cond delay="2750"/>
                            </p:stCondLst>
                            <p:childTnLst>
                              <p:par>
                                <p:cTn id="70" presetID="42" presetClass="entr" presetSubtype="0"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750"/>
                                        <p:tgtEl>
                                          <p:spTgt spid="3"/>
                                        </p:tgtEl>
                                      </p:cBhvr>
                                    </p:animEffect>
                                    <p:anim calcmode="lin" valueType="num">
                                      <p:cBhvr>
                                        <p:cTn id="73" dur="750" fill="hold"/>
                                        <p:tgtEl>
                                          <p:spTgt spid="3"/>
                                        </p:tgtEl>
                                        <p:attrNameLst>
                                          <p:attrName>ppt_x</p:attrName>
                                        </p:attrNameLst>
                                      </p:cBhvr>
                                      <p:tavLst>
                                        <p:tav tm="0">
                                          <p:val>
                                            <p:strVal val="#ppt_x"/>
                                          </p:val>
                                        </p:tav>
                                        <p:tav tm="100000">
                                          <p:val>
                                            <p:strVal val="#ppt_x"/>
                                          </p:val>
                                        </p:tav>
                                      </p:tavLst>
                                    </p:anim>
                                    <p:anim calcmode="lin" valueType="num">
                                      <p:cBhvr>
                                        <p:cTn id="74" dur="750" fill="hold"/>
                                        <p:tgtEl>
                                          <p:spTgt spid="3"/>
                                        </p:tgtEl>
                                        <p:attrNameLst>
                                          <p:attrName>ppt_y</p:attrName>
                                        </p:attrNameLst>
                                      </p:cBhvr>
                                      <p:tavLst>
                                        <p:tav tm="0">
                                          <p:val>
                                            <p:strVal val="#ppt_y+.1"/>
                                          </p:val>
                                        </p:tav>
                                        <p:tav tm="100000">
                                          <p:val>
                                            <p:strVal val="#ppt_y"/>
                                          </p:val>
                                        </p:tav>
                                      </p:tavLst>
                                    </p:anim>
                                  </p:childTnLst>
                                </p:cTn>
                              </p:par>
                              <p:par>
                                <p:cTn id="75" presetID="45" presetClass="entr" presetSubtype="0" fill="hold" nodeType="withEffect">
                                  <p:stCondLst>
                                    <p:cond delay="25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750"/>
                                        <p:tgtEl>
                                          <p:spTgt spid="36"/>
                                        </p:tgtEl>
                                      </p:cBhvr>
                                    </p:animEffect>
                                    <p:anim calcmode="lin" valueType="num">
                                      <p:cBhvr>
                                        <p:cTn id="78" dur="750" fill="hold"/>
                                        <p:tgtEl>
                                          <p:spTgt spid="36"/>
                                        </p:tgtEl>
                                        <p:attrNameLst>
                                          <p:attrName>ppt_w</p:attrName>
                                        </p:attrNameLst>
                                      </p:cBhvr>
                                      <p:tavLst>
                                        <p:tav tm="0" fmla="#ppt_w*sin(2.5*pi*$)">
                                          <p:val>
                                            <p:fltVal val="0"/>
                                          </p:val>
                                        </p:tav>
                                        <p:tav tm="100000">
                                          <p:val>
                                            <p:fltVal val="1"/>
                                          </p:val>
                                        </p:tav>
                                      </p:tavLst>
                                    </p:anim>
                                    <p:anim calcmode="lin" valueType="num">
                                      <p:cBhvr>
                                        <p:cTn id="79" dur="750" fill="hold"/>
                                        <p:tgtEl>
                                          <p:spTgt spid="36"/>
                                        </p:tgtEl>
                                        <p:attrNameLst>
                                          <p:attrName>ppt_h</p:attrName>
                                        </p:attrNameLst>
                                      </p:cBhvr>
                                      <p:tavLst>
                                        <p:tav tm="0">
                                          <p:val>
                                            <p:strVal val="#ppt_h"/>
                                          </p:val>
                                        </p:tav>
                                        <p:tav tm="100000">
                                          <p:val>
                                            <p:strVal val="#ppt_h"/>
                                          </p:val>
                                        </p:tav>
                                      </p:tavLst>
                                    </p:anim>
                                  </p:childTnLst>
                                </p:cTn>
                              </p:par>
                            </p:childTnLst>
                          </p:cTn>
                        </p:par>
                        <p:par>
                          <p:cTn id="80" fill="hold">
                            <p:stCondLst>
                              <p:cond delay="3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750"/>
                                        <p:tgtEl>
                                          <p:spTgt spid="26"/>
                                        </p:tgtEl>
                                      </p:cBhvr>
                                    </p:animEffect>
                                    <p:anim calcmode="lin" valueType="num">
                                      <p:cBhvr>
                                        <p:cTn id="84" dur="750" fill="hold"/>
                                        <p:tgtEl>
                                          <p:spTgt spid="26"/>
                                        </p:tgtEl>
                                        <p:attrNameLst>
                                          <p:attrName>ppt_x</p:attrName>
                                        </p:attrNameLst>
                                      </p:cBhvr>
                                      <p:tavLst>
                                        <p:tav tm="0">
                                          <p:val>
                                            <p:strVal val="#ppt_x"/>
                                          </p:val>
                                        </p:tav>
                                        <p:tav tm="100000">
                                          <p:val>
                                            <p:strVal val="#ppt_x"/>
                                          </p:val>
                                        </p:tav>
                                      </p:tavLst>
                                    </p:anim>
                                    <p:anim calcmode="lin" valueType="num">
                                      <p:cBhvr>
                                        <p:cTn id="85" dur="750" fill="hold"/>
                                        <p:tgtEl>
                                          <p:spTgt spid="26"/>
                                        </p:tgtEl>
                                        <p:attrNameLst>
                                          <p:attrName>ppt_y</p:attrName>
                                        </p:attrNameLst>
                                      </p:cBhvr>
                                      <p:tavLst>
                                        <p:tav tm="0">
                                          <p:val>
                                            <p:strVal val="#ppt_y+.1"/>
                                          </p:val>
                                        </p:tav>
                                        <p:tav tm="100000">
                                          <p:val>
                                            <p:strVal val="#ppt_y"/>
                                          </p:val>
                                        </p:tav>
                                      </p:tavLst>
                                    </p:anim>
                                  </p:childTnLst>
                                </p:cTn>
                              </p:par>
                              <p:par>
                                <p:cTn id="86" presetID="45" presetClass="entr" presetSubtype="0" fill="hold" nodeType="withEffect">
                                  <p:stCondLst>
                                    <p:cond delay="25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750"/>
                                        <p:tgtEl>
                                          <p:spTgt spid="22"/>
                                        </p:tgtEl>
                                      </p:cBhvr>
                                    </p:animEffect>
                                    <p:anim calcmode="lin" valueType="num">
                                      <p:cBhvr>
                                        <p:cTn id="89" dur="750" fill="hold"/>
                                        <p:tgtEl>
                                          <p:spTgt spid="22"/>
                                        </p:tgtEl>
                                        <p:attrNameLst>
                                          <p:attrName>ppt_w</p:attrName>
                                        </p:attrNameLst>
                                      </p:cBhvr>
                                      <p:tavLst>
                                        <p:tav tm="0" fmla="#ppt_w*sin(2.5*pi*$)">
                                          <p:val>
                                            <p:fltVal val="0"/>
                                          </p:val>
                                        </p:tav>
                                        <p:tav tm="100000">
                                          <p:val>
                                            <p:fltVal val="1"/>
                                          </p:val>
                                        </p:tav>
                                      </p:tavLst>
                                    </p:anim>
                                    <p:anim calcmode="lin" valueType="num">
                                      <p:cBhvr>
                                        <p:cTn id="90" dur="750" fill="hold"/>
                                        <p:tgtEl>
                                          <p:spTgt spid="22"/>
                                        </p:tgtEl>
                                        <p:attrNameLst>
                                          <p:attrName>ppt_h</p:attrName>
                                        </p:attrNameLst>
                                      </p:cBhvr>
                                      <p:tavLst>
                                        <p:tav tm="0">
                                          <p:val>
                                            <p:strVal val="#ppt_h"/>
                                          </p:val>
                                        </p:tav>
                                        <p:tav tm="100000">
                                          <p:val>
                                            <p:strVal val="#ppt_h"/>
                                          </p:val>
                                        </p:tav>
                                      </p:tavLst>
                                    </p:anim>
                                  </p:childTnLst>
                                </p:cTn>
                              </p:par>
                            </p:childTnLst>
                          </p:cTn>
                        </p:par>
                        <p:par>
                          <p:cTn id="91" fill="hold">
                            <p:stCondLst>
                              <p:cond delay="4750"/>
                            </p:stCondLst>
                            <p:childTnLst>
                              <p:par>
                                <p:cTn id="92" presetID="42"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750"/>
                                        <p:tgtEl>
                                          <p:spTgt spid="28"/>
                                        </p:tgtEl>
                                      </p:cBhvr>
                                    </p:animEffect>
                                    <p:anim calcmode="lin" valueType="num">
                                      <p:cBhvr>
                                        <p:cTn id="95" dur="750" fill="hold"/>
                                        <p:tgtEl>
                                          <p:spTgt spid="28"/>
                                        </p:tgtEl>
                                        <p:attrNameLst>
                                          <p:attrName>ppt_x</p:attrName>
                                        </p:attrNameLst>
                                      </p:cBhvr>
                                      <p:tavLst>
                                        <p:tav tm="0">
                                          <p:val>
                                            <p:strVal val="#ppt_x"/>
                                          </p:val>
                                        </p:tav>
                                        <p:tav tm="100000">
                                          <p:val>
                                            <p:strVal val="#ppt_x"/>
                                          </p:val>
                                        </p:tav>
                                      </p:tavLst>
                                    </p:anim>
                                    <p:anim calcmode="lin" valueType="num">
                                      <p:cBhvr>
                                        <p:cTn id="96" dur="750" fill="hold"/>
                                        <p:tgtEl>
                                          <p:spTgt spid="28"/>
                                        </p:tgtEl>
                                        <p:attrNameLst>
                                          <p:attrName>ppt_y</p:attrName>
                                        </p:attrNameLst>
                                      </p:cBhvr>
                                      <p:tavLst>
                                        <p:tav tm="0">
                                          <p:val>
                                            <p:strVal val="#ppt_y+.1"/>
                                          </p:val>
                                        </p:tav>
                                        <p:tav tm="100000">
                                          <p:val>
                                            <p:strVal val="#ppt_y"/>
                                          </p:val>
                                        </p:tav>
                                      </p:tavLst>
                                    </p:anim>
                                  </p:childTnLst>
                                </p:cTn>
                              </p:par>
                              <p:par>
                                <p:cTn id="97" presetID="45" presetClass="entr" presetSubtype="0" fill="hold" nodeType="withEffect">
                                  <p:stCondLst>
                                    <p:cond delay="25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750"/>
                                        <p:tgtEl>
                                          <p:spTgt spid="24"/>
                                        </p:tgtEl>
                                      </p:cBhvr>
                                    </p:animEffect>
                                    <p:anim calcmode="lin" valueType="num">
                                      <p:cBhvr>
                                        <p:cTn id="100" dur="750" fill="hold"/>
                                        <p:tgtEl>
                                          <p:spTgt spid="24"/>
                                        </p:tgtEl>
                                        <p:attrNameLst>
                                          <p:attrName>ppt_w</p:attrName>
                                        </p:attrNameLst>
                                      </p:cBhvr>
                                      <p:tavLst>
                                        <p:tav tm="0" fmla="#ppt_w*sin(2.5*pi*$)">
                                          <p:val>
                                            <p:fltVal val="0"/>
                                          </p:val>
                                        </p:tav>
                                        <p:tav tm="100000">
                                          <p:val>
                                            <p:fltVal val="1"/>
                                          </p:val>
                                        </p:tav>
                                      </p:tavLst>
                                    </p:anim>
                                    <p:anim calcmode="lin" valueType="num">
                                      <p:cBhvr>
                                        <p:cTn id="101" dur="750" fill="hold"/>
                                        <p:tgtEl>
                                          <p:spTgt spid="24"/>
                                        </p:tgtEl>
                                        <p:attrNameLst>
                                          <p:attrName>ppt_h</p:attrName>
                                        </p:attrNameLst>
                                      </p:cBhvr>
                                      <p:tavLst>
                                        <p:tav tm="0">
                                          <p:val>
                                            <p:strVal val="#ppt_h"/>
                                          </p:val>
                                        </p:tav>
                                        <p:tav tm="100000">
                                          <p:val>
                                            <p:strVal val="#ppt_h"/>
                                          </p:val>
                                        </p:tav>
                                      </p:tavLst>
                                    </p:anim>
                                  </p:childTnLst>
                                </p:cTn>
                              </p:par>
                            </p:childTnLst>
                          </p:cTn>
                        </p:par>
                        <p:par>
                          <p:cTn id="102" fill="hold">
                            <p:stCondLst>
                              <p:cond delay="5750"/>
                            </p:stCondLst>
                            <p:childTnLst>
                              <p:par>
                                <p:cTn id="103" presetID="42" presetClass="entr" presetSubtype="0" fill="hold" grpId="0" nodeType="afterEffect">
                                  <p:stCondLst>
                                    <p:cond delay="0"/>
                                  </p:stCondLst>
                                  <p:childTnLst>
                                    <p:set>
                                      <p:cBhvr>
                                        <p:cTn id="104" dur="1" fill="hold">
                                          <p:stCondLst>
                                            <p:cond delay="0"/>
                                          </p:stCondLst>
                                        </p:cTn>
                                        <p:tgtEl>
                                          <p:spTgt spid="4"/>
                                        </p:tgtEl>
                                        <p:attrNameLst>
                                          <p:attrName>style.visibility</p:attrName>
                                        </p:attrNameLst>
                                      </p:cBhvr>
                                      <p:to>
                                        <p:strVal val="visible"/>
                                      </p:to>
                                    </p:set>
                                    <p:animEffect transition="in" filter="fade">
                                      <p:cBhvr>
                                        <p:cTn id="105" dur="750"/>
                                        <p:tgtEl>
                                          <p:spTgt spid="4"/>
                                        </p:tgtEl>
                                      </p:cBhvr>
                                    </p:animEffect>
                                    <p:anim calcmode="lin" valueType="num">
                                      <p:cBhvr>
                                        <p:cTn id="106" dur="750" fill="hold"/>
                                        <p:tgtEl>
                                          <p:spTgt spid="4"/>
                                        </p:tgtEl>
                                        <p:attrNameLst>
                                          <p:attrName>ppt_x</p:attrName>
                                        </p:attrNameLst>
                                      </p:cBhvr>
                                      <p:tavLst>
                                        <p:tav tm="0">
                                          <p:val>
                                            <p:strVal val="#ppt_x"/>
                                          </p:val>
                                        </p:tav>
                                        <p:tav tm="100000">
                                          <p:val>
                                            <p:strVal val="#ppt_x"/>
                                          </p:val>
                                        </p:tav>
                                      </p:tavLst>
                                    </p:anim>
                                    <p:anim calcmode="lin" valueType="num">
                                      <p:cBhvr>
                                        <p:cTn id="107" dur="750" fill="hold"/>
                                        <p:tgtEl>
                                          <p:spTgt spid="4"/>
                                        </p:tgtEl>
                                        <p:attrNameLst>
                                          <p:attrName>ppt_y</p:attrName>
                                        </p:attrNameLst>
                                      </p:cBhvr>
                                      <p:tavLst>
                                        <p:tav tm="0">
                                          <p:val>
                                            <p:strVal val="#ppt_y+.1"/>
                                          </p:val>
                                        </p:tav>
                                        <p:tav tm="100000">
                                          <p:val>
                                            <p:strVal val="#ppt_y"/>
                                          </p:val>
                                        </p:tav>
                                      </p:tavLst>
                                    </p:anim>
                                  </p:childTnLst>
                                </p:cTn>
                              </p:par>
                              <p:par>
                                <p:cTn id="108" presetID="45" presetClass="entr" presetSubtype="0" fill="hold" nodeType="withEffect">
                                  <p:stCondLst>
                                    <p:cond delay="25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750"/>
                                        <p:tgtEl>
                                          <p:spTgt spid="27"/>
                                        </p:tgtEl>
                                      </p:cBhvr>
                                    </p:animEffect>
                                    <p:anim calcmode="lin" valueType="num">
                                      <p:cBhvr>
                                        <p:cTn id="111" dur="750" fill="hold"/>
                                        <p:tgtEl>
                                          <p:spTgt spid="27"/>
                                        </p:tgtEl>
                                        <p:attrNameLst>
                                          <p:attrName>ppt_w</p:attrName>
                                        </p:attrNameLst>
                                      </p:cBhvr>
                                      <p:tavLst>
                                        <p:tav tm="0" fmla="#ppt_w*sin(2.5*pi*$)">
                                          <p:val>
                                            <p:fltVal val="0"/>
                                          </p:val>
                                        </p:tav>
                                        <p:tav tm="100000">
                                          <p:val>
                                            <p:fltVal val="1"/>
                                          </p:val>
                                        </p:tav>
                                      </p:tavLst>
                                    </p:anim>
                                    <p:anim calcmode="lin" valueType="num">
                                      <p:cBhvr>
                                        <p:cTn id="112" dur="75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8" grpId="0"/>
      <p:bldP spid="2" grpId="0"/>
      <p:bldP spid="3" grpId="0"/>
      <p:bldP spid="26" grpId="0"/>
      <p:bldP spid="28"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7B4CC34-C964-B854-6A13-4A7ADC6EF15F}"/>
              </a:ext>
              <a:ext uri="{C183D7F6-B498-43B3-948B-1728B52AA6E4}">
                <adec:decorative xmlns:adec="http://schemas.microsoft.com/office/drawing/2017/decorative" val="1"/>
              </a:ext>
            </a:extLst>
          </p:cNvPr>
          <p:cNvSpPr/>
          <p:nvPr/>
        </p:nvSpPr>
        <p:spPr>
          <a:xfrm flipH="1">
            <a:off x="1" y="-3640"/>
            <a:ext cx="3863009" cy="6858000"/>
          </a:xfrm>
          <a:custGeom>
            <a:avLst/>
            <a:gdLst>
              <a:gd name="connsiteX0" fmla="*/ 3863009 w 3863009"/>
              <a:gd name="connsiteY0" fmla="*/ 0 h 6858000"/>
              <a:gd name="connsiteX1" fmla="*/ 1 w 3863009"/>
              <a:gd name="connsiteY1" fmla="*/ 0 h 6858000"/>
              <a:gd name="connsiteX2" fmla="*/ 51605 w 3863009"/>
              <a:gd name="connsiteY2" fmla="*/ 34774 h 6858000"/>
              <a:gd name="connsiteX3" fmla="*/ 1482651 w 3863009"/>
              <a:gd name="connsiteY3" fmla="*/ 3429000 h 6858000"/>
              <a:gd name="connsiteX4" fmla="*/ 51605 w 3863009"/>
              <a:gd name="connsiteY4" fmla="*/ 6823226 h 6858000"/>
              <a:gd name="connsiteX5" fmla="*/ 0 w 3863009"/>
              <a:gd name="connsiteY5" fmla="*/ 6858000 h 6858000"/>
              <a:gd name="connsiteX6" fmla="*/ 3863009 w 386300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3009" h="6858000">
                <a:moveTo>
                  <a:pt x="3863009" y="0"/>
                </a:moveTo>
                <a:lnTo>
                  <a:pt x="1" y="0"/>
                </a:lnTo>
                <a:lnTo>
                  <a:pt x="51605" y="34774"/>
                </a:lnTo>
                <a:cubicBezTo>
                  <a:pt x="898341" y="642913"/>
                  <a:pt x="1482651" y="1934247"/>
                  <a:pt x="1482651" y="3429000"/>
                </a:cubicBezTo>
                <a:cubicBezTo>
                  <a:pt x="1482651" y="4923753"/>
                  <a:pt x="898341" y="6215088"/>
                  <a:pt x="51605" y="6823226"/>
                </a:cubicBezTo>
                <a:lnTo>
                  <a:pt x="0" y="6858000"/>
                </a:lnTo>
                <a:lnTo>
                  <a:pt x="3863009" y="6858000"/>
                </a:lnTo>
                <a:close/>
              </a:path>
            </a:pathLst>
          </a:custGeom>
          <a:gradFill>
            <a:gsLst>
              <a:gs pos="0">
                <a:schemeClr val="accent1">
                  <a:alpha val="90000"/>
                </a:schemeClr>
              </a:gs>
              <a:gs pos="100000">
                <a:schemeClr val="bg2">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095FF8-269A-E400-C6EC-B9281B3BA4A2}"/>
              </a:ext>
            </a:extLst>
          </p:cNvPr>
          <p:cNvSpPr>
            <a:spLocks noGrp="1"/>
          </p:cNvSpPr>
          <p:nvPr>
            <p:ph type="title"/>
          </p:nvPr>
        </p:nvSpPr>
        <p:spPr>
          <a:xfrm>
            <a:off x="4691821" y="365759"/>
            <a:ext cx="6126480" cy="822960"/>
          </a:xfrm>
        </p:spPr>
        <p:txBody>
          <a:bodyPr/>
          <a:lstStyle/>
          <a:p>
            <a:pPr algn="ctr"/>
            <a:r>
              <a:rPr lang="en-US" sz="4800" b="1"/>
              <a:t>Internet Research</a:t>
            </a:r>
          </a:p>
        </p:txBody>
      </p:sp>
      <p:sp>
        <p:nvSpPr>
          <p:cNvPr id="3" name="Content Placeholder 2">
            <a:extLst>
              <a:ext uri="{FF2B5EF4-FFF2-40B4-BE49-F238E27FC236}">
                <a16:creationId xmlns:a16="http://schemas.microsoft.com/office/drawing/2014/main" id="{C6C542F1-D47E-7CE3-6820-FD12688336FA}"/>
              </a:ext>
            </a:extLst>
          </p:cNvPr>
          <p:cNvSpPr>
            <a:spLocks noGrp="1"/>
          </p:cNvSpPr>
          <p:nvPr>
            <p:ph sz="half" idx="1"/>
          </p:nvPr>
        </p:nvSpPr>
        <p:spPr>
          <a:xfrm>
            <a:off x="5186173" y="2998909"/>
            <a:ext cx="5870755" cy="671392"/>
          </a:xfrm>
        </p:spPr>
        <p:txBody>
          <a:bodyPr>
            <a:noAutofit/>
          </a:bodyPr>
          <a:lstStyle/>
          <a:p>
            <a:pPr marL="347472" indent="-347472">
              <a:lnSpc>
                <a:spcPct val="108000"/>
              </a:lnSpc>
              <a:spcBef>
                <a:spcPts val="0"/>
              </a:spcBef>
              <a:buClr>
                <a:schemeClr val="accent1"/>
              </a:buClr>
              <a:buSzPct val="125000"/>
            </a:pPr>
            <a:r>
              <a:rPr lang="en-US" sz="2400">
                <a:solidFill>
                  <a:srgbClr val="000000"/>
                </a:solidFill>
                <a:latin typeface="+mn-lt"/>
                <a:hlinkClick r:id="rId4"/>
              </a:rPr>
              <a:t>The Job Center of Wisconsin</a:t>
            </a:r>
            <a:endParaRPr lang="en-US" sz="2400">
              <a:solidFill>
                <a:srgbClr val="000000"/>
              </a:solidFill>
              <a:latin typeface="+mn-lt"/>
            </a:endParaRPr>
          </a:p>
        </p:txBody>
      </p:sp>
      <p:sp>
        <p:nvSpPr>
          <p:cNvPr id="11" name="Content Placeholder 2">
            <a:extLst>
              <a:ext uri="{FF2B5EF4-FFF2-40B4-BE49-F238E27FC236}">
                <a16:creationId xmlns:a16="http://schemas.microsoft.com/office/drawing/2014/main" id="{03D5404D-476E-293D-199E-6CD7C035B07D}"/>
              </a:ext>
            </a:extLst>
          </p:cNvPr>
          <p:cNvSpPr txBox="1">
            <a:spLocks/>
          </p:cNvSpPr>
          <p:nvPr/>
        </p:nvSpPr>
        <p:spPr>
          <a:xfrm>
            <a:off x="5186173" y="5044616"/>
            <a:ext cx="5959465" cy="10408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nSpc>
                <a:spcPct val="108000"/>
              </a:lnSpc>
              <a:spcBef>
                <a:spcPts val="0"/>
              </a:spcBef>
              <a:buClr>
                <a:schemeClr val="accent1"/>
              </a:buClr>
              <a:buSzPct val="125000"/>
            </a:pPr>
            <a:r>
              <a:rPr lang="en-US" sz="2400">
                <a:solidFill>
                  <a:srgbClr val="000000"/>
                </a:solidFill>
                <a:hlinkClick r:id="rId5"/>
              </a:rPr>
              <a:t>O*Net Online</a:t>
            </a:r>
            <a:endParaRPr lang="en-US" sz="2400">
              <a:solidFill>
                <a:srgbClr val="000000"/>
              </a:solidFill>
            </a:endParaRPr>
          </a:p>
        </p:txBody>
      </p:sp>
      <p:grpSp>
        <p:nvGrpSpPr>
          <p:cNvPr id="10" name="Group 9">
            <a:extLst>
              <a:ext uri="{FF2B5EF4-FFF2-40B4-BE49-F238E27FC236}">
                <a16:creationId xmlns:a16="http://schemas.microsoft.com/office/drawing/2014/main" id="{6020CEC4-BDEA-3067-5CB0-573A3D02504C}"/>
              </a:ext>
              <a:ext uri="{C183D7F6-B498-43B3-948B-1728B52AA6E4}">
                <adec:decorative xmlns:adec="http://schemas.microsoft.com/office/drawing/2017/decorative" val="1"/>
              </a:ext>
            </a:extLst>
          </p:cNvPr>
          <p:cNvGrpSpPr/>
          <p:nvPr/>
        </p:nvGrpSpPr>
        <p:grpSpPr>
          <a:xfrm>
            <a:off x="1257264" y="2190920"/>
            <a:ext cx="2468880" cy="2468880"/>
            <a:chOff x="2648742" y="2538106"/>
            <a:chExt cx="1995794" cy="1995794"/>
          </a:xfrm>
        </p:grpSpPr>
        <p:sp>
          <p:nvSpPr>
            <p:cNvPr id="4" name="Oval 343">
              <a:hlinkClick r:id="" action="ppaction://noaction"/>
              <a:extLst>
                <a:ext uri="{FF2B5EF4-FFF2-40B4-BE49-F238E27FC236}">
                  <a16:creationId xmlns:a16="http://schemas.microsoft.com/office/drawing/2014/main" id="{DD25A60D-9E77-3032-1C54-1AD28D95729B}"/>
                </a:ext>
                <a:ext uri="{C183D7F6-B498-43B3-948B-1728B52AA6E4}">
                  <adec:decorative xmlns:adec="http://schemas.microsoft.com/office/drawing/2017/decorative" val="1"/>
                </a:ext>
              </a:extLst>
            </p:cNvPr>
            <p:cNvSpPr>
              <a:spLocks noChangeArrowheads="1"/>
            </p:cNvSpPr>
            <p:nvPr/>
          </p:nvSpPr>
          <p:spPr bwMode="auto">
            <a:xfrm>
              <a:off x="2648742" y="2538106"/>
              <a:ext cx="1995794" cy="1995794"/>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bg1"/>
                </a:solidFill>
              </a:endParaRPr>
            </a:p>
          </p:txBody>
        </p:sp>
        <p:pic>
          <p:nvPicPr>
            <p:cNvPr id="5" name="Graphic 4">
              <a:extLst>
                <a:ext uri="{FF2B5EF4-FFF2-40B4-BE49-F238E27FC236}">
                  <a16:creationId xmlns:a16="http://schemas.microsoft.com/office/drawing/2014/main" id="{F5A48E9E-E7FD-E869-336B-FA699EDED87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971687" y="2834547"/>
              <a:ext cx="1402913" cy="1402913"/>
            </a:xfrm>
            <a:prstGeom prst="rect">
              <a:avLst/>
            </a:prstGeom>
          </p:spPr>
        </p:pic>
      </p:grpSp>
      <p:pic>
        <p:nvPicPr>
          <p:cNvPr id="1026" name="Picture 2">
            <a:extLst>
              <a:ext uri="{FF2B5EF4-FFF2-40B4-BE49-F238E27FC236}">
                <a16:creationId xmlns:a16="http://schemas.microsoft.com/office/drawing/2014/main" id="{EBFBBE59-B775-82D7-5310-AB861A9A3516}"/>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6173" y="1748056"/>
            <a:ext cx="3141100" cy="1184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DD60438-7D49-8A52-ECBE-7FDC825ED73E}"/>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186173" y="4226617"/>
            <a:ext cx="3572374" cy="685896"/>
          </a:xfrm>
          <a:prstGeom prst="rect">
            <a:avLst/>
          </a:prstGeom>
        </p:spPr>
      </p:pic>
    </p:spTree>
    <p:custDataLst>
      <p:tags r:id="rId1"/>
    </p:custDataLst>
    <p:extLst>
      <p:ext uri="{BB962C8B-B14F-4D97-AF65-F5344CB8AC3E}">
        <p14:creationId xmlns:p14="http://schemas.microsoft.com/office/powerpoint/2010/main" val="155882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1"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1000"/>
                                        <p:tgtEl>
                                          <p:spTgt spid="10"/>
                                        </p:tgtEl>
                                      </p:cBhvr>
                                    </p:animEffect>
                                  </p:childTnLst>
                                </p:cTn>
                              </p:par>
                            </p:childTnLst>
                          </p:cTn>
                        </p:par>
                        <p:par>
                          <p:cTn id="14" fill="hold">
                            <p:stCondLst>
                              <p:cond delay="1750"/>
                            </p:stCondLst>
                            <p:childTnLst>
                              <p:par>
                                <p:cTn id="15" presetID="2" presetClass="entr" presetSubtype="2"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1000" fill="hold"/>
                                        <p:tgtEl>
                                          <p:spTgt spid="1026"/>
                                        </p:tgtEl>
                                        <p:attrNameLst>
                                          <p:attrName>ppt_x</p:attrName>
                                        </p:attrNameLst>
                                      </p:cBhvr>
                                      <p:tavLst>
                                        <p:tav tm="0">
                                          <p:val>
                                            <p:strVal val="1+#ppt_w/2"/>
                                          </p:val>
                                        </p:tav>
                                        <p:tav tm="100000">
                                          <p:val>
                                            <p:strVal val="#ppt_x"/>
                                          </p:val>
                                        </p:tav>
                                      </p:tavLst>
                                    </p:anim>
                                    <p:anim calcmode="lin" valueType="num">
                                      <p:cBhvr additive="base">
                                        <p:cTn id="22" dur="1000" fill="hold"/>
                                        <p:tgtEl>
                                          <p:spTgt spid="1026"/>
                                        </p:tgtEl>
                                        <p:attrNameLst>
                                          <p:attrName>ppt_y</p:attrName>
                                        </p:attrNameLst>
                                      </p:cBhvr>
                                      <p:tavLst>
                                        <p:tav tm="0">
                                          <p:val>
                                            <p:strVal val="#ppt_y"/>
                                          </p:val>
                                        </p:tav>
                                        <p:tav tm="100000">
                                          <p:val>
                                            <p:strVal val="#ppt_y"/>
                                          </p:val>
                                        </p:tav>
                                      </p:tavLst>
                                    </p:anim>
                                  </p:childTnLst>
                                </p:cTn>
                              </p:par>
                            </p:childTnLst>
                          </p:cTn>
                        </p:par>
                        <p:par>
                          <p:cTn id="23" fill="hold">
                            <p:stCondLst>
                              <p:cond delay="2750"/>
                            </p:stCondLst>
                            <p:childTnLst>
                              <p:par>
                                <p:cTn id="24" presetID="2" presetClass="entr" presetSubtype="2" fill="hold" nodeType="afterEffect">
                                  <p:stCondLst>
                                    <p:cond delay="25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1+#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000" fill="hold"/>
                                        <p:tgtEl>
                                          <p:spTgt spid="11"/>
                                        </p:tgtEl>
                                        <p:attrNameLst>
                                          <p:attrName>ppt_x</p:attrName>
                                        </p:attrNameLst>
                                      </p:cBhvr>
                                      <p:tavLst>
                                        <p:tav tm="0">
                                          <p:val>
                                            <p:strVal val="1+#ppt_w/2"/>
                                          </p:val>
                                        </p:tav>
                                        <p:tav tm="100000">
                                          <p:val>
                                            <p:strVal val="#ppt_x"/>
                                          </p:val>
                                        </p:tav>
                                      </p:tavLst>
                                    </p:anim>
                                    <p:anim calcmode="lin" valueType="num">
                                      <p:cBhvr additive="base">
                                        <p:cTn id="3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52437BA-3945-7531-06FB-E2FFCEB2F472}"/>
              </a:ext>
              <a:ext uri="{C183D7F6-B498-43B3-948B-1728B52AA6E4}">
                <adec:decorative xmlns:adec="http://schemas.microsoft.com/office/drawing/2017/decorative" val="1"/>
              </a:ext>
            </a:extLst>
          </p:cNvPr>
          <p:cNvSpPr/>
          <p:nvPr/>
        </p:nvSpPr>
        <p:spPr>
          <a:xfrm flipH="1">
            <a:off x="0" y="-3640"/>
            <a:ext cx="3863009" cy="6858000"/>
          </a:xfrm>
          <a:custGeom>
            <a:avLst/>
            <a:gdLst>
              <a:gd name="connsiteX0" fmla="*/ 3863009 w 3863009"/>
              <a:gd name="connsiteY0" fmla="*/ 0 h 6858000"/>
              <a:gd name="connsiteX1" fmla="*/ 1 w 3863009"/>
              <a:gd name="connsiteY1" fmla="*/ 0 h 6858000"/>
              <a:gd name="connsiteX2" fmla="*/ 51605 w 3863009"/>
              <a:gd name="connsiteY2" fmla="*/ 34774 h 6858000"/>
              <a:gd name="connsiteX3" fmla="*/ 1482651 w 3863009"/>
              <a:gd name="connsiteY3" fmla="*/ 3429000 h 6858000"/>
              <a:gd name="connsiteX4" fmla="*/ 51605 w 3863009"/>
              <a:gd name="connsiteY4" fmla="*/ 6823226 h 6858000"/>
              <a:gd name="connsiteX5" fmla="*/ 0 w 3863009"/>
              <a:gd name="connsiteY5" fmla="*/ 6858000 h 6858000"/>
              <a:gd name="connsiteX6" fmla="*/ 3863009 w 386300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3009" h="6858000">
                <a:moveTo>
                  <a:pt x="3863009" y="0"/>
                </a:moveTo>
                <a:lnTo>
                  <a:pt x="1" y="0"/>
                </a:lnTo>
                <a:lnTo>
                  <a:pt x="51605" y="34774"/>
                </a:lnTo>
                <a:cubicBezTo>
                  <a:pt x="898341" y="642913"/>
                  <a:pt x="1482651" y="1934247"/>
                  <a:pt x="1482651" y="3429000"/>
                </a:cubicBezTo>
                <a:cubicBezTo>
                  <a:pt x="1482651" y="4923753"/>
                  <a:pt x="898341" y="6215088"/>
                  <a:pt x="51605" y="6823226"/>
                </a:cubicBezTo>
                <a:lnTo>
                  <a:pt x="0" y="6858000"/>
                </a:lnTo>
                <a:lnTo>
                  <a:pt x="3863009" y="6858000"/>
                </a:lnTo>
                <a:close/>
              </a:path>
            </a:pathLst>
          </a:custGeom>
          <a:gradFill>
            <a:gsLst>
              <a:gs pos="0">
                <a:schemeClr val="accent2"/>
              </a:gs>
              <a:gs pos="100000">
                <a:schemeClr val="bg2">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095FF8-269A-E400-C6EC-B9281B3BA4A2}"/>
              </a:ext>
            </a:extLst>
          </p:cNvPr>
          <p:cNvSpPr>
            <a:spLocks noGrp="1"/>
          </p:cNvSpPr>
          <p:nvPr>
            <p:ph type="title"/>
          </p:nvPr>
        </p:nvSpPr>
        <p:spPr>
          <a:xfrm>
            <a:off x="4715787" y="365759"/>
            <a:ext cx="6126480" cy="822960"/>
          </a:xfrm>
        </p:spPr>
        <p:txBody>
          <a:bodyPr/>
          <a:lstStyle/>
          <a:p>
            <a:pPr algn="ctr"/>
            <a:r>
              <a:rPr lang="en-US" sz="4800" b="1"/>
              <a:t>Network</a:t>
            </a:r>
          </a:p>
        </p:txBody>
      </p:sp>
      <p:sp>
        <p:nvSpPr>
          <p:cNvPr id="3" name="Content Placeholder 2">
            <a:extLst>
              <a:ext uri="{FF2B5EF4-FFF2-40B4-BE49-F238E27FC236}">
                <a16:creationId xmlns:a16="http://schemas.microsoft.com/office/drawing/2014/main" id="{C6C542F1-D47E-7CE3-6820-FD12688336FA}"/>
              </a:ext>
            </a:extLst>
          </p:cNvPr>
          <p:cNvSpPr>
            <a:spLocks noGrp="1"/>
          </p:cNvSpPr>
          <p:nvPr>
            <p:ph sz="half" idx="1"/>
          </p:nvPr>
        </p:nvSpPr>
        <p:spPr>
          <a:xfrm>
            <a:off x="4780879" y="2431103"/>
            <a:ext cx="5618874" cy="3997129"/>
          </a:xfrm>
        </p:spPr>
        <p:txBody>
          <a:bodyPr>
            <a:noAutofit/>
          </a:bodyPr>
          <a:lstStyle/>
          <a:p>
            <a:pPr marL="347472" indent="-347472">
              <a:lnSpc>
                <a:spcPct val="108000"/>
              </a:lnSpc>
              <a:spcBef>
                <a:spcPts val="1200"/>
              </a:spcBef>
              <a:buClr>
                <a:schemeClr val="accent1">
                  <a:lumMod val="75000"/>
                </a:schemeClr>
              </a:buClr>
              <a:buSzPct val="125000"/>
            </a:pPr>
            <a:r>
              <a:rPr lang="en-US" sz="2400">
                <a:solidFill>
                  <a:srgbClr val="000000"/>
                </a:solidFill>
                <a:latin typeface="+mn-lt"/>
              </a:rPr>
              <a:t>What do you like and dislike about your work?</a:t>
            </a:r>
          </a:p>
          <a:p>
            <a:pPr marL="347472" indent="-347472">
              <a:lnSpc>
                <a:spcPct val="108000"/>
              </a:lnSpc>
              <a:spcBef>
                <a:spcPts val="1200"/>
              </a:spcBef>
              <a:buClr>
                <a:schemeClr val="accent1">
                  <a:lumMod val="75000"/>
                </a:schemeClr>
              </a:buClr>
              <a:buSzPct val="125000"/>
            </a:pPr>
            <a:r>
              <a:rPr lang="en-US" sz="2400">
                <a:solidFill>
                  <a:srgbClr val="000000"/>
                </a:solidFill>
                <a:latin typeface="+mn-lt"/>
              </a:rPr>
              <a:t>Tell me about the pay and working conditions at your job.</a:t>
            </a:r>
          </a:p>
          <a:p>
            <a:pPr marL="347472" indent="-347472">
              <a:lnSpc>
                <a:spcPct val="108000"/>
              </a:lnSpc>
              <a:spcBef>
                <a:spcPts val="1200"/>
              </a:spcBef>
              <a:buClr>
                <a:schemeClr val="accent1">
                  <a:lumMod val="75000"/>
                </a:schemeClr>
              </a:buClr>
              <a:buSzPct val="125000"/>
            </a:pPr>
            <a:r>
              <a:rPr lang="en-US" sz="2400">
                <a:solidFill>
                  <a:srgbClr val="000000"/>
                </a:solidFill>
                <a:latin typeface="+mn-lt"/>
              </a:rPr>
              <a:t>What education and experience are required to enter your field of work?</a:t>
            </a:r>
          </a:p>
          <a:p>
            <a:pPr marL="347472" indent="-347472">
              <a:lnSpc>
                <a:spcPct val="108000"/>
              </a:lnSpc>
              <a:spcBef>
                <a:spcPts val="1200"/>
              </a:spcBef>
              <a:buClr>
                <a:schemeClr val="accent1">
                  <a:lumMod val="75000"/>
                </a:schemeClr>
              </a:buClr>
              <a:buSzPct val="125000"/>
            </a:pPr>
            <a:r>
              <a:rPr lang="en-US" sz="2400">
                <a:solidFill>
                  <a:srgbClr val="000000"/>
                </a:solidFill>
                <a:latin typeface="+mn-lt"/>
              </a:rPr>
              <a:t>How physical is your job? Can you sit and work where you are employed?</a:t>
            </a:r>
          </a:p>
        </p:txBody>
      </p:sp>
      <p:grpSp>
        <p:nvGrpSpPr>
          <p:cNvPr id="10" name="Group 9">
            <a:extLst>
              <a:ext uri="{FF2B5EF4-FFF2-40B4-BE49-F238E27FC236}">
                <a16:creationId xmlns:a16="http://schemas.microsoft.com/office/drawing/2014/main" id="{6020CEC4-BDEA-3067-5CB0-573A3D02504C}"/>
              </a:ext>
              <a:ext uri="{C183D7F6-B498-43B3-948B-1728B52AA6E4}">
                <adec:decorative xmlns:adec="http://schemas.microsoft.com/office/drawing/2017/decorative" val="1"/>
              </a:ext>
            </a:extLst>
          </p:cNvPr>
          <p:cNvGrpSpPr/>
          <p:nvPr/>
        </p:nvGrpSpPr>
        <p:grpSpPr>
          <a:xfrm>
            <a:off x="1290398" y="2152306"/>
            <a:ext cx="2468880" cy="2468880"/>
            <a:chOff x="2648742" y="2538106"/>
            <a:chExt cx="1995794" cy="1995794"/>
          </a:xfrm>
        </p:grpSpPr>
        <p:sp>
          <p:nvSpPr>
            <p:cNvPr id="4" name="Oval 343">
              <a:hlinkClick r:id="" action="ppaction://noaction"/>
              <a:extLst>
                <a:ext uri="{FF2B5EF4-FFF2-40B4-BE49-F238E27FC236}">
                  <a16:creationId xmlns:a16="http://schemas.microsoft.com/office/drawing/2014/main" id="{DD25A60D-9E77-3032-1C54-1AD28D95729B}"/>
                </a:ext>
                <a:ext uri="{C183D7F6-B498-43B3-948B-1728B52AA6E4}">
                  <adec:decorative xmlns:adec="http://schemas.microsoft.com/office/drawing/2017/decorative" val="1"/>
                </a:ext>
              </a:extLst>
            </p:cNvPr>
            <p:cNvSpPr>
              <a:spLocks noChangeArrowheads="1"/>
            </p:cNvSpPr>
            <p:nvPr/>
          </p:nvSpPr>
          <p:spPr bwMode="auto">
            <a:xfrm>
              <a:off x="2648742" y="2538106"/>
              <a:ext cx="1995794" cy="1995794"/>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bg1"/>
                </a:solidFill>
              </a:endParaRPr>
            </a:p>
          </p:txBody>
        </p:sp>
        <p:pic>
          <p:nvPicPr>
            <p:cNvPr id="5" name="Graphic 4">
              <a:extLst>
                <a:ext uri="{FF2B5EF4-FFF2-40B4-BE49-F238E27FC236}">
                  <a16:creationId xmlns:a16="http://schemas.microsoft.com/office/drawing/2014/main" id="{F5A48E9E-E7FD-E869-336B-FA699EDED87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945183" y="2834547"/>
              <a:ext cx="1402913" cy="1402913"/>
            </a:xfrm>
            <a:prstGeom prst="rect">
              <a:avLst/>
            </a:prstGeom>
          </p:spPr>
        </p:pic>
      </p:grpSp>
      <p:sp>
        <p:nvSpPr>
          <p:cNvPr id="8" name="TextBox 7">
            <a:extLst>
              <a:ext uri="{FF2B5EF4-FFF2-40B4-BE49-F238E27FC236}">
                <a16:creationId xmlns:a16="http://schemas.microsoft.com/office/drawing/2014/main" id="{276D434C-5A96-CBBB-66C6-C1CC85A5C575}"/>
              </a:ext>
            </a:extLst>
          </p:cNvPr>
          <p:cNvSpPr txBox="1"/>
          <p:nvPr/>
        </p:nvSpPr>
        <p:spPr>
          <a:xfrm>
            <a:off x="4780879" y="1574284"/>
            <a:ext cx="6126480" cy="523220"/>
          </a:xfrm>
          <a:prstGeom prst="rect">
            <a:avLst/>
          </a:prstGeom>
          <a:noFill/>
        </p:spPr>
        <p:txBody>
          <a:bodyPr wrap="square">
            <a:spAutoFit/>
          </a:bodyPr>
          <a:lstStyle/>
          <a:p>
            <a:pPr marL="0" indent="0">
              <a:buNone/>
            </a:pPr>
            <a:r>
              <a:rPr lang="en-US" sz="2800" b="1">
                <a:solidFill>
                  <a:schemeClr val="accent1">
                    <a:lumMod val="75000"/>
                  </a:schemeClr>
                </a:solidFill>
                <a:effectLst/>
                <a:ea typeface="Calibri" panose="020F0502020204030204" pitchFamily="34" charset="0"/>
                <a:cs typeface="Times New Roman" panose="02020603050405020304" pitchFamily="18" charset="0"/>
              </a:rPr>
              <a:t>Ask friends, family, and neighbors:</a:t>
            </a:r>
          </a:p>
        </p:txBody>
      </p:sp>
    </p:spTree>
    <p:custDataLst>
      <p:tags r:id="rId1"/>
    </p:custDataLst>
    <p:extLst>
      <p:ext uri="{BB962C8B-B14F-4D97-AF65-F5344CB8AC3E}">
        <p14:creationId xmlns:p14="http://schemas.microsoft.com/office/powerpoint/2010/main" val="113812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1"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1000"/>
                                        <p:tgtEl>
                                          <p:spTgt spid="10"/>
                                        </p:tgtEl>
                                      </p:cBhvr>
                                    </p:animEffect>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25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25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42" presetClass="entr" presetSubtype="0" fill="hold" grpId="0" nodeType="afterEffect">
                                  <p:stCondLst>
                                    <p:cond delay="25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6500"/>
                            </p:stCondLst>
                            <p:childTnLst>
                              <p:par>
                                <p:cTn id="39" presetID="42" presetClass="entr" presetSubtype="0" fill="hold" grpId="0" nodeType="afterEffect">
                                  <p:stCondLst>
                                    <p:cond delay="25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06E7989-5585-1B09-7E6A-580A192FAB18}"/>
              </a:ext>
              <a:ext uri="{C183D7F6-B498-43B3-948B-1728B52AA6E4}">
                <adec:decorative xmlns:adec="http://schemas.microsoft.com/office/drawing/2017/decorative" val="1"/>
              </a:ext>
            </a:extLst>
          </p:cNvPr>
          <p:cNvSpPr/>
          <p:nvPr/>
        </p:nvSpPr>
        <p:spPr>
          <a:xfrm flipH="1">
            <a:off x="0" y="-3640"/>
            <a:ext cx="4128608" cy="6861640"/>
          </a:xfrm>
          <a:custGeom>
            <a:avLst/>
            <a:gdLst>
              <a:gd name="connsiteX0" fmla="*/ 4128608 w 4128608"/>
              <a:gd name="connsiteY0" fmla="*/ 0 h 6861640"/>
              <a:gd name="connsiteX1" fmla="*/ 1 w 4128608"/>
              <a:gd name="connsiteY1" fmla="*/ 0 h 6861640"/>
              <a:gd name="connsiteX2" fmla="*/ 51605 w 4128608"/>
              <a:gd name="connsiteY2" fmla="*/ 34793 h 6861640"/>
              <a:gd name="connsiteX3" fmla="*/ 1482651 w 4128608"/>
              <a:gd name="connsiteY3" fmla="*/ 3430820 h 6861640"/>
              <a:gd name="connsiteX4" fmla="*/ 51605 w 4128608"/>
              <a:gd name="connsiteY4" fmla="*/ 6826848 h 6861640"/>
              <a:gd name="connsiteX5" fmla="*/ 0 w 4128608"/>
              <a:gd name="connsiteY5" fmla="*/ 6861640 h 6861640"/>
              <a:gd name="connsiteX6" fmla="*/ 4128608 w 4128608"/>
              <a:gd name="connsiteY6" fmla="*/ 6861640 h 686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8608" h="6861640">
                <a:moveTo>
                  <a:pt x="4128608" y="0"/>
                </a:moveTo>
                <a:lnTo>
                  <a:pt x="1" y="0"/>
                </a:lnTo>
                <a:lnTo>
                  <a:pt x="51605" y="34793"/>
                </a:lnTo>
                <a:cubicBezTo>
                  <a:pt x="898341" y="643254"/>
                  <a:pt x="1482651" y="1935274"/>
                  <a:pt x="1482651" y="3430820"/>
                </a:cubicBezTo>
                <a:cubicBezTo>
                  <a:pt x="1482651" y="4926367"/>
                  <a:pt x="898341" y="6218387"/>
                  <a:pt x="51605" y="6826848"/>
                </a:cubicBezTo>
                <a:lnTo>
                  <a:pt x="0" y="6861640"/>
                </a:lnTo>
                <a:lnTo>
                  <a:pt x="4128608" y="6861640"/>
                </a:lnTo>
                <a:close/>
              </a:path>
            </a:pathLst>
          </a:custGeom>
          <a:gradFill>
            <a:gsLst>
              <a:gs pos="0">
                <a:srgbClr val="5DD4FF">
                  <a:alpha val="50000"/>
                </a:srgbClr>
              </a:gs>
              <a:gs pos="100000">
                <a:srgbClr val="00B050">
                  <a:alpha val="5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095FF8-269A-E400-C6EC-B9281B3BA4A2}"/>
              </a:ext>
            </a:extLst>
          </p:cNvPr>
          <p:cNvSpPr>
            <a:spLocks noGrp="1"/>
          </p:cNvSpPr>
          <p:nvPr>
            <p:ph type="title"/>
          </p:nvPr>
        </p:nvSpPr>
        <p:spPr>
          <a:xfrm>
            <a:off x="4559118" y="365759"/>
            <a:ext cx="6733722" cy="822960"/>
          </a:xfrm>
        </p:spPr>
        <p:txBody>
          <a:bodyPr/>
          <a:lstStyle/>
          <a:p>
            <a:pPr algn="ctr"/>
            <a:r>
              <a:rPr lang="en-US" sz="4800" b="1"/>
              <a:t>More Strategies</a:t>
            </a:r>
          </a:p>
        </p:txBody>
      </p:sp>
      <p:sp>
        <p:nvSpPr>
          <p:cNvPr id="3" name="Content Placeholder 2">
            <a:extLst>
              <a:ext uri="{FF2B5EF4-FFF2-40B4-BE49-F238E27FC236}">
                <a16:creationId xmlns:a16="http://schemas.microsoft.com/office/drawing/2014/main" id="{C6C542F1-D47E-7CE3-6820-FD12688336FA}"/>
              </a:ext>
            </a:extLst>
          </p:cNvPr>
          <p:cNvSpPr>
            <a:spLocks noGrp="1"/>
          </p:cNvSpPr>
          <p:nvPr>
            <p:ph sz="half" idx="1"/>
          </p:nvPr>
        </p:nvSpPr>
        <p:spPr>
          <a:xfrm>
            <a:off x="4624210" y="1526761"/>
            <a:ext cx="6733722" cy="554599"/>
          </a:xfrm>
        </p:spPr>
        <p:txBody>
          <a:bodyPr>
            <a:noAutofit/>
          </a:bodyPr>
          <a:lstStyle/>
          <a:p>
            <a:pPr marL="347472" indent="-347472">
              <a:lnSpc>
                <a:spcPct val="108000"/>
              </a:lnSpc>
              <a:spcBef>
                <a:spcPts val="1800"/>
              </a:spcBef>
              <a:buClr>
                <a:schemeClr val="accent3"/>
              </a:buClr>
              <a:buSzPct val="125000"/>
            </a:pPr>
            <a:r>
              <a:rPr lang="en-US" b="1">
                <a:solidFill>
                  <a:srgbClr val="000000"/>
                </a:solidFill>
                <a:latin typeface="+mn-lt"/>
              </a:rPr>
              <a:t>Read books</a:t>
            </a:r>
            <a:endParaRPr lang="en-US">
              <a:solidFill>
                <a:srgbClr val="000000"/>
              </a:solidFill>
              <a:latin typeface="+mn-lt"/>
            </a:endParaRPr>
          </a:p>
        </p:txBody>
      </p:sp>
      <p:grpSp>
        <p:nvGrpSpPr>
          <p:cNvPr id="10" name="Group 9">
            <a:extLst>
              <a:ext uri="{FF2B5EF4-FFF2-40B4-BE49-F238E27FC236}">
                <a16:creationId xmlns:a16="http://schemas.microsoft.com/office/drawing/2014/main" id="{6020CEC4-BDEA-3067-5CB0-573A3D02504C}"/>
              </a:ext>
              <a:ext uri="{C183D7F6-B498-43B3-948B-1728B52AA6E4}">
                <adec:decorative xmlns:adec="http://schemas.microsoft.com/office/drawing/2017/decorative" val="1"/>
              </a:ext>
            </a:extLst>
          </p:cNvPr>
          <p:cNvGrpSpPr>
            <a:grpSpLocks noChangeAspect="1"/>
          </p:cNvGrpSpPr>
          <p:nvPr/>
        </p:nvGrpSpPr>
        <p:grpSpPr>
          <a:xfrm>
            <a:off x="1998068" y="3535900"/>
            <a:ext cx="1463040" cy="1463040"/>
            <a:chOff x="2648742" y="2538106"/>
            <a:chExt cx="1995794" cy="1995794"/>
          </a:xfrm>
        </p:grpSpPr>
        <p:sp>
          <p:nvSpPr>
            <p:cNvPr id="4" name="Oval 343">
              <a:hlinkClick r:id="" action="ppaction://noaction"/>
              <a:extLst>
                <a:ext uri="{FF2B5EF4-FFF2-40B4-BE49-F238E27FC236}">
                  <a16:creationId xmlns:a16="http://schemas.microsoft.com/office/drawing/2014/main" id="{DD25A60D-9E77-3032-1C54-1AD28D95729B}"/>
                </a:ext>
                <a:ext uri="{C183D7F6-B498-43B3-948B-1728B52AA6E4}">
                  <adec:decorative xmlns:adec="http://schemas.microsoft.com/office/drawing/2017/decorative" val="1"/>
                </a:ext>
              </a:extLst>
            </p:cNvPr>
            <p:cNvSpPr>
              <a:spLocks noChangeArrowheads="1"/>
            </p:cNvSpPr>
            <p:nvPr/>
          </p:nvSpPr>
          <p:spPr bwMode="auto">
            <a:xfrm>
              <a:off x="2648742" y="2538106"/>
              <a:ext cx="1995794" cy="1995794"/>
            </a:xfrm>
            <a:prstGeom prst="ellipse">
              <a:avLst/>
            </a:prstGeom>
            <a:solidFill>
              <a:schemeClr val="bg1"/>
            </a:solidFill>
            <a:ln w="25400">
              <a:solidFill>
                <a:srgbClr val="DEB4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bg1"/>
                </a:solidFill>
              </a:endParaRPr>
            </a:p>
          </p:txBody>
        </p:sp>
        <p:pic>
          <p:nvPicPr>
            <p:cNvPr id="5" name="Graphic 4">
              <a:extLst>
                <a:ext uri="{FF2B5EF4-FFF2-40B4-BE49-F238E27FC236}">
                  <a16:creationId xmlns:a16="http://schemas.microsoft.com/office/drawing/2014/main" id="{F5A48E9E-E7FD-E869-336B-FA699EDED87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945184" y="2834548"/>
              <a:ext cx="1402913" cy="1402913"/>
            </a:xfrm>
            <a:prstGeom prst="rect">
              <a:avLst/>
            </a:prstGeom>
          </p:spPr>
        </p:pic>
      </p:grpSp>
      <p:grpSp>
        <p:nvGrpSpPr>
          <p:cNvPr id="9" name="Group 8">
            <a:extLst>
              <a:ext uri="{FF2B5EF4-FFF2-40B4-BE49-F238E27FC236}">
                <a16:creationId xmlns:a16="http://schemas.microsoft.com/office/drawing/2014/main" id="{522B6459-EF1C-0CDE-16B3-9D81C20D484D}"/>
              </a:ext>
              <a:ext uri="{C183D7F6-B498-43B3-948B-1728B52AA6E4}">
                <adec:decorative xmlns:adec="http://schemas.microsoft.com/office/drawing/2017/decorative" val="1"/>
              </a:ext>
            </a:extLst>
          </p:cNvPr>
          <p:cNvGrpSpPr>
            <a:grpSpLocks noChangeAspect="1"/>
          </p:cNvGrpSpPr>
          <p:nvPr/>
        </p:nvGrpSpPr>
        <p:grpSpPr>
          <a:xfrm>
            <a:off x="2424440" y="190822"/>
            <a:ext cx="1463040" cy="1463040"/>
            <a:chOff x="2648742" y="2538106"/>
            <a:chExt cx="1995794" cy="1995794"/>
          </a:xfrm>
        </p:grpSpPr>
        <p:sp>
          <p:nvSpPr>
            <p:cNvPr id="11" name="Oval 343">
              <a:hlinkClick r:id="" action="ppaction://noaction"/>
              <a:extLst>
                <a:ext uri="{FF2B5EF4-FFF2-40B4-BE49-F238E27FC236}">
                  <a16:creationId xmlns:a16="http://schemas.microsoft.com/office/drawing/2014/main" id="{20DCCFDB-8754-89E4-25CC-C2FD6164B972}"/>
                </a:ext>
                <a:ext uri="{C183D7F6-B498-43B3-948B-1728B52AA6E4}">
                  <adec:decorative xmlns:adec="http://schemas.microsoft.com/office/drawing/2017/decorative" val="1"/>
                </a:ext>
              </a:extLst>
            </p:cNvPr>
            <p:cNvSpPr>
              <a:spLocks noChangeArrowheads="1"/>
            </p:cNvSpPr>
            <p:nvPr/>
          </p:nvSpPr>
          <p:spPr bwMode="auto">
            <a:xfrm>
              <a:off x="2648742" y="2538106"/>
              <a:ext cx="1995794" cy="1995794"/>
            </a:xfrm>
            <a:prstGeom prst="ellipse">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bg1"/>
                </a:solidFill>
              </a:endParaRPr>
            </a:p>
          </p:txBody>
        </p:sp>
        <p:pic>
          <p:nvPicPr>
            <p:cNvPr id="12" name="Graphic 11">
              <a:extLst>
                <a:ext uri="{FF2B5EF4-FFF2-40B4-BE49-F238E27FC236}">
                  <a16:creationId xmlns:a16="http://schemas.microsoft.com/office/drawing/2014/main" id="{E1976680-42BF-0934-5543-20248672DB6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945184" y="2834548"/>
              <a:ext cx="1402913" cy="1402913"/>
            </a:xfrm>
            <a:prstGeom prst="rect">
              <a:avLst/>
            </a:prstGeom>
          </p:spPr>
        </p:pic>
      </p:grpSp>
      <p:grpSp>
        <p:nvGrpSpPr>
          <p:cNvPr id="13" name="Group 12">
            <a:extLst>
              <a:ext uri="{FF2B5EF4-FFF2-40B4-BE49-F238E27FC236}">
                <a16:creationId xmlns:a16="http://schemas.microsoft.com/office/drawing/2014/main" id="{A600FB05-B3E7-D218-2EA1-39351C496F2F}"/>
              </a:ext>
              <a:ext uri="{C183D7F6-B498-43B3-948B-1728B52AA6E4}">
                <adec:decorative xmlns:adec="http://schemas.microsoft.com/office/drawing/2017/decorative" val="1"/>
              </a:ext>
            </a:extLst>
          </p:cNvPr>
          <p:cNvGrpSpPr>
            <a:grpSpLocks noChangeAspect="1"/>
          </p:cNvGrpSpPr>
          <p:nvPr/>
        </p:nvGrpSpPr>
        <p:grpSpPr>
          <a:xfrm>
            <a:off x="1985368" y="1863361"/>
            <a:ext cx="1463040" cy="1463040"/>
            <a:chOff x="2648742" y="2538106"/>
            <a:chExt cx="1995794" cy="1995794"/>
          </a:xfrm>
        </p:grpSpPr>
        <p:sp>
          <p:nvSpPr>
            <p:cNvPr id="14" name="Oval 343">
              <a:hlinkClick r:id="" action="ppaction://noaction"/>
              <a:extLst>
                <a:ext uri="{FF2B5EF4-FFF2-40B4-BE49-F238E27FC236}">
                  <a16:creationId xmlns:a16="http://schemas.microsoft.com/office/drawing/2014/main" id="{AD795470-AD18-FD15-0F47-275E76E15A1C}"/>
                </a:ext>
                <a:ext uri="{C183D7F6-B498-43B3-948B-1728B52AA6E4}">
                  <adec:decorative xmlns:adec="http://schemas.microsoft.com/office/drawing/2017/decorative" val="1"/>
                </a:ext>
              </a:extLst>
            </p:cNvPr>
            <p:cNvSpPr>
              <a:spLocks noChangeArrowheads="1"/>
            </p:cNvSpPr>
            <p:nvPr/>
          </p:nvSpPr>
          <p:spPr bwMode="auto">
            <a:xfrm>
              <a:off x="2648742" y="2538106"/>
              <a:ext cx="1995794" cy="1995794"/>
            </a:xfrm>
            <a:prstGeom prst="ellipse">
              <a:avLst/>
            </a:prstGeom>
            <a:solidFill>
              <a:schemeClr val="bg1"/>
            </a:solidFill>
            <a:ln w="25400">
              <a:solidFill>
                <a:srgbClr val="F9D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bg1"/>
                </a:solidFill>
              </a:endParaRPr>
            </a:p>
          </p:txBody>
        </p:sp>
        <p:pic>
          <p:nvPicPr>
            <p:cNvPr id="15" name="Graphic 14">
              <a:extLst>
                <a:ext uri="{FF2B5EF4-FFF2-40B4-BE49-F238E27FC236}">
                  <a16:creationId xmlns:a16="http://schemas.microsoft.com/office/drawing/2014/main" id="{C4F38F06-83CE-82EA-B7C7-117E8D5E61A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945184" y="2834548"/>
              <a:ext cx="1402913" cy="1402913"/>
            </a:xfrm>
            <a:prstGeom prst="rect">
              <a:avLst/>
            </a:prstGeom>
          </p:spPr>
        </p:pic>
      </p:grpSp>
      <p:grpSp>
        <p:nvGrpSpPr>
          <p:cNvPr id="16" name="Group 15">
            <a:extLst>
              <a:ext uri="{FF2B5EF4-FFF2-40B4-BE49-F238E27FC236}">
                <a16:creationId xmlns:a16="http://schemas.microsoft.com/office/drawing/2014/main" id="{2C2B38AE-A2EF-DD1B-D0C6-108954A21932}"/>
              </a:ext>
              <a:ext uri="{C183D7F6-B498-43B3-948B-1728B52AA6E4}">
                <adec:decorative xmlns:adec="http://schemas.microsoft.com/office/drawing/2017/decorative" val="1"/>
              </a:ext>
            </a:extLst>
          </p:cNvPr>
          <p:cNvGrpSpPr>
            <a:grpSpLocks noChangeAspect="1"/>
          </p:cNvGrpSpPr>
          <p:nvPr/>
        </p:nvGrpSpPr>
        <p:grpSpPr>
          <a:xfrm>
            <a:off x="2513055" y="5208440"/>
            <a:ext cx="1463040" cy="1463040"/>
            <a:chOff x="2648742" y="2538106"/>
            <a:chExt cx="1995794" cy="1995794"/>
          </a:xfrm>
        </p:grpSpPr>
        <p:sp>
          <p:nvSpPr>
            <p:cNvPr id="17" name="Oval 343">
              <a:hlinkClick r:id="" action="ppaction://noaction"/>
              <a:extLst>
                <a:ext uri="{FF2B5EF4-FFF2-40B4-BE49-F238E27FC236}">
                  <a16:creationId xmlns:a16="http://schemas.microsoft.com/office/drawing/2014/main" id="{191C420C-7BA3-26EF-9B4A-AFFE470A5BD3}"/>
                </a:ext>
                <a:ext uri="{C183D7F6-B498-43B3-948B-1728B52AA6E4}">
                  <adec:decorative xmlns:adec="http://schemas.microsoft.com/office/drawing/2017/decorative" val="1"/>
                </a:ext>
              </a:extLst>
            </p:cNvPr>
            <p:cNvSpPr>
              <a:spLocks noChangeArrowheads="1"/>
            </p:cNvSpPr>
            <p:nvPr/>
          </p:nvSpPr>
          <p:spPr bwMode="auto">
            <a:xfrm>
              <a:off x="2648742" y="2538106"/>
              <a:ext cx="1995794" cy="1995794"/>
            </a:xfrm>
            <a:prstGeom prst="ellipse">
              <a:avLst/>
            </a:prstGeom>
            <a:solidFill>
              <a:schemeClr val="bg1"/>
            </a:solidFill>
            <a:ln w="25400">
              <a:solidFill>
                <a:srgbClr val="5D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bg1"/>
                </a:solidFill>
              </a:endParaRPr>
            </a:p>
          </p:txBody>
        </p:sp>
        <p:pic>
          <p:nvPicPr>
            <p:cNvPr id="18" name="Graphic 17">
              <a:extLst>
                <a:ext uri="{FF2B5EF4-FFF2-40B4-BE49-F238E27FC236}">
                  <a16:creationId xmlns:a16="http://schemas.microsoft.com/office/drawing/2014/main" id="{E62274B6-6C45-9E65-9058-14CAE28BAB9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945184" y="2834548"/>
              <a:ext cx="1402913" cy="1402913"/>
            </a:xfrm>
            <a:prstGeom prst="rect">
              <a:avLst/>
            </a:prstGeom>
          </p:spPr>
        </p:pic>
      </p:grpSp>
      <p:sp>
        <p:nvSpPr>
          <p:cNvPr id="21" name="Content Placeholder 2">
            <a:extLst>
              <a:ext uri="{FF2B5EF4-FFF2-40B4-BE49-F238E27FC236}">
                <a16:creationId xmlns:a16="http://schemas.microsoft.com/office/drawing/2014/main" id="{216672B0-CE24-3A29-FF27-9012A0FEA239}"/>
              </a:ext>
            </a:extLst>
          </p:cNvPr>
          <p:cNvSpPr txBox="1">
            <a:spLocks/>
          </p:cNvSpPr>
          <p:nvPr/>
        </p:nvSpPr>
        <p:spPr>
          <a:xfrm>
            <a:off x="4624210" y="2454300"/>
            <a:ext cx="6733722" cy="10643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nSpc>
                <a:spcPct val="108000"/>
              </a:lnSpc>
              <a:spcBef>
                <a:spcPts val="1800"/>
              </a:spcBef>
              <a:buClr>
                <a:srgbClr val="F9DA5D"/>
              </a:buClr>
              <a:buSzPct val="125000"/>
            </a:pPr>
            <a:r>
              <a:rPr lang="en-US" b="1">
                <a:solidFill>
                  <a:srgbClr val="000000"/>
                </a:solidFill>
                <a:latin typeface="+mn-lt"/>
              </a:rPr>
              <a:t>Vocational and/or educational assessments </a:t>
            </a:r>
            <a:r>
              <a:rPr lang="en-US">
                <a:solidFill>
                  <a:srgbClr val="000000"/>
                </a:solidFill>
                <a:latin typeface="+mn-lt"/>
              </a:rPr>
              <a:t>with service providers.</a:t>
            </a:r>
          </a:p>
        </p:txBody>
      </p:sp>
      <p:sp>
        <p:nvSpPr>
          <p:cNvPr id="22" name="Content Placeholder 2">
            <a:extLst>
              <a:ext uri="{FF2B5EF4-FFF2-40B4-BE49-F238E27FC236}">
                <a16:creationId xmlns:a16="http://schemas.microsoft.com/office/drawing/2014/main" id="{39AD7DA3-C20C-BD6C-3910-60B6F0FAB434}"/>
              </a:ext>
            </a:extLst>
          </p:cNvPr>
          <p:cNvSpPr txBox="1">
            <a:spLocks/>
          </p:cNvSpPr>
          <p:nvPr/>
        </p:nvSpPr>
        <p:spPr>
          <a:xfrm>
            <a:off x="4624210" y="3891566"/>
            <a:ext cx="6733722" cy="5492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nSpc>
                <a:spcPct val="108000"/>
              </a:lnSpc>
              <a:spcBef>
                <a:spcPts val="1800"/>
              </a:spcBef>
              <a:buClr>
                <a:srgbClr val="DEB408"/>
              </a:buClr>
              <a:buSzPct val="125000"/>
            </a:pPr>
            <a:r>
              <a:rPr lang="en-US" b="1">
                <a:solidFill>
                  <a:srgbClr val="000000"/>
                </a:solidFill>
                <a:latin typeface="+mn-lt"/>
              </a:rPr>
              <a:t>Tours and job shadows </a:t>
            </a:r>
            <a:r>
              <a:rPr lang="en-US">
                <a:solidFill>
                  <a:srgbClr val="000000"/>
                </a:solidFill>
                <a:latin typeface="+mn-lt"/>
              </a:rPr>
              <a:t>with employers.</a:t>
            </a:r>
          </a:p>
        </p:txBody>
      </p:sp>
      <p:sp>
        <p:nvSpPr>
          <p:cNvPr id="23" name="Content Placeholder 2">
            <a:extLst>
              <a:ext uri="{FF2B5EF4-FFF2-40B4-BE49-F238E27FC236}">
                <a16:creationId xmlns:a16="http://schemas.microsoft.com/office/drawing/2014/main" id="{DA507DA2-A943-EB09-9791-3D7B812273D8}"/>
              </a:ext>
            </a:extLst>
          </p:cNvPr>
          <p:cNvSpPr txBox="1">
            <a:spLocks/>
          </p:cNvSpPr>
          <p:nvPr/>
        </p:nvSpPr>
        <p:spPr>
          <a:xfrm>
            <a:off x="4624210" y="4813739"/>
            <a:ext cx="6733722" cy="1539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nSpc>
                <a:spcPct val="108000"/>
              </a:lnSpc>
              <a:spcBef>
                <a:spcPts val="1800"/>
              </a:spcBef>
              <a:buClr>
                <a:srgbClr val="5DD4FF"/>
              </a:buClr>
              <a:buSzPct val="125000"/>
            </a:pPr>
            <a:r>
              <a:rPr lang="en-US" b="1">
                <a:solidFill>
                  <a:srgbClr val="000000"/>
                </a:solidFill>
                <a:latin typeface="+mn-lt"/>
              </a:rPr>
              <a:t>Informational interviews </a:t>
            </a:r>
            <a:r>
              <a:rPr lang="en-US">
                <a:solidFill>
                  <a:srgbClr val="000000"/>
                </a:solidFill>
                <a:latin typeface="+mn-lt"/>
              </a:rPr>
              <a:t>with people working in jobs or career fields of interest.</a:t>
            </a:r>
          </a:p>
        </p:txBody>
      </p:sp>
    </p:spTree>
    <p:custDataLst>
      <p:tags r:id="rId1"/>
    </p:custDataLst>
    <p:extLst>
      <p:ext uri="{BB962C8B-B14F-4D97-AF65-F5344CB8AC3E}">
        <p14:creationId xmlns:p14="http://schemas.microsoft.com/office/powerpoint/2010/main" val="159867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1000"/>
                                        <p:tgtEl>
                                          <p:spTgt spid="9"/>
                                        </p:tgtEl>
                                      </p:cBhvr>
                                    </p:animEffect>
                                  </p:childTnLst>
                                </p:cTn>
                              </p:par>
                              <p:par>
                                <p:cTn id="14" presetID="42" presetClass="entr" presetSubtype="0" fill="hold" grpId="0" nodeType="withEffect">
                                  <p:stCondLst>
                                    <p:cond delay="25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750"/>
                                        <p:tgtEl>
                                          <p:spTgt spid="3">
                                            <p:txEl>
                                              <p:pRg st="0" end="0"/>
                                            </p:txEl>
                                          </p:spTgt>
                                        </p:tgtEl>
                                      </p:cBhvr>
                                    </p:animEffect>
                                    <p:anim calcmode="lin" valueType="num">
                                      <p:cBhvr>
                                        <p:cTn id="1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1000"/>
                                        <p:tgtEl>
                                          <p:spTgt spid="13"/>
                                        </p:tgtEl>
                                      </p:cBhvr>
                                    </p:animEffect>
                                  </p:childTnLst>
                                </p:cTn>
                              </p:par>
                              <p:par>
                                <p:cTn id="23" presetID="42" presetClass="entr" presetSubtype="0" fill="hold" grpId="0" nodeType="withEffect">
                                  <p:stCondLst>
                                    <p:cond delay="25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750"/>
                                        <p:tgtEl>
                                          <p:spTgt spid="21">
                                            <p:txEl>
                                              <p:pRg st="0" end="0"/>
                                            </p:txEl>
                                          </p:spTgt>
                                        </p:tgtEl>
                                      </p:cBhvr>
                                    </p:animEffect>
                                    <p:anim calcmode="lin" valueType="num">
                                      <p:cBhvr>
                                        <p:cTn id="26"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7" dur="7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1"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1000"/>
                                        <p:tgtEl>
                                          <p:spTgt spid="10"/>
                                        </p:tgtEl>
                                      </p:cBhvr>
                                    </p:animEffect>
                                  </p:childTnLst>
                                </p:cTn>
                              </p:par>
                              <p:par>
                                <p:cTn id="32" presetID="42" presetClass="entr" presetSubtype="0" fill="hold" grpId="0" nodeType="withEffect">
                                  <p:stCondLst>
                                    <p:cond delay="25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750"/>
                                        <p:tgtEl>
                                          <p:spTgt spid="22">
                                            <p:txEl>
                                              <p:pRg st="0" end="0"/>
                                            </p:txEl>
                                          </p:spTgt>
                                        </p:tgtEl>
                                      </p:cBhvr>
                                    </p:animEffect>
                                    <p:anim calcmode="lin" valueType="num">
                                      <p:cBhvr>
                                        <p:cTn id="35"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6" dur="75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21" presetClass="entr" presetSubtype="1"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1000"/>
                                        <p:tgtEl>
                                          <p:spTgt spid="16"/>
                                        </p:tgtEl>
                                      </p:cBhvr>
                                    </p:animEffect>
                                  </p:childTnLst>
                                </p:cTn>
                              </p:par>
                              <p:par>
                                <p:cTn id="41" presetID="42" presetClass="entr" presetSubtype="0" fill="hold" grpId="0" nodeType="withEffect">
                                  <p:stCondLst>
                                    <p:cond delay="25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fade">
                                      <p:cBhvr>
                                        <p:cTn id="43" dur="750"/>
                                        <p:tgtEl>
                                          <p:spTgt spid="23">
                                            <p:txEl>
                                              <p:pRg st="0" end="0"/>
                                            </p:txEl>
                                          </p:spTgt>
                                        </p:tgtEl>
                                      </p:cBhvr>
                                    </p:animEffect>
                                    <p:anim calcmode="lin" valueType="num">
                                      <p:cBhvr>
                                        <p:cTn id="44"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21" grpId="0" uiExpand="1" build="p"/>
      <p:bldP spid="22" grpId="0" uiExpand="1" build="p"/>
      <p:bldP spid="2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2004353"/>
            <a:ext cx="9144000" cy="2154237"/>
          </a:xfrm>
        </p:spPr>
        <p:txBody>
          <a:bodyPr>
            <a:noAutofit/>
          </a:bodyPr>
          <a:lstStyle/>
          <a:p>
            <a:r>
              <a:rPr lang="en-US" sz="6600">
                <a:solidFill>
                  <a:schemeClr val="bg1"/>
                </a:solidFill>
              </a:rPr>
              <a:t>Addressing Concerns</a:t>
            </a:r>
            <a:br>
              <a:rPr lang="en-US" sz="6600">
                <a:solidFill>
                  <a:schemeClr val="bg1"/>
                </a:solidFill>
              </a:rPr>
            </a:br>
            <a:r>
              <a:rPr lang="en-US" sz="6600">
                <a:solidFill>
                  <a:schemeClr val="bg1"/>
                </a:solidFill>
              </a:rPr>
              <a:t>About Losing Benefits</a:t>
            </a:r>
          </a:p>
        </p:txBody>
      </p:sp>
      <p:sp>
        <p:nvSpPr>
          <p:cNvPr id="15" name="Subtitle 2">
            <a:extLst>
              <a:ext uri="{FF2B5EF4-FFF2-40B4-BE49-F238E27FC236}">
                <a16:creationId xmlns:a16="http://schemas.microsoft.com/office/drawing/2014/main" id="{639CE83B-B2FF-1736-F579-65BA6DAB7097}"/>
              </a:ext>
            </a:extLst>
          </p:cNvPr>
          <p:cNvSpPr>
            <a:spLocks noGrp="1"/>
          </p:cNvSpPr>
          <p:nvPr>
            <p:ph type="subTitle" idx="1"/>
          </p:nvPr>
        </p:nvSpPr>
        <p:spPr>
          <a:xfrm>
            <a:off x="1524000" y="4310990"/>
            <a:ext cx="9144000" cy="635000"/>
          </a:xfrm>
        </p:spPr>
        <p:txBody>
          <a:bodyPr/>
          <a:lstStyle/>
          <a:p>
            <a:r>
              <a:rPr lang="en-US">
                <a:solidFill>
                  <a:schemeClr val="bg1"/>
                </a:solidFill>
              </a:rPr>
              <a:t>Work Incentive Benefits Counseling Services</a:t>
            </a:r>
          </a:p>
        </p:txBody>
      </p:sp>
    </p:spTree>
    <p:custDataLst>
      <p:tags r:id="rId1"/>
    </p:custDataLst>
    <p:extLst>
      <p:ext uri="{BB962C8B-B14F-4D97-AF65-F5344CB8AC3E}">
        <p14:creationId xmlns:p14="http://schemas.microsoft.com/office/powerpoint/2010/main" val="373662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1000"/>
                                        <p:tgtEl>
                                          <p:spTgt spid="15">
                                            <p:txEl>
                                              <p:pRg st="0" end="0"/>
                                            </p:txEl>
                                          </p:spTgt>
                                        </p:tgtEl>
                                      </p:cBhvr>
                                    </p:animEffect>
                                    <p:anim calcmode="lin" valueType="num">
                                      <p:cBhvr>
                                        <p:cTn id="1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D3B2E43-B792-80E2-E434-D1A659514D2A}"/>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l="20382" r="20382"/>
          <a:stretch/>
        </p:blipFill>
        <p:spPr>
          <a:xfrm>
            <a:off x="1" y="0"/>
            <a:ext cx="6095999" cy="6860672"/>
          </a:xfrm>
          <a:custGeom>
            <a:avLst/>
            <a:gdLst>
              <a:gd name="connsiteX0" fmla="*/ 0 w 6095999"/>
              <a:gd name="connsiteY0" fmla="*/ 0 h 6860672"/>
              <a:gd name="connsiteX1" fmla="*/ 5555051 w 6095999"/>
              <a:gd name="connsiteY1" fmla="*/ 0 h 6860672"/>
              <a:gd name="connsiteX2" fmla="*/ 5578238 w 6095999"/>
              <a:gd name="connsiteY2" fmla="*/ 69693 h 6860672"/>
              <a:gd name="connsiteX3" fmla="*/ 6095999 w 6095999"/>
              <a:gd name="connsiteY3" fmla="*/ 3430336 h 6860672"/>
              <a:gd name="connsiteX4" fmla="*/ 5578238 w 6095999"/>
              <a:gd name="connsiteY4" fmla="*/ 6790980 h 6860672"/>
              <a:gd name="connsiteX5" fmla="*/ 5555051 w 6095999"/>
              <a:gd name="connsiteY5" fmla="*/ 6860672 h 6860672"/>
              <a:gd name="connsiteX6" fmla="*/ 0 w 6095999"/>
              <a:gd name="connsiteY6" fmla="*/ 6860672 h 686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60672">
                <a:moveTo>
                  <a:pt x="0" y="0"/>
                </a:moveTo>
                <a:lnTo>
                  <a:pt x="5555051" y="0"/>
                </a:lnTo>
                <a:lnTo>
                  <a:pt x="5578238" y="69693"/>
                </a:lnTo>
                <a:cubicBezTo>
                  <a:pt x="5917719" y="1155211"/>
                  <a:pt x="6095999" y="2279151"/>
                  <a:pt x="6095999" y="3430336"/>
                </a:cubicBezTo>
                <a:cubicBezTo>
                  <a:pt x="6095999" y="4581522"/>
                  <a:pt x="5917719" y="5705461"/>
                  <a:pt x="5578238" y="6790980"/>
                </a:cubicBezTo>
                <a:lnTo>
                  <a:pt x="5555051" y="6860672"/>
                </a:lnTo>
                <a:lnTo>
                  <a:pt x="0" y="6860672"/>
                </a:lnTo>
                <a:close/>
              </a:path>
            </a:pathLst>
          </a:custGeom>
          <a:solidFill>
            <a:schemeClr val="bg2">
              <a:lumMod val="95000"/>
            </a:schemeClr>
          </a:solidFill>
          <a:ln>
            <a:noFill/>
          </a:ln>
        </p:spPr>
      </p:pic>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6564933" y="0"/>
            <a:ext cx="5233367" cy="1849582"/>
          </a:xfrm>
        </p:spPr>
        <p:txBody>
          <a:bodyPr/>
          <a:lstStyle/>
          <a:p>
            <a:r>
              <a:rPr lang="en-US" sz="4000"/>
              <a:t>Work Incentive Benefits Counseling Services</a:t>
            </a:r>
            <a:endParaRPr lang="en-US" sz="4000" b="1"/>
          </a:p>
        </p:txBody>
      </p:sp>
      <p:sp>
        <p:nvSpPr>
          <p:cNvPr id="2" name="Content Placeholder 2">
            <a:extLst>
              <a:ext uri="{FF2B5EF4-FFF2-40B4-BE49-F238E27FC236}">
                <a16:creationId xmlns:a16="http://schemas.microsoft.com/office/drawing/2014/main" id="{FCAA9667-DE4D-8043-25A4-83C8AEE9FB5B}"/>
              </a:ext>
            </a:extLst>
          </p:cNvPr>
          <p:cNvSpPr>
            <a:spLocks noGrp="1"/>
          </p:cNvSpPr>
          <p:nvPr>
            <p:ph type="subTitle" idx="1"/>
          </p:nvPr>
        </p:nvSpPr>
        <p:spPr>
          <a:xfrm>
            <a:off x="6564933" y="3073400"/>
            <a:ext cx="5085079" cy="2683609"/>
          </a:xfrm>
        </p:spPr>
        <p:txBody>
          <a:bodyPr>
            <a:noAutofit/>
          </a:bodyPr>
          <a:lstStyle/>
          <a:p>
            <a:pPr marL="457200" indent="-457200">
              <a:lnSpc>
                <a:spcPct val="108000"/>
              </a:lnSpc>
              <a:buClr>
                <a:schemeClr val="bg2"/>
              </a:buClr>
              <a:buFont typeface="Wingdings" panose="05000000000000000000" pitchFamily="2" charset="2"/>
              <a:buChar char="ü"/>
            </a:pPr>
            <a:r>
              <a:rPr lang="en-US" sz="2200" b="0">
                <a:solidFill>
                  <a:srgbClr val="000000"/>
                </a:solidFill>
                <a:latin typeface="+mn-lt"/>
              </a:rPr>
              <a:t>Benefits</a:t>
            </a:r>
          </a:p>
          <a:p>
            <a:pPr marL="457200" indent="-457200">
              <a:lnSpc>
                <a:spcPct val="108000"/>
              </a:lnSpc>
              <a:buClr>
                <a:schemeClr val="bg2"/>
              </a:buClr>
              <a:buFont typeface="Wingdings" panose="05000000000000000000" pitchFamily="2" charset="2"/>
              <a:buChar char="ü"/>
            </a:pPr>
            <a:r>
              <a:rPr lang="en-US" sz="2200" b="0">
                <a:solidFill>
                  <a:srgbClr val="000000"/>
                </a:solidFill>
                <a:latin typeface="+mn-lt"/>
              </a:rPr>
              <a:t>Entitlements</a:t>
            </a:r>
          </a:p>
          <a:p>
            <a:pPr marL="457200" indent="-457200">
              <a:lnSpc>
                <a:spcPct val="108000"/>
              </a:lnSpc>
              <a:buClr>
                <a:schemeClr val="bg2"/>
              </a:buClr>
              <a:buFont typeface="Wingdings" panose="05000000000000000000" pitchFamily="2" charset="2"/>
              <a:buChar char="ü"/>
            </a:pPr>
            <a:r>
              <a:rPr lang="en-US" sz="2200" b="0">
                <a:solidFill>
                  <a:srgbClr val="000000"/>
                </a:solidFill>
                <a:latin typeface="+mn-lt"/>
              </a:rPr>
              <a:t>Subsidies</a:t>
            </a:r>
          </a:p>
          <a:p>
            <a:pPr marL="457200" indent="-457200">
              <a:lnSpc>
                <a:spcPct val="108000"/>
              </a:lnSpc>
              <a:buClr>
                <a:schemeClr val="bg2"/>
              </a:buClr>
              <a:buFont typeface="Wingdings" panose="05000000000000000000" pitchFamily="2" charset="2"/>
              <a:buChar char="ü"/>
            </a:pPr>
            <a:r>
              <a:rPr lang="en-US" sz="2200" b="0">
                <a:solidFill>
                  <a:srgbClr val="000000"/>
                </a:solidFill>
                <a:latin typeface="+mn-lt"/>
              </a:rPr>
              <a:t>Services</a:t>
            </a:r>
          </a:p>
          <a:p>
            <a:pPr marL="457200" indent="-457200">
              <a:lnSpc>
                <a:spcPct val="108000"/>
              </a:lnSpc>
              <a:buClr>
                <a:schemeClr val="bg2"/>
              </a:buClr>
              <a:buFont typeface="Wingdings" panose="05000000000000000000" pitchFamily="2" charset="2"/>
              <a:buChar char="ü"/>
            </a:pPr>
            <a:r>
              <a:rPr lang="en-US" sz="2200" b="0">
                <a:solidFill>
                  <a:srgbClr val="000000"/>
                </a:solidFill>
                <a:latin typeface="+mn-lt"/>
              </a:rPr>
              <a:t>Earned income</a:t>
            </a:r>
          </a:p>
        </p:txBody>
      </p:sp>
      <p:sp>
        <p:nvSpPr>
          <p:cNvPr id="3" name="TextBox 2">
            <a:extLst>
              <a:ext uri="{FF2B5EF4-FFF2-40B4-BE49-F238E27FC236}">
                <a16:creationId xmlns:a16="http://schemas.microsoft.com/office/drawing/2014/main" id="{268F66D3-4CBF-F0BA-8AF6-724104D62AA9}"/>
              </a:ext>
            </a:extLst>
          </p:cNvPr>
          <p:cNvSpPr txBox="1"/>
          <p:nvPr/>
        </p:nvSpPr>
        <p:spPr>
          <a:xfrm>
            <a:off x="6564933" y="1981885"/>
            <a:ext cx="5233367" cy="792268"/>
          </a:xfrm>
          <a:prstGeom prst="rect">
            <a:avLst/>
          </a:prstGeom>
          <a:noFill/>
        </p:spPr>
        <p:txBody>
          <a:bodyPr wrap="square">
            <a:spAutoFit/>
          </a:bodyPr>
          <a:lstStyle/>
          <a:p>
            <a:pPr marL="0" indent="0">
              <a:lnSpc>
                <a:spcPct val="108000"/>
              </a:lnSpc>
              <a:buNone/>
            </a:pPr>
            <a:r>
              <a:rPr lang="en-US" sz="2200">
                <a:solidFill>
                  <a:srgbClr val="000000"/>
                </a:solidFill>
                <a:cs typeface="Times New Roman" panose="02020603050405020304" pitchFamily="18" charset="0"/>
              </a:rPr>
              <a:t>An essential part of planning employment involves a thorough analysis of:</a:t>
            </a:r>
          </a:p>
        </p:txBody>
      </p:sp>
      <p:sp>
        <p:nvSpPr>
          <p:cNvPr id="5" name="TextBox 4">
            <a:extLst>
              <a:ext uri="{FF2B5EF4-FFF2-40B4-BE49-F238E27FC236}">
                <a16:creationId xmlns:a16="http://schemas.microsoft.com/office/drawing/2014/main" id="{5024C5B4-A7E8-2DB4-B97A-E37D2550EF14}"/>
              </a:ext>
            </a:extLst>
          </p:cNvPr>
          <p:cNvSpPr txBox="1"/>
          <p:nvPr/>
        </p:nvSpPr>
        <p:spPr>
          <a:xfrm>
            <a:off x="6564933" y="5757009"/>
            <a:ext cx="5364480" cy="792268"/>
          </a:xfrm>
          <a:prstGeom prst="rect">
            <a:avLst/>
          </a:prstGeom>
          <a:noFill/>
        </p:spPr>
        <p:txBody>
          <a:bodyPr wrap="square">
            <a:spAutoFit/>
          </a:bodyPr>
          <a:lstStyle/>
          <a:p>
            <a:pPr marL="0" indent="0">
              <a:lnSpc>
                <a:spcPct val="108000"/>
              </a:lnSpc>
              <a:buNone/>
            </a:pPr>
            <a:r>
              <a:rPr lang="en-US" sz="2200">
                <a:solidFill>
                  <a:srgbClr val="000000"/>
                </a:solidFill>
                <a:effectLst/>
                <a:ea typeface="Calibri" panose="020F0502020204030204" pitchFamily="34" charset="0"/>
                <a:cs typeface="Times New Roman" panose="02020603050405020304" pitchFamily="18" charset="0"/>
              </a:rPr>
              <a:t>Benefits counseling services should be tightly woven into vocational planning.</a:t>
            </a:r>
            <a:endParaRPr lang="en-US" sz="2200">
              <a:solidFill>
                <a:srgbClr val="000000"/>
              </a:solidFill>
            </a:endParaRPr>
          </a:p>
        </p:txBody>
      </p:sp>
      <p:sp>
        <p:nvSpPr>
          <p:cNvPr id="7" name="Freeform: Shape 6">
            <a:extLst>
              <a:ext uri="{FF2B5EF4-FFF2-40B4-BE49-F238E27FC236}">
                <a16:creationId xmlns:a16="http://schemas.microsoft.com/office/drawing/2014/main" id="{A67E0339-5038-FAE9-C519-31B3B52EF523}"/>
              </a:ext>
              <a:ext uri="{C183D7F6-B498-43B3-948B-1728B52AA6E4}">
                <adec:decorative xmlns:adec="http://schemas.microsoft.com/office/drawing/2017/decorative" val="1"/>
              </a:ext>
            </a:extLst>
          </p:cNvPr>
          <p:cNvSpPr/>
          <p:nvPr/>
        </p:nvSpPr>
        <p:spPr>
          <a:xfrm flipV="1">
            <a:off x="0" y="0"/>
            <a:ext cx="6096000" cy="6858000"/>
          </a:xfrm>
          <a:custGeom>
            <a:avLst/>
            <a:gdLst>
              <a:gd name="connsiteX0" fmla="*/ 0 w 5778404"/>
              <a:gd name="connsiteY0" fmla="*/ 0 h 6858000"/>
              <a:gd name="connsiteX1" fmla="*/ 5775563 w 5778404"/>
              <a:gd name="connsiteY1" fmla="*/ 0 h 6858000"/>
              <a:gd name="connsiteX2" fmla="*/ 5778404 w 5778404"/>
              <a:gd name="connsiteY2" fmla="*/ 14407 h 6858000"/>
              <a:gd name="connsiteX3" fmla="*/ 5565208 w 5778404"/>
              <a:gd name="connsiteY3" fmla="*/ 30619 h 6858000"/>
              <a:gd name="connsiteX4" fmla="*/ 240891 w 5778404"/>
              <a:gd name="connsiteY4" fmla="*/ 5930695 h 6858000"/>
              <a:gd name="connsiteX5" fmla="*/ 309226 w 5778404"/>
              <a:gd name="connsiteY5" fmla="*/ 6833882 h 6858000"/>
              <a:gd name="connsiteX6" fmla="*/ 313533 w 5778404"/>
              <a:gd name="connsiteY6" fmla="*/ 6858000 h 6858000"/>
              <a:gd name="connsiteX7" fmla="*/ 0 w 577840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8404" h="6858000">
                <a:moveTo>
                  <a:pt x="0" y="0"/>
                </a:moveTo>
                <a:lnTo>
                  <a:pt x="5775563" y="0"/>
                </a:lnTo>
                <a:lnTo>
                  <a:pt x="5778404" y="14407"/>
                </a:lnTo>
                <a:lnTo>
                  <a:pt x="5565208" y="30619"/>
                </a:lnTo>
                <a:cubicBezTo>
                  <a:pt x="2574619" y="334330"/>
                  <a:pt x="240891" y="2859977"/>
                  <a:pt x="240891" y="5930695"/>
                </a:cubicBezTo>
                <a:cubicBezTo>
                  <a:pt x="240891" y="6237767"/>
                  <a:pt x="264229" y="6539388"/>
                  <a:pt x="309226" y="6833882"/>
                </a:cubicBezTo>
                <a:lnTo>
                  <a:pt x="313533" y="6858000"/>
                </a:lnTo>
                <a:lnTo>
                  <a:pt x="0" y="6858000"/>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289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1000"/>
                                        <p:tgtEl>
                                          <p:spTgt spid="2">
                                            <p:txEl>
                                              <p:pRg st="1" end="1"/>
                                            </p:txEl>
                                          </p:spTgt>
                                        </p:tgtEl>
                                      </p:cBhvr>
                                    </p:animEffect>
                                    <p:anim calcmode="lin" valueType="num">
                                      <p:cBhvr>
                                        <p:cTn id="3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fade">
                                      <p:cBhvr>
                                        <p:cTn id="41" dur="1000"/>
                                        <p:tgtEl>
                                          <p:spTgt spid="2">
                                            <p:txEl>
                                              <p:pRg st="3" end="3"/>
                                            </p:txEl>
                                          </p:spTgt>
                                        </p:tgtEl>
                                      </p:cBhvr>
                                    </p:animEffect>
                                    <p:anim calcmode="lin" valueType="num">
                                      <p:cBhvr>
                                        <p:cTn id="4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1000"/>
                                        <p:tgtEl>
                                          <p:spTgt spid="2">
                                            <p:txEl>
                                              <p:pRg st="4" end="4"/>
                                            </p:txEl>
                                          </p:spTgt>
                                        </p:tgtEl>
                                      </p:cBhvr>
                                    </p:animEffect>
                                    <p:anim calcmode="lin" valueType="num">
                                      <p:cBhvr>
                                        <p:cTn id="4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3" grpId="0"/>
      <p:bldP spid="5"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1972823"/>
            <a:ext cx="9144000" cy="2154237"/>
          </a:xfrm>
        </p:spPr>
        <p:txBody>
          <a:bodyPr>
            <a:noAutofit/>
          </a:bodyPr>
          <a:lstStyle/>
          <a:p>
            <a:r>
              <a:rPr lang="en-US" sz="6600">
                <a:solidFill>
                  <a:schemeClr val="bg1"/>
                </a:solidFill>
              </a:rPr>
              <a:t>System of Benefits and Entitlements in Wisconsin</a:t>
            </a:r>
          </a:p>
        </p:txBody>
      </p:sp>
      <p:sp>
        <p:nvSpPr>
          <p:cNvPr id="15" name="Subtitle 2">
            <a:extLst>
              <a:ext uri="{FF2B5EF4-FFF2-40B4-BE49-F238E27FC236}">
                <a16:creationId xmlns:a16="http://schemas.microsoft.com/office/drawing/2014/main" id="{639CE83B-B2FF-1736-F579-65BA6DAB7097}"/>
              </a:ext>
            </a:extLst>
          </p:cNvPr>
          <p:cNvSpPr>
            <a:spLocks noGrp="1"/>
          </p:cNvSpPr>
          <p:nvPr>
            <p:ph type="subTitle" idx="1"/>
          </p:nvPr>
        </p:nvSpPr>
        <p:spPr>
          <a:xfrm>
            <a:off x="1524000" y="4279460"/>
            <a:ext cx="9144000" cy="635000"/>
          </a:xfrm>
        </p:spPr>
        <p:txBody>
          <a:bodyPr/>
          <a:lstStyle/>
          <a:p>
            <a:r>
              <a:rPr lang="en-US">
                <a:solidFill>
                  <a:schemeClr val="bg1"/>
                </a:solidFill>
              </a:rPr>
              <a:t>For an individual with significant physical disability</a:t>
            </a:r>
          </a:p>
        </p:txBody>
      </p:sp>
    </p:spTree>
    <p:custDataLst>
      <p:tags r:id="rId1"/>
    </p:custDataLst>
    <p:extLst>
      <p:ext uri="{BB962C8B-B14F-4D97-AF65-F5344CB8AC3E}">
        <p14:creationId xmlns:p14="http://schemas.microsoft.com/office/powerpoint/2010/main" val="226844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1000"/>
                                        <p:tgtEl>
                                          <p:spTgt spid="15">
                                            <p:txEl>
                                              <p:pRg st="0" end="0"/>
                                            </p:txEl>
                                          </p:spTgt>
                                        </p:tgtEl>
                                      </p:cBhvr>
                                    </p:animEffect>
                                    <p:anim calcmode="lin" valueType="num">
                                      <p:cBhvr>
                                        <p:cTn id="1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2025373"/>
            <a:ext cx="9144000" cy="1677987"/>
          </a:xfrm>
        </p:spPr>
        <p:txBody>
          <a:bodyPr>
            <a:noAutofit/>
          </a:bodyPr>
          <a:lstStyle/>
          <a:p>
            <a:r>
              <a:rPr lang="en-US" sz="6600">
                <a:solidFill>
                  <a:schemeClr val="bg1"/>
                </a:solidFill>
              </a:rPr>
              <a:t>Employment Supports</a:t>
            </a:r>
          </a:p>
        </p:txBody>
      </p:sp>
      <p:sp>
        <p:nvSpPr>
          <p:cNvPr id="15" name="Subtitle 2">
            <a:extLst>
              <a:ext uri="{FF2B5EF4-FFF2-40B4-BE49-F238E27FC236}">
                <a16:creationId xmlns:a16="http://schemas.microsoft.com/office/drawing/2014/main" id="{639CE83B-B2FF-1736-F579-65BA6DAB7097}"/>
              </a:ext>
            </a:extLst>
          </p:cNvPr>
          <p:cNvSpPr>
            <a:spLocks noGrp="1"/>
          </p:cNvSpPr>
          <p:nvPr>
            <p:ph type="subTitle" idx="1"/>
          </p:nvPr>
        </p:nvSpPr>
        <p:spPr>
          <a:xfrm>
            <a:off x="1524000" y="3842108"/>
            <a:ext cx="9144000" cy="839333"/>
          </a:xfrm>
        </p:spPr>
        <p:txBody>
          <a:bodyPr/>
          <a:lstStyle/>
          <a:p>
            <a:r>
              <a:rPr lang="en-US">
                <a:solidFill>
                  <a:schemeClr val="bg1"/>
                </a:solidFill>
              </a:rPr>
              <a:t>For People with Physical Disabilities</a:t>
            </a:r>
          </a:p>
        </p:txBody>
      </p:sp>
    </p:spTree>
    <p:custDataLst>
      <p:tags r:id="rId1"/>
    </p:custDataLst>
    <p:extLst>
      <p:ext uri="{BB962C8B-B14F-4D97-AF65-F5344CB8AC3E}">
        <p14:creationId xmlns:p14="http://schemas.microsoft.com/office/powerpoint/2010/main" val="345371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1000"/>
                                        <p:tgtEl>
                                          <p:spTgt spid="15">
                                            <p:txEl>
                                              <p:pRg st="0" end="0"/>
                                            </p:txEl>
                                          </p:spTgt>
                                        </p:tgtEl>
                                      </p:cBhvr>
                                    </p:animEffect>
                                    <p:anim calcmode="lin" valueType="num">
                                      <p:cBhvr>
                                        <p:cTn id="1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P spid="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56000"/>
          </a:schemeClr>
        </a:solid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6791A631-B89B-D501-DAA5-8E8417419A14}"/>
              </a:ext>
              <a:ext uri="{C183D7F6-B498-43B3-948B-1728B52AA6E4}">
                <adec:decorative xmlns:adec="http://schemas.microsoft.com/office/drawing/2017/decorative" val="1"/>
              </a:ext>
            </a:extLst>
          </p:cNvPr>
          <p:cNvSpPr>
            <a:spLocks/>
          </p:cNvSpPr>
          <p:nvPr/>
        </p:nvSpPr>
        <p:spPr>
          <a:xfrm>
            <a:off x="5707246" y="2040711"/>
            <a:ext cx="182880" cy="182880"/>
          </a:xfrm>
          <a:prstGeom prst="ellipse">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A020CAD4-885C-EF09-63E5-0338E90DC13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6093" y="1877875"/>
            <a:ext cx="360226" cy="360226"/>
          </a:xfrm>
          <a:prstGeom prst="rect">
            <a:avLst/>
          </a:prstGeom>
        </p:spPr>
      </p:pic>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20" y="274320"/>
            <a:ext cx="10682598" cy="822008"/>
          </a:xfrm>
        </p:spPr>
        <p:txBody>
          <a:bodyPr anchor="b" anchorCtr="0">
            <a:noAutofit/>
          </a:bodyPr>
          <a:lstStyle/>
          <a:p>
            <a:pPr algn="ctr"/>
            <a:r>
              <a:rPr lang="en-US"/>
              <a:t>Typical </a:t>
            </a:r>
            <a:r>
              <a:rPr lang="en-US" b="1"/>
              <a:t>Benefits</a:t>
            </a:r>
            <a:r>
              <a:rPr lang="en-US"/>
              <a:t> and </a:t>
            </a:r>
            <a:r>
              <a:rPr lang="en-US" b="1"/>
              <a:t>Entitlements</a:t>
            </a:r>
          </a:p>
        </p:txBody>
      </p:sp>
      <p:pic>
        <p:nvPicPr>
          <p:cNvPr id="19" name="Picture Placeholder 18">
            <a:extLst>
              <a:ext uri="{FF2B5EF4-FFF2-40B4-BE49-F238E27FC236}">
                <a16:creationId xmlns:a16="http://schemas.microsoft.com/office/drawing/2014/main" id="{2AB0EDB6-42F2-E62C-9EE4-6167F5D5026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t="17499" b="11585"/>
          <a:stretch/>
        </p:blipFill>
        <p:spPr>
          <a:xfrm>
            <a:off x="0" y="3687763"/>
            <a:ext cx="12192000" cy="3170237"/>
          </a:xfrm>
        </p:spPr>
      </p:pic>
      <p:sp>
        <p:nvSpPr>
          <p:cNvPr id="17" name="Freeform: Shape 16">
            <a:extLst>
              <a:ext uri="{FF2B5EF4-FFF2-40B4-BE49-F238E27FC236}">
                <a16:creationId xmlns:a16="http://schemas.microsoft.com/office/drawing/2014/main" id="{70EA9F46-6ACD-942E-6E2A-AA54ADA8132F}"/>
              </a:ext>
              <a:ext uri="{C183D7F6-B498-43B3-948B-1728B52AA6E4}">
                <adec:decorative xmlns:adec="http://schemas.microsoft.com/office/drawing/2017/decorative" val="1"/>
              </a:ext>
            </a:extLst>
          </p:cNvPr>
          <p:cNvSpPr/>
          <p:nvPr/>
        </p:nvSpPr>
        <p:spPr>
          <a:xfrm>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tx2">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14A754-06C2-83CF-9FEF-E5F5ADDB52F4}"/>
              </a:ext>
            </a:extLst>
          </p:cNvPr>
          <p:cNvSpPr txBox="1"/>
          <p:nvPr/>
        </p:nvSpPr>
        <p:spPr>
          <a:xfrm>
            <a:off x="959989" y="1374881"/>
            <a:ext cx="4345541" cy="365934"/>
          </a:xfrm>
          <a:prstGeom prst="rect">
            <a:avLst/>
          </a:prstGeom>
          <a:noFill/>
        </p:spPr>
        <p:txBody>
          <a:bodyPr wrap="square" rtlCol="0" anchor="t" anchorCtr="0">
            <a:spAutoFit/>
          </a:bodyPr>
          <a:lstStyle/>
          <a:p>
            <a:pPr>
              <a:lnSpc>
                <a:spcPct val="108000"/>
              </a:lnSpc>
              <a:spcBef>
                <a:spcPts val="1000"/>
              </a:spcBef>
              <a:buClr>
                <a:schemeClr val="accent1"/>
              </a:buClr>
              <a:buSzPct val="100000"/>
            </a:pPr>
            <a:r>
              <a:rPr lang="en-US">
                <a:solidFill>
                  <a:srgbClr val="000000"/>
                </a:solidFill>
              </a:rPr>
              <a:t>Social Security Disability Insurance (SSDI)</a:t>
            </a:r>
          </a:p>
        </p:txBody>
      </p:sp>
      <p:sp>
        <p:nvSpPr>
          <p:cNvPr id="5" name="TextBox 4">
            <a:extLst>
              <a:ext uri="{FF2B5EF4-FFF2-40B4-BE49-F238E27FC236}">
                <a16:creationId xmlns:a16="http://schemas.microsoft.com/office/drawing/2014/main" id="{AC6E207D-614E-23B7-2715-992EDE74C50A}"/>
              </a:ext>
            </a:extLst>
          </p:cNvPr>
          <p:cNvSpPr txBox="1"/>
          <p:nvPr/>
        </p:nvSpPr>
        <p:spPr>
          <a:xfrm>
            <a:off x="959989" y="1913831"/>
            <a:ext cx="4345541" cy="365934"/>
          </a:xfrm>
          <a:prstGeom prst="rect">
            <a:avLst/>
          </a:prstGeom>
          <a:noFill/>
        </p:spPr>
        <p:txBody>
          <a:bodyPr wrap="square" rtlCol="0" anchor="t" anchorCtr="0">
            <a:spAutoFit/>
          </a:bodyPr>
          <a:lstStyle/>
          <a:p>
            <a:pPr>
              <a:lnSpc>
                <a:spcPct val="108000"/>
              </a:lnSpc>
              <a:spcBef>
                <a:spcPts val="1000"/>
              </a:spcBef>
              <a:buClr>
                <a:schemeClr val="accent1"/>
              </a:buClr>
              <a:buSzPct val="100000"/>
            </a:pPr>
            <a:r>
              <a:rPr lang="en-US">
                <a:solidFill>
                  <a:srgbClr val="000000"/>
                </a:solidFill>
              </a:rPr>
              <a:t>Medicare</a:t>
            </a:r>
          </a:p>
        </p:txBody>
      </p:sp>
      <p:sp>
        <p:nvSpPr>
          <p:cNvPr id="6" name="TextBox 5">
            <a:extLst>
              <a:ext uri="{FF2B5EF4-FFF2-40B4-BE49-F238E27FC236}">
                <a16:creationId xmlns:a16="http://schemas.microsoft.com/office/drawing/2014/main" id="{FCDC6C82-1581-F260-E251-D1335A0CC80D}"/>
              </a:ext>
            </a:extLst>
          </p:cNvPr>
          <p:cNvSpPr txBox="1"/>
          <p:nvPr/>
        </p:nvSpPr>
        <p:spPr>
          <a:xfrm>
            <a:off x="959989" y="2490881"/>
            <a:ext cx="4345541" cy="365934"/>
          </a:xfrm>
          <a:prstGeom prst="rect">
            <a:avLst/>
          </a:prstGeom>
          <a:noFill/>
        </p:spPr>
        <p:txBody>
          <a:bodyPr wrap="square" rtlCol="0" anchor="t" anchorCtr="0">
            <a:spAutoFit/>
          </a:bodyPr>
          <a:lstStyle/>
          <a:p>
            <a:pPr>
              <a:lnSpc>
                <a:spcPct val="108000"/>
              </a:lnSpc>
              <a:spcBef>
                <a:spcPts val="1000"/>
              </a:spcBef>
              <a:buClr>
                <a:schemeClr val="accent1"/>
              </a:buClr>
              <a:buSzPct val="100000"/>
            </a:pPr>
            <a:r>
              <a:rPr lang="en-US">
                <a:solidFill>
                  <a:srgbClr val="000000"/>
                </a:solidFill>
              </a:rPr>
              <a:t>Supplemental Security Income (SSI)</a:t>
            </a:r>
          </a:p>
        </p:txBody>
      </p:sp>
      <p:sp>
        <p:nvSpPr>
          <p:cNvPr id="8" name="TextBox 7">
            <a:extLst>
              <a:ext uri="{FF2B5EF4-FFF2-40B4-BE49-F238E27FC236}">
                <a16:creationId xmlns:a16="http://schemas.microsoft.com/office/drawing/2014/main" id="{E59308DB-C620-7466-09F5-5EFD06544A4F}"/>
              </a:ext>
            </a:extLst>
          </p:cNvPr>
          <p:cNvSpPr txBox="1"/>
          <p:nvPr/>
        </p:nvSpPr>
        <p:spPr>
          <a:xfrm>
            <a:off x="959989" y="3077455"/>
            <a:ext cx="4345541" cy="365934"/>
          </a:xfrm>
          <a:prstGeom prst="rect">
            <a:avLst/>
          </a:prstGeom>
          <a:noFill/>
        </p:spPr>
        <p:txBody>
          <a:bodyPr wrap="square" rtlCol="0" anchor="t" anchorCtr="0">
            <a:spAutoFit/>
          </a:bodyPr>
          <a:lstStyle/>
          <a:p>
            <a:pPr>
              <a:lnSpc>
                <a:spcPct val="108000"/>
              </a:lnSpc>
              <a:spcBef>
                <a:spcPts val="1000"/>
              </a:spcBef>
              <a:buClr>
                <a:schemeClr val="accent1"/>
              </a:buClr>
              <a:buSzPct val="100000"/>
            </a:pPr>
            <a:r>
              <a:rPr lang="en-US">
                <a:solidFill>
                  <a:srgbClr val="000000"/>
                </a:solidFill>
              </a:rPr>
              <a:t>Medicaid (or Medical Assistance)</a:t>
            </a:r>
          </a:p>
        </p:txBody>
      </p:sp>
      <p:sp>
        <p:nvSpPr>
          <p:cNvPr id="10" name="TextBox 9">
            <a:extLst>
              <a:ext uri="{FF2B5EF4-FFF2-40B4-BE49-F238E27FC236}">
                <a16:creationId xmlns:a16="http://schemas.microsoft.com/office/drawing/2014/main" id="{FF7688AC-14EE-AA87-893F-4D1D65BA7EEB}"/>
              </a:ext>
            </a:extLst>
          </p:cNvPr>
          <p:cNvSpPr txBox="1"/>
          <p:nvPr/>
        </p:nvSpPr>
        <p:spPr>
          <a:xfrm>
            <a:off x="6010211" y="1374881"/>
            <a:ext cx="5303520" cy="365934"/>
          </a:xfrm>
          <a:prstGeom prst="rect">
            <a:avLst/>
          </a:prstGeom>
          <a:noFill/>
        </p:spPr>
        <p:txBody>
          <a:bodyPr wrap="square" rtlCol="0" anchor="t" anchorCtr="0">
            <a:spAutoFit/>
          </a:bodyPr>
          <a:lstStyle/>
          <a:p>
            <a:pPr>
              <a:lnSpc>
                <a:spcPct val="108000"/>
              </a:lnSpc>
              <a:spcBef>
                <a:spcPts val="1000"/>
              </a:spcBef>
              <a:buClr>
                <a:schemeClr val="accent1"/>
              </a:buClr>
              <a:buSzPct val="150000"/>
            </a:pPr>
            <a:r>
              <a:rPr lang="en-US">
                <a:solidFill>
                  <a:srgbClr val="000000"/>
                </a:solidFill>
              </a:rPr>
              <a:t>Housing Subsidy</a:t>
            </a:r>
          </a:p>
        </p:txBody>
      </p:sp>
      <p:sp>
        <p:nvSpPr>
          <p:cNvPr id="11" name="TextBox 10">
            <a:extLst>
              <a:ext uri="{FF2B5EF4-FFF2-40B4-BE49-F238E27FC236}">
                <a16:creationId xmlns:a16="http://schemas.microsoft.com/office/drawing/2014/main" id="{8F08BF21-D21E-5C81-EA5F-060F4D0FC09E}"/>
              </a:ext>
            </a:extLst>
          </p:cNvPr>
          <p:cNvSpPr txBox="1"/>
          <p:nvPr/>
        </p:nvSpPr>
        <p:spPr>
          <a:xfrm>
            <a:off x="6010211" y="1913831"/>
            <a:ext cx="5738148" cy="365934"/>
          </a:xfrm>
          <a:prstGeom prst="rect">
            <a:avLst/>
          </a:prstGeom>
          <a:noFill/>
        </p:spPr>
        <p:txBody>
          <a:bodyPr wrap="square" rtlCol="0" anchor="t" anchorCtr="0">
            <a:spAutoFit/>
          </a:bodyPr>
          <a:lstStyle/>
          <a:p>
            <a:pPr>
              <a:lnSpc>
                <a:spcPct val="108000"/>
              </a:lnSpc>
              <a:spcBef>
                <a:spcPts val="1000"/>
              </a:spcBef>
              <a:buClr>
                <a:schemeClr val="accent1"/>
              </a:buClr>
              <a:buSzPct val="100000"/>
            </a:pPr>
            <a:r>
              <a:rPr lang="fr-FR">
                <a:solidFill>
                  <a:srgbClr val="000000"/>
                </a:solidFill>
              </a:rPr>
              <a:t>Supplemental Nutrition Assistance Program (SNAP) </a:t>
            </a:r>
          </a:p>
        </p:txBody>
      </p:sp>
      <p:sp>
        <p:nvSpPr>
          <p:cNvPr id="12" name="TextBox 11">
            <a:extLst>
              <a:ext uri="{FF2B5EF4-FFF2-40B4-BE49-F238E27FC236}">
                <a16:creationId xmlns:a16="http://schemas.microsoft.com/office/drawing/2014/main" id="{347739F1-16A8-3E0A-A667-17D9042708BE}"/>
              </a:ext>
            </a:extLst>
          </p:cNvPr>
          <p:cNvSpPr txBox="1"/>
          <p:nvPr/>
        </p:nvSpPr>
        <p:spPr>
          <a:xfrm>
            <a:off x="6010211" y="2490881"/>
            <a:ext cx="5789353" cy="365934"/>
          </a:xfrm>
          <a:prstGeom prst="rect">
            <a:avLst/>
          </a:prstGeom>
          <a:noFill/>
        </p:spPr>
        <p:txBody>
          <a:bodyPr wrap="square" rtlCol="0" anchor="t" anchorCtr="0">
            <a:spAutoFit/>
          </a:bodyPr>
          <a:lstStyle/>
          <a:p>
            <a:pPr>
              <a:lnSpc>
                <a:spcPct val="108000"/>
              </a:lnSpc>
              <a:spcBef>
                <a:spcPts val="1000"/>
              </a:spcBef>
              <a:buClr>
                <a:schemeClr val="accent1"/>
              </a:buClr>
              <a:buSzPct val="100000"/>
            </a:pPr>
            <a:r>
              <a:rPr lang="en-US">
                <a:solidFill>
                  <a:srgbClr val="000000"/>
                </a:solidFill>
              </a:rPr>
              <a:t>Wisconsin Home Energy Assistance Program (WHEAP) </a:t>
            </a:r>
          </a:p>
        </p:txBody>
      </p:sp>
      <p:sp>
        <p:nvSpPr>
          <p:cNvPr id="13" name="TextBox 12">
            <a:extLst>
              <a:ext uri="{FF2B5EF4-FFF2-40B4-BE49-F238E27FC236}">
                <a16:creationId xmlns:a16="http://schemas.microsoft.com/office/drawing/2014/main" id="{A82281A0-8628-5E68-1E70-4894F0A21126}"/>
              </a:ext>
            </a:extLst>
          </p:cNvPr>
          <p:cNvSpPr txBox="1"/>
          <p:nvPr/>
        </p:nvSpPr>
        <p:spPr>
          <a:xfrm>
            <a:off x="6010211" y="3077455"/>
            <a:ext cx="5755741" cy="365934"/>
          </a:xfrm>
          <a:prstGeom prst="rect">
            <a:avLst/>
          </a:prstGeom>
          <a:noFill/>
        </p:spPr>
        <p:txBody>
          <a:bodyPr wrap="square" rtlCol="0" anchor="t" anchorCtr="0">
            <a:spAutoFit/>
          </a:bodyPr>
          <a:lstStyle/>
          <a:p>
            <a:pPr>
              <a:lnSpc>
                <a:spcPct val="108000"/>
              </a:lnSpc>
              <a:spcBef>
                <a:spcPts val="1000"/>
              </a:spcBef>
              <a:buClr>
                <a:schemeClr val="accent1"/>
              </a:buClr>
              <a:buSzPct val="100000"/>
            </a:pPr>
            <a:r>
              <a:rPr lang="en-US">
                <a:solidFill>
                  <a:srgbClr val="000000"/>
                </a:solidFill>
              </a:rPr>
              <a:t>Long-term disability benefits or private insurance</a:t>
            </a:r>
          </a:p>
        </p:txBody>
      </p:sp>
      <p:sp>
        <p:nvSpPr>
          <p:cNvPr id="15" name="Oval 14">
            <a:extLst>
              <a:ext uri="{FF2B5EF4-FFF2-40B4-BE49-F238E27FC236}">
                <a16:creationId xmlns:a16="http://schemas.microsoft.com/office/drawing/2014/main" id="{3F02B362-D033-1FE7-36A0-7E2FC439D227}"/>
              </a:ext>
              <a:ext uri="{C183D7F6-B498-43B3-948B-1728B52AA6E4}">
                <adec:decorative xmlns:adec="http://schemas.microsoft.com/office/drawing/2017/decorative" val="1"/>
              </a:ext>
            </a:extLst>
          </p:cNvPr>
          <p:cNvSpPr>
            <a:spLocks/>
          </p:cNvSpPr>
          <p:nvPr/>
        </p:nvSpPr>
        <p:spPr>
          <a:xfrm>
            <a:off x="652519" y="1462804"/>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647DBFC9-061C-DDD3-869A-8EBB2B20DF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365" y="1300471"/>
            <a:ext cx="360226" cy="360226"/>
          </a:xfrm>
          <a:prstGeom prst="rect">
            <a:avLst/>
          </a:prstGeom>
        </p:spPr>
      </p:pic>
      <p:sp>
        <p:nvSpPr>
          <p:cNvPr id="22" name="Oval 21">
            <a:extLst>
              <a:ext uri="{FF2B5EF4-FFF2-40B4-BE49-F238E27FC236}">
                <a16:creationId xmlns:a16="http://schemas.microsoft.com/office/drawing/2014/main" id="{422B3462-EF4D-2678-C12E-76981CBDAFFD}"/>
              </a:ext>
              <a:ext uri="{C183D7F6-B498-43B3-948B-1728B52AA6E4}">
                <adec:decorative xmlns:adec="http://schemas.microsoft.com/office/drawing/2017/decorative" val="1"/>
              </a:ext>
            </a:extLst>
          </p:cNvPr>
          <p:cNvSpPr>
            <a:spLocks/>
          </p:cNvSpPr>
          <p:nvPr/>
        </p:nvSpPr>
        <p:spPr>
          <a:xfrm>
            <a:off x="654518" y="2618115"/>
            <a:ext cx="182880" cy="182880"/>
          </a:xfrm>
          <a:prstGeom prst="ellipse">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F1E9ECEA-C8D1-C5BA-B94C-11AB363C4E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365" y="2455279"/>
            <a:ext cx="360226" cy="360226"/>
          </a:xfrm>
          <a:prstGeom prst="rect">
            <a:avLst/>
          </a:prstGeom>
        </p:spPr>
      </p:pic>
      <p:sp>
        <p:nvSpPr>
          <p:cNvPr id="26" name="Oval 25">
            <a:extLst>
              <a:ext uri="{FF2B5EF4-FFF2-40B4-BE49-F238E27FC236}">
                <a16:creationId xmlns:a16="http://schemas.microsoft.com/office/drawing/2014/main" id="{E7B65026-CD24-00AD-E253-D5B95DE58404}"/>
              </a:ext>
              <a:ext uri="{C183D7F6-B498-43B3-948B-1728B52AA6E4}">
                <adec:decorative xmlns:adec="http://schemas.microsoft.com/office/drawing/2017/decorative" val="1"/>
              </a:ext>
            </a:extLst>
          </p:cNvPr>
          <p:cNvSpPr>
            <a:spLocks/>
          </p:cNvSpPr>
          <p:nvPr/>
        </p:nvSpPr>
        <p:spPr>
          <a:xfrm>
            <a:off x="654518" y="3195520"/>
            <a:ext cx="182880" cy="182880"/>
          </a:xfrm>
          <a:prstGeom prst="ellipse">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5CA7A1F3-78D5-CD81-B36A-0A35FF86405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365" y="3032684"/>
            <a:ext cx="360226" cy="360226"/>
          </a:xfrm>
          <a:prstGeom prst="rect">
            <a:avLst/>
          </a:prstGeom>
        </p:spPr>
      </p:pic>
      <p:sp>
        <p:nvSpPr>
          <p:cNvPr id="18" name="Oval 17">
            <a:extLst>
              <a:ext uri="{FF2B5EF4-FFF2-40B4-BE49-F238E27FC236}">
                <a16:creationId xmlns:a16="http://schemas.microsoft.com/office/drawing/2014/main" id="{E8E950DB-9190-2428-54F3-56A79FD01E41}"/>
              </a:ext>
              <a:ext uri="{C183D7F6-B498-43B3-948B-1728B52AA6E4}">
                <adec:decorative xmlns:adec="http://schemas.microsoft.com/office/drawing/2017/decorative" val="1"/>
              </a:ext>
            </a:extLst>
          </p:cNvPr>
          <p:cNvSpPr>
            <a:spLocks/>
          </p:cNvSpPr>
          <p:nvPr/>
        </p:nvSpPr>
        <p:spPr>
          <a:xfrm>
            <a:off x="654518" y="2040711"/>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42BC80FA-EE0B-2059-40FA-4D223F33332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365" y="1877875"/>
            <a:ext cx="360226" cy="360226"/>
          </a:xfrm>
          <a:prstGeom prst="rect">
            <a:avLst/>
          </a:prstGeom>
        </p:spPr>
      </p:pic>
      <p:sp>
        <p:nvSpPr>
          <p:cNvPr id="28" name="Oval 27">
            <a:extLst>
              <a:ext uri="{FF2B5EF4-FFF2-40B4-BE49-F238E27FC236}">
                <a16:creationId xmlns:a16="http://schemas.microsoft.com/office/drawing/2014/main" id="{A2F79811-7A01-86A4-4916-1DB4DC9BBC89}"/>
              </a:ext>
              <a:ext uri="{C183D7F6-B498-43B3-948B-1728B52AA6E4}">
                <adec:decorative xmlns:adec="http://schemas.microsoft.com/office/drawing/2017/decorative" val="1"/>
              </a:ext>
            </a:extLst>
          </p:cNvPr>
          <p:cNvSpPr>
            <a:spLocks/>
          </p:cNvSpPr>
          <p:nvPr/>
        </p:nvSpPr>
        <p:spPr>
          <a:xfrm>
            <a:off x="5707246" y="1463307"/>
            <a:ext cx="182880" cy="182880"/>
          </a:xfrm>
          <a:prstGeom prst="ellipse">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D975DF5E-F48A-F222-622F-A68CBAD4E25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6093" y="1300471"/>
            <a:ext cx="360226" cy="360226"/>
          </a:xfrm>
          <a:prstGeom prst="rect">
            <a:avLst/>
          </a:prstGeom>
        </p:spPr>
      </p:pic>
      <p:sp>
        <p:nvSpPr>
          <p:cNvPr id="32" name="Oval 31">
            <a:extLst>
              <a:ext uri="{FF2B5EF4-FFF2-40B4-BE49-F238E27FC236}">
                <a16:creationId xmlns:a16="http://schemas.microsoft.com/office/drawing/2014/main" id="{1415288D-70CB-40C1-A206-01DCBB20036D}"/>
              </a:ext>
              <a:ext uri="{C183D7F6-B498-43B3-948B-1728B52AA6E4}">
                <adec:decorative xmlns:adec="http://schemas.microsoft.com/office/drawing/2017/decorative" val="1"/>
              </a:ext>
            </a:extLst>
          </p:cNvPr>
          <p:cNvSpPr>
            <a:spLocks/>
          </p:cNvSpPr>
          <p:nvPr/>
        </p:nvSpPr>
        <p:spPr>
          <a:xfrm>
            <a:off x="5707246" y="2618115"/>
            <a:ext cx="182880" cy="182880"/>
          </a:xfrm>
          <a:prstGeom prst="ellipse">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2AA4FA00-CD19-B139-344F-B8FAEE80811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6093" y="2455279"/>
            <a:ext cx="360226" cy="360226"/>
          </a:xfrm>
          <a:prstGeom prst="rect">
            <a:avLst/>
          </a:prstGeom>
        </p:spPr>
      </p:pic>
      <p:sp>
        <p:nvSpPr>
          <p:cNvPr id="34" name="Oval 33">
            <a:extLst>
              <a:ext uri="{FF2B5EF4-FFF2-40B4-BE49-F238E27FC236}">
                <a16:creationId xmlns:a16="http://schemas.microsoft.com/office/drawing/2014/main" id="{9EE6E38D-E5F9-4674-52D0-7A31D0728CD7}"/>
              </a:ext>
              <a:ext uri="{C183D7F6-B498-43B3-948B-1728B52AA6E4}">
                <adec:decorative xmlns:adec="http://schemas.microsoft.com/office/drawing/2017/decorative" val="1"/>
              </a:ext>
            </a:extLst>
          </p:cNvPr>
          <p:cNvSpPr>
            <a:spLocks/>
          </p:cNvSpPr>
          <p:nvPr/>
        </p:nvSpPr>
        <p:spPr>
          <a:xfrm>
            <a:off x="5707246" y="3195520"/>
            <a:ext cx="182880" cy="182880"/>
          </a:xfrm>
          <a:prstGeom prst="ellipse">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BEE2FED9-A96D-713C-6A09-0D40309F8E5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6093" y="3032684"/>
            <a:ext cx="360226" cy="360226"/>
          </a:xfrm>
          <a:prstGeom prst="rect">
            <a:avLst/>
          </a:prstGeom>
        </p:spPr>
      </p:pic>
    </p:spTree>
    <p:custDataLst>
      <p:tags r:id="rId1"/>
    </p:custDataLst>
    <p:extLst>
      <p:ext uri="{BB962C8B-B14F-4D97-AF65-F5344CB8AC3E}">
        <p14:creationId xmlns:p14="http://schemas.microsoft.com/office/powerpoint/2010/main" val="176328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25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25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22" presetClass="entr" presetSubtype="8" fill="hold" grpId="0" nodeType="withEffect">
                                  <p:stCondLst>
                                    <p:cond delay="25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125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25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125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25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22" presetClass="entr" presetSubtype="8" fill="hold" grpId="0" nodeType="withEffect">
                                  <p:stCondLst>
                                    <p:cond delay="25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125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25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22" presetClass="entr" presetSubtype="8" fill="hold" grpId="0" nodeType="withEffect">
                                  <p:stCondLst>
                                    <p:cond delay="25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125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25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childTnLst>
                                </p:cTn>
                              </p:par>
                              <p:par>
                                <p:cTn id="70" presetID="22" presetClass="entr" presetSubtype="8" fill="hold" grpId="0" nodeType="withEffect">
                                  <p:stCondLst>
                                    <p:cond delay="25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125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25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22" presetClass="entr" presetSubtype="8" fill="hold" grpId="0" nodeType="withEffect">
                                  <p:stCondLst>
                                    <p:cond delay="25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125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25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2" presetClass="entr" presetSubtype="8" fill="hold" grpId="0" nodeType="withEffect">
                                  <p:stCondLst>
                                    <p:cond delay="250"/>
                                  </p:stCondLst>
                                  <p:childTnLst>
                                    <p:set>
                                      <p:cBhvr>
                                        <p:cTn id="91" dur="1" fill="hold">
                                          <p:stCondLst>
                                            <p:cond delay="0"/>
                                          </p:stCondLst>
                                        </p:cTn>
                                        <p:tgtEl>
                                          <p:spTgt spid="13"/>
                                        </p:tgtEl>
                                        <p:attrNameLst>
                                          <p:attrName>style.visibility</p:attrName>
                                        </p:attrNameLst>
                                      </p:cBhvr>
                                      <p:to>
                                        <p:strVal val="visible"/>
                                      </p:to>
                                    </p:set>
                                    <p:animEffect transition="in" filter="wipe(left)">
                                      <p:cBhvr>
                                        <p:cTn id="92"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3" grpId="0"/>
      <p:bldP spid="5" grpId="0"/>
      <p:bldP spid="6" grpId="0"/>
      <p:bldP spid="8" grpId="0"/>
      <p:bldP spid="10"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AD6D5"/>
        </a:solidFill>
        <a:effectLst/>
      </p:bgPr>
    </p:bg>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B101F1CD-24F1-DCBA-1A18-093CA61E1EE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0728" r="6046"/>
          <a:stretch/>
        </p:blipFill>
        <p:spPr>
          <a:xfrm flipH="1">
            <a:off x="1" y="1767332"/>
            <a:ext cx="12191999" cy="5090668"/>
          </a:xfrm>
          <a:custGeom>
            <a:avLst/>
            <a:gdLst>
              <a:gd name="connsiteX0" fmla="*/ 3537344 w 12191999"/>
              <a:gd name="connsiteY0" fmla="*/ 1140 h 5090668"/>
              <a:gd name="connsiteX1" fmla="*/ 200972 w 12191999"/>
              <a:gd name="connsiteY1" fmla="*/ 441277 h 5090668"/>
              <a:gd name="connsiteX2" fmla="*/ 0 w 12191999"/>
              <a:gd name="connsiteY2" fmla="*/ 499969 h 5090668"/>
              <a:gd name="connsiteX3" fmla="*/ 0 w 12191999"/>
              <a:gd name="connsiteY3" fmla="*/ 5090668 h 5090668"/>
              <a:gd name="connsiteX4" fmla="*/ 12191999 w 12191999"/>
              <a:gd name="connsiteY4" fmla="*/ 5090668 h 5090668"/>
              <a:gd name="connsiteX5" fmla="*/ 12191999 w 12191999"/>
              <a:gd name="connsiteY5" fmla="*/ 2337595 h 5090668"/>
              <a:gd name="connsiteX6" fmla="*/ 11718973 w 12191999"/>
              <a:gd name="connsiteY6" fmla="*/ 2066092 h 5090668"/>
              <a:gd name="connsiteX7" fmla="*/ 7048074 w 12191999"/>
              <a:gd name="connsiteY7" fmla="*/ 351360 h 5090668"/>
              <a:gd name="connsiteX8" fmla="*/ 3915400 w 12191999"/>
              <a:gd name="connsiteY8" fmla="*/ 1216 h 5090668"/>
              <a:gd name="connsiteX9" fmla="*/ 3537344 w 12191999"/>
              <a:gd name="connsiteY9" fmla="*/ 1140 h 509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5090668">
                <a:moveTo>
                  <a:pt x="3537344" y="1140"/>
                </a:moveTo>
                <a:cubicBezTo>
                  <a:pt x="2361588" y="15581"/>
                  <a:pt x="1239982" y="167110"/>
                  <a:pt x="200972" y="441277"/>
                </a:cubicBezTo>
                <a:lnTo>
                  <a:pt x="0" y="499969"/>
                </a:lnTo>
                <a:lnTo>
                  <a:pt x="0" y="5090668"/>
                </a:lnTo>
                <a:lnTo>
                  <a:pt x="12191999" y="5090668"/>
                </a:lnTo>
                <a:lnTo>
                  <a:pt x="12191999" y="2337595"/>
                </a:lnTo>
                <a:lnTo>
                  <a:pt x="11718973" y="2066092"/>
                </a:lnTo>
                <a:cubicBezTo>
                  <a:pt x="10309004" y="1295713"/>
                  <a:pt x="8732794" y="703605"/>
                  <a:pt x="7048074" y="351360"/>
                </a:cubicBezTo>
                <a:cubicBezTo>
                  <a:pt x="5978410" y="127710"/>
                  <a:pt x="4928294" y="13990"/>
                  <a:pt x="3915400" y="1216"/>
                </a:cubicBezTo>
                <a:cubicBezTo>
                  <a:pt x="3788788" y="-381"/>
                  <a:pt x="3662758" y="-401"/>
                  <a:pt x="3537344" y="1140"/>
                </a:cubicBezTo>
                <a:close/>
              </a:path>
            </a:pathLst>
          </a:custGeom>
          <a:noFill/>
        </p:spPr>
      </p:pic>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384035" y="395657"/>
            <a:ext cx="11423931" cy="906126"/>
          </a:xfrm>
        </p:spPr>
        <p:txBody>
          <a:bodyPr anchor="b" anchorCtr="0">
            <a:noAutofit/>
          </a:bodyPr>
          <a:lstStyle/>
          <a:p>
            <a:pPr algn="ctr"/>
            <a:r>
              <a:rPr lang="en-US" sz="4800" b="1"/>
              <a:t>“Falling off the Cliff”</a:t>
            </a:r>
          </a:p>
        </p:txBody>
      </p:sp>
      <p:sp>
        <p:nvSpPr>
          <p:cNvPr id="6" name="TextBox 5">
            <a:extLst>
              <a:ext uri="{FF2B5EF4-FFF2-40B4-BE49-F238E27FC236}">
                <a16:creationId xmlns:a16="http://schemas.microsoft.com/office/drawing/2014/main" id="{299883E3-7E0D-2BDB-A430-9EDB5B02A5AC}"/>
              </a:ext>
            </a:extLst>
          </p:cNvPr>
          <p:cNvSpPr txBox="1"/>
          <p:nvPr/>
        </p:nvSpPr>
        <p:spPr>
          <a:xfrm>
            <a:off x="940904" y="2132563"/>
            <a:ext cx="3517068" cy="1642244"/>
          </a:xfrm>
          <a:prstGeom prst="rect">
            <a:avLst/>
          </a:prstGeom>
          <a:noFill/>
        </p:spPr>
        <p:txBody>
          <a:bodyPr wrap="square" rtlCol="0" anchor="ctr">
            <a:spAutoFit/>
          </a:bodyPr>
          <a:lstStyle/>
          <a:p>
            <a:pPr>
              <a:lnSpc>
                <a:spcPct val="108000"/>
              </a:lnSpc>
            </a:pPr>
            <a:r>
              <a:rPr lang="en-US" sz="3200" b="1">
                <a:solidFill>
                  <a:srgbClr val="000000"/>
                </a:solidFill>
              </a:rPr>
              <a:t>A  job offer with a good monthly income…</a:t>
            </a:r>
          </a:p>
        </p:txBody>
      </p:sp>
      <p:sp>
        <p:nvSpPr>
          <p:cNvPr id="28" name="TextBox 27">
            <a:extLst>
              <a:ext uri="{FF2B5EF4-FFF2-40B4-BE49-F238E27FC236}">
                <a16:creationId xmlns:a16="http://schemas.microsoft.com/office/drawing/2014/main" id="{32FAE5EE-D838-E03F-4440-CD1F93CAF3DB}"/>
              </a:ext>
            </a:extLst>
          </p:cNvPr>
          <p:cNvSpPr txBox="1"/>
          <p:nvPr/>
        </p:nvSpPr>
        <p:spPr>
          <a:xfrm>
            <a:off x="5612742" y="1980334"/>
            <a:ext cx="1014988" cy="1448666"/>
          </a:xfrm>
          <a:prstGeom prst="rect">
            <a:avLst/>
          </a:prstGeom>
          <a:noFill/>
        </p:spPr>
        <p:txBody>
          <a:bodyPr wrap="square" rtlCol="0" anchor="ctr">
            <a:spAutoFit/>
          </a:bodyPr>
          <a:lstStyle/>
          <a:p>
            <a:pPr algn="r">
              <a:lnSpc>
                <a:spcPct val="108000"/>
              </a:lnSpc>
              <a:spcAft>
                <a:spcPts val="1200"/>
              </a:spcAft>
            </a:pPr>
            <a:r>
              <a:rPr lang="en-US" sz="2800" i="1" dirty="0">
                <a:solidFill>
                  <a:srgbClr val="000000"/>
                </a:solidFill>
              </a:rPr>
              <a:t>may</a:t>
            </a:r>
            <a:br>
              <a:rPr lang="en-US" sz="2800" i="1" dirty="0">
                <a:solidFill>
                  <a:srgbClr val="000000"/>
                </a:solidFill>
              </a:rPr>
            </a:br>
            <a:r>
              <a:rPr lang="en-US" sz="2800" i="1" dirty="0">
                <a:solidFill>
                  <a:srgbClr val="000000"/>
                </a:solidFill>
              </a:rPr>
              <a:t>lead to</a:t>
            </a:r>
          </a:p>
        </p:txBody>
      </p:sp>
      <p:sp>
        <p:nvSpPr>
          <p:cNvPr id="9" name="TextBox 8">
            <a:extLst>
              <a:ext uri="{FF2B5EF4-FFF2-40B4-BE49-F238E27FC236}">
                <a16:creationId xmlns:a16="http://schemas.microsoft.com/office/drawing/2014/main" id="{7A8F8394-0C39-4898-9637-A96B8B0E7C36}"/>
              </a:ext>
            </a:extLst>
          </p:cNvPr>
          <p:cNvSpPr txBox="1"/>
          <p:nvPr/>
        </p:nvSpPr>
        <p:spPr>
          <a:xfrm>
            <a:off x="6982762" y="1994341"/>
            <a:ext cx="3517068" cy="396262"/>
          </a:xfrm>
          <a:prstGeom prst="rect">
            <a:avLst/>
          </a:prstGeom>
          <a:noFill/>
        </p:spPr>
        <p:txBody>
          <a:bodyPr wrap="square" rtlCol="0" anchor="ctr">
            <a:spAutoFit/>
          </a:bodyPr>
          <a:lstStyle/>
          <a:p>
            <a:pPr>
              <a:lnSpc>
                <a:spcPct val="108000"/>
              </a:lnSpc>
              <a:spcAft>
                <a:spcPts val="1200"/>
              </a:spcAft>
            </a:pPr>
            <a:r>
              <a:rPr lang="en-US" sz="2000" dirty="0">
                <a:solidFill>
                  <a:srgbClr val="000000"/>
                </a:solidFill>
              </a:rPr>
              <a:t>...no SSDI cash payment</a:t>
            </a:r>
          </a:p>
        </p:txBody>
      </p:sp>
      <p:sp>
        <p:nvSpPr>
          <p:cNvPr id="16" name="Freeform: Shape 15">
            <a:extLst>
              <a:ext uri="{FF2B5EF4-FFF2-40B4-BE49-F238E27FC236}">
                <a16:creationId xmlns:a16="http://schemas.microsoft.com/office/drawing/2014/main" id="{D3D362A8-0A57-4893-BAFD-C8E137738A73}"/>
              </a:ext>
              <a:ext uri="{C183D7F6-B498-43B3-948B-1728B52AA6E4}">
                <adec:decorative xmlns:adec="http://schemas.microsoft.com/office/drawing/2017/decorative" val="1"/>
              </a:ext>
            </a:extLst>
          </p:cNvPr>
          <p:cNvSpPr/>
          <p:nvPr/>
        </p:nvSpPr>
        <p:spPr>
          <a:xfrm>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accent1">
                  <a:lumMod val="75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8CC0F2F-4354-E41E-6464-F331124413A7}"/>
              </a:ext>
            </a:extLst>
          </p:cNvPr>
          <p:cNvSpPr txBox="1"/>
          <p:nvPr/>
        </p:nvSpPr>
        <p:spPr>
          <a:xfrm>
            <a:off x="6982762" y="2712282"/>
            <a:ext cx="4346712" cy="396262"/>
          </a:xfrm>
          <a:prstGeom prst="rect">
            <a:avLst/>
          </a:prstGeom>
          <a:noFill/>
        </p:spPr>
        <p:txBody>
          <a:bodyPr wrap="square" rtlCol="0" anchor="ctr">
            <a:spAutoFit/>
          </a:bodyPr>
          <a:lstStyle/>
          <a:p>
            <a:pPr>
              <a:lnSpc>
                <a:spcPct val="108000"/>
              </a:lnSpc>
              <a:spcAft>
                <a:spcPts val="1200"/>
              </a:spcAft>
            </a:pPr>
            <a:r>
              <a:rPr lang="en-US" sz="2000" dirty="0">
                <a:solidFill>
                  <a:srgbClr val="000000"/>
                </a:solidFill>
              </a:rPr>
              <a:t>...increased subsidized housing costs</a:t>
            </a:r>
          </a:p>
        </p:txBody>
      </p:sp>
      <p:sp>
        <p:nvSpPr>
          <p:cNvPr id="24" name="TextBox 23">
            <a:extLst>
              <a:ext uri="{FF2B5EF4-FFF2-40B4-BE49-F238E27FC236}">
                <a16:creationId xmlns:a16="http://schemas.microsoft.com/office/drawing/2014/main" id="{0D26B145-793C-6E5C-9FEF-1B0C80969DC9}"/>
              </a:ext>
            </a:extLst>
          </p:cNvPr>
          <p:cNvSpPr txBox="1"/>
          <p:nvPr/>
        </p:nvSpPr>
        <p:spPr>
          <a:xfrm>
            <a:off x="6982762" y="3430223"/>
            <a:ext cx="5287615" cy="396262"/>
          </a:xfrm>
          <a:prstGeom prst="rect">
            <a:avLst/>
          </a:prstGeom>
          <a:noFill/>
        </p:spPr>
        <p:txBody>
          <a:bodyPr wrap="square" rtlCol="0" anchor="ctr">
            <a:spAutoFit/>
          </a:bodyPr>
          <a:lstStyle/>
          <a:p>
            <a:pPr>
              <a:lnSpc>
                <a:spcPct val="108000"/>
              </a:lnSpc>
              <a:spcAft>
                <a:spcPts val="1200"/>
              </a:spcAft>
            </a:pPr>
            <a:r>
              <a:rPr lang="en-US" sz="2000">
                <a:solidFill>
                  <a:srgbClr val="000000"/>
                </a:solidFill>
              </a:rPr>
              <a:t>...increased deductible for Medical Assistance</a:t>
            </a:r>
          </a:p>
        </p:txBody>
      </p:sp>
      <p:sp>
        <p:nvSpPr>
          <p:cNvPr id="25" name="TextBox 24">
            <a:extLst>
              <a:ext uri="{FF2B5EF4-FFF2-40B4-BE49-F238E27FC236}">
                <a16:creationId xmlns:a16="http://schemas.microsoft.com/office/drawing/2014/main" id="{0D50E8DC-C112-473D-A5AD-4B4B3EEBD471}"/>
              </a:ext>
            </a:extLst>
          </p:cNvPr>
          <p:cNvSpPr txBox="1"/>
          <p:nvPr/>
        </p:nvSpPr>
        <p:spPr>
          <a:xfrm>
            <a:off x="6982762" y="4148164"/>
            <a:ext cx="4903582" cy="396262"/>
          </a:xfrm>
          <a:prstGeom prst="rect">
            <a:avLst/>
          </a:prstGeom>
          <a:noFill/>
        </p:spPr>
        <p:txBody>
          <a:bodyPr wrap="square" rtlCol="0" anchor="ctr">
            <a:spAutoFit/>
          </a:bodyPr>
          <a:lstStyle/>
          <a:p>
            <a:pPr>
              <a:lnSpc>
                <a:spcPct val="108000"/>
              </a:lnSpc>
              <a:spcAft>
                <a:spcPts val="1200"/>
              </a:spcAft>
            </a:pPr>
            <a:r>
              <a:rPr lang="en-US" sz="2000" dirty="0">
                <a:solidFill>
                  <a:srgbClr val="000000"/>
                </a:solidFill>
              </a:rPr>
              <a:t>...no or decrease in monthly SNAP benefit</a:t>
            </a:r>
          </a:p>
        </p:txBody>
      </p:sp>
      <p:sp>
        <p:nvSpPr>
          <p:cNvPr id="26" name="TextBox 25">
            <a:extLst>
              <a:ext uri="{FF2B5EF4-FFF2-40B4-BE49-F238E27FC236}">
                <a16:creationId xmlns:a16="http://schemas.microsoft.com/office/drawing/2014/main" id="{E5682FFB-5C29-DCEA-7A60-BC3CC9082B17}"/>
              </a:ext>
            </a:extLst>
          </p:cNvPr>
          <p:cNvSpPr txBox="1"/>
          <p:nvPr/>
        </p:nvSpPr>
        <p:spPr>
          <a:xfrm>
            <a:off x="6982762" y="4866105"/>
            <a:ext cx="3509507" cy="396262"/>
          </a:xfrm>
          <a:prstGeom prst="rect">
            <a:avLst/>
          </a:prstGeom>
          <a:noFill/>
        </p:spPr>
        <p:txBody>
          <a:bodyPr wrap="square" rtlCol="0" anchor="ctr">
            <a:spAutoFit/>
          </a:bodyPr>
          <a:lstStyle/>
          <a:p>
            <a:pPr>
              <a:lnSpc>
                <a:spcPct val="108000"/>
              </a:lnSpc>
              <a:spcAft>
                <a:spcPts val="1200"/>
              </a:spcAft>
            </a:pPr>
            <a:r>
              <a:rPr lang="en-US" sz="2000">
                <a:solidFill>
                  <a:srgbClr val="000000"/>
                </a:solidFill>
              </a:rPr>
              <a:t>...termination of cash benefits</a:t>
            </a:r>
          </a:p>
        </p:txBody>
      </p:sp>
      <p:sp>
        <p:nvSpPr>
          <p:cNvPr id="27" name="TextBox 26">
            <a:extLst>
              <a:ext uri="{FF2B5EF4-FFF2-40B4-BE49-F238E27FC236}">
                <a16:creationId xmlns:a16="http://schemas.microsoft.com/office/drawing/2014/main" id="{706C3B03-58FA-8B1F-96C1-37C0C3BC8052}"/>
              </a:ext>
            </a:extLst>
          </p:cNvPr>
          <p:cNvSpPr txBox="1"/>
          <p:nvPr/>
        </p:nvSpPr>
        <p:spPr>
          <a:xfrm>
            <a:off x="6982762" y="5584048"/>
            <a:ext cx="3411050" cy="396262"/>
          </a:xfrm>
          <a:prstGeom prst="rect">
            <a:avLst/>
          </a:prstGeom>
          <a:noFill/>
        </p:spPr>
        <p:txBody>
          <a:bodyPr wrap="square" rtlCol="0" anchor="ctr">
            <a:spAutoFit/>
          </a:bodyPr>
          <a:lstStyle/>
          <a:p>
            <a:pPr>
              <a:lnSpc>
                <a:spcPct val="108000"/>
              </a:lnSpc>
              <a:spcAft>
                <a:spcPts val="1200"/>
              </a:spcAft>
            </a:pPr>
            <a:r>
              <a:rPr lang="en-US" sz="2000">
                <a:solidFill>
                  <a:srgbClr val="000000"/>
                </a:solidFill>
              </a:rPr>
              <a:t>...loss of health care benefits</a:t>
            </a:r>
          </a:p>
        </p:txBody>
      </p:sp>
    </p:spTree>
    <p:custDataLst>
      <p:tags r:id="rId1"/>
    </p:custDataLst>
    <p:extLst>
      <p:ext uri="{BB962C8B-B14F-4D97-AF65-F5344CB8AC3E}">
        <p14:creationId xmlns:p14="http://schemas.microsoft.com/office/powerpoint/2010/main" val="29409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80">
                                          <p:stCondLst>
                                            <p:cond delay="0"/>
                                          </p:stCondLst>
                                        </p:cTn>
                                        <p:tgtEl>
                                          <p:spTgt spid="28"/>
                                        </p:tgtEl>
                                      </p:cBhvr>
                                    </p:animEffect>
                                    <p:anim calcmode="lin" valueType="num">
                                      <p:cBhvr>
                                        <p:cTn id="25"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0" dur="26">
                                          <p:stCondLst>
                                            <p:cond delay="650"/>
                                          </p:stCondLst>
                                        </p:cTn>
                                        <p:tgtEl>
                                          <p:spTgt spid="28"/>
                                        </p:tgtEl>
                                      </p:cBhvr>
                                      <p:to x="100000" y="60000"/>
                                    </p:animScale>
                                    <p:animScale>
                                      <p:cBhvr>
                                        <p:cTn id="31" dur="166" decel="50000">
                                          <p:stCondLst>
                                            <p:cond delay="676"/>
                                          </p:stCondLst>
                                        </p:cTn>
                                        <p:tgtEl>
                                          <p:spTgt spid="28"/>
                                        </p:tgtEl>
                                      </p:cBhvr>
                                      <p:to x="100000" y="100000"/>
                                    </p:animScale>
                                    <p:animScale>
                                      <p:cBhvr>
                                        <p:cTn id="32" dur="26">
                                          <p:stCondLst>
                                            <p:cond delay="1312"/>
                                          </p:stCondLst>
                                        </p:cTn>
                                        <p:tgtEl>
                                          <p:spTgt spid="28"/>
                                        </p:tgtEl>
                                      </p:cBhvr>
                                      <p:to x="100000" y="80000"/>
                                    </p:animScale>
                                    <p:animScale>
                                      <p:cBhvr>
                                        <p:cTn id="33" dur="166" decel="50000">
                                          <p:stCondLst>
                                            <p:cond delay="1338"/>
                                          </p:stCondLst>
                                        </p:cTn>
                                        <p:tgtEl>
                                          <p:spTgt spid="28"/>
                                        </p:tgtEl>
                                      </p:cBhvr>
                                      <p:to x="100000" y="100000"/>
                                    </p:animScale>
                                    <p:animScale>
                                      <p:cBhvr>
                                        <p:cTn id="34" dur="26">
                                          <p:stCondLst>
                                            <p:cond delay="1642"/>
                                          </p:stCondLst>
                                        </p:cTn>
                                        <p:tgtEl>
                                          <p:spTgt spid="28"/>
                                        </p:tgtEl>
                                      </p:cBhvr>
                                      <p:to x="100000" y="90000"/>
                                    </p:animScale>
                                    <p:animScale>
                                      <p:cBhvr>
                                        <p:cTn id="35" dur="166" decel="50000">
                                          <p:stCondLst>
                                            <p:cond delay="1668"/>
                                          </p:stCondLst>
                                        </p:cTn>
                                        <p:tgtEl>
                                          <p:spTgt spid="28"/>
                                        </p:tgtEl>
                                      </p:cBhvr>
                                      <p:to x="100000" y="100000"/>
                                    </p:animScale>
                                    <p:animScale>
                                      <p:cBhvr>
                                        <p:cTn id="36" dur="26">
                                          <p:stCondLst>
                                            <p:cond delay="1808"/>
                                          </p:stCondLst>
                                        </p:cTn>
                                        <p:tgtEl>
                                          <p:spTgt spid="28"/>
                                        </p:tgtEl>
                                      </p:cBhvr>
                                      <p:to x="100000" y="95000"/>
                                    </p:animScale>
                                    <p:animScale>
                                      <p:cBhvr>
                                        <p:cTn id="37" dur="166" decel="50000">
                                          <p:stCondLst>
                                            <p:cond delay="1834"/>
                                          </p:stCondLst>
                                        </p:cTn>
                                        <p:tgtEl>
                                          <p:spTgt spid="28"/>
                                        </p:tgtEl>
                                      </p:cBhvr>
                                      <p:to x="100000" y="100000"/>
                                    </p:animScale>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750" fill="hold"/>
                                        <p:tgtEl>
                                          <p:spTgt spid="9"/>
                                        </p:tgtEl>
                                        <p:attrNameLst>
                                          <p:attrName>ppt_x</p:attrName>
                                        </p:attrNameLst>
                                      </p:cBhvr>
                                      <p:tavLst>
                                        <p:tav tm="0">
                                          <p:val>
                                            <p:strVal val="1+#ppt_w/2"/>
                                          </p:val>
                                        </p:tav>
                                        <p:tav tm="100000">
                                          <p:val>
                                            <p:strVal val="#ppt_x"/>
                                          </p:val>
                                        </p:tav>
                                      </p:tavLst>
                                    </p:anim>
                                    <p:anim calcmode="lin" valueType="num">
                                      <p:cBhvr additive="base">
                                        <p:cTn id="42" dur="75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750" fill="hold"/>
                                        <p:tgtEl>
                                          <p:spTgt spid="23"/>
                                        </p:tgtEl>
                                        <p:attrNameLst>
                                          <p:attrName>ppt_x</p:attrName>
                                        </p:attrNameLst>
                                      </p:cBhvr>
                                      <p:tavLst>
                                        <p:tav tm="0">
                                          <p:val>
                                            <p:strVal val="1+#ppt_w/2"/>
                                          </p:val>
                                        </p:tav>
                                        <p:tav tm="100000">
                                          <p:val>
                                            <p:strVal val="#ppt_x"/>
                                          </p:val>
                                        </p:tav>
                                      </p:tavLst>
                                    </p:anim>
                                    <p:anim calcmode="lin" valueType="num">
                                      <p:cBhvr additive="base">
                                        <p:cTn id="47" dur="75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 presetClass="entr" presetSubtype="2"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750" fill="hold"/>
                                        <p:tgtEl>
                                          <p:spTgt spid="24"/>
                                        </p:tgtEl>
                                        <p:attrNameLst>
                                          <p:attrName>ppt_x</p:attrName>
                                        </p:attrNameLst>
                                      </p:cBhvr>
                                      <p:tavLst>
                                        <p:tav tm="0">
                                          <p:val>
                                            <p:strVal val="1+#ppt_w/2"/>
                                          </p:val>
                                        </p:tav>
                                        <p:tav tm="100000">
                                          <p:val>
                                            <p:strVal val="#ppt_x"/>
                                          </p:val>
                                        </p:tav>
                                      </p:tavLst>
                                    </p:anim>
                                    <p:anim calcmode="lin" valueType="num">
                                      <p:cBhvr additive="base">
                                        <p:cTn id="52" dur="75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6250"/>
                            </p:stCondLst>
                            <p:childTnLst>
                              <p:par>
                                <p:cTn id="54" presetID="2" presetClass="entr" presetSubtype="2"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750" fill="hold"/>
                                        <p:tgtEl>
                                          <p:spTgt spid="25"/>
                                        </p:tgtEl>
                                        <p:attrNameLst>
                                          <p:attrName>ppt_x</p:attrName>
                                        </p:attrNameLst>
                                      </p:cBhvr>
                                      <p:tavLst>
                                        <p:tav tm="0">
                                          <p:val>
                                            <p:strVal val="1+#ppt_w/2"/>
                                          </p:val>
                                        </p:tav>
                                        <p:tav tm="100000">
                                          <p:val>
                                            <p:strVal val="#ppt_x"/>
                                          </p:val>
                                        </p:tav>
                                      </p:tavLst>
                                    </p:anim>
                                    <p:anim calcmode="lin" valueType="num">
                                      <p:cBhvr additive="base">
                                        <p:cTn id="57" dur="750" fill="hold"/>
                                        <p:tgtEl>
                                          <p:spTgt spid="25"/>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750" fill="hold"/>
                                        <p:tgtEl>
                                          <p:spTgt spid="26"/>
                                        </p:tgtEl>
                                        <p:attrNameLst>
                                          <p:attrName>ppt_x</p:attrName>
                                        </p:attrNameLst>
                                      </p:cBhvr>
                                      <p:tavLst>
                                        <p:tav tm="0">
                                          <p:val>
                                            <p:strVal val="1+#ppt_w/2"/>
                                          </p:val>
                                        </p:tav>
                                        <p:tav tm="100000">
                                          <p:val>
                                            <p:strVal val="#ppt_x"/>
                                          </p:val>
                                        </p:tav>
                                      </p:tavLst>
                                    </p:anim>
                                    <p:anim calcmode="lin" valueType="num">
                                      <p:cBhvr additive="base">
                                        <p:cTn id="62" dur="750" fill="hold"/>
                                        <p:tgtEl>
                                          <p:spTgt spid="26"/>
                                        </p:tgtEl>
                                        <p:attrNameLst>
                                          <p:attrName>ppt_y</p:attrName>
                                        </p:attrNameLst>
                                      </p:cBhvr>
                                      <p:tavLst>
                                        <p:tav tm="0">
                                          <p:val>
                                            <p:strVal val="#ppt_y"/>
                                          </p:val>
                                        </p:tav>
                                        <p:tav tm="100000">
                                          <p:val>
                                            <p:strVal val="#ppt_y"/>
                                          </p:val>
                                        </p:tav>
                                      </p:tavLst>
                                    </p:anim>
                                  </p:childTnLst>
                                </p:cTn>
                              </p:par>
                            </p:childTnLst>
                          </p:cTn>
                        </p:par>
                        <p:par>
                          <p:cTn id="63" fill="hold">
                            <p:stCondLst>
                              <p:cond delay="7750"/>
                            </p:stCondLst>
                            <p:childTnLst>
                              <p:par>
                                <p:cTn id="64" presetID="2" presetClass="entr" presetSubtype="2"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750" fill="hold"/>
                                        <p:tgtEl>
                                          <p:spTgt spid="27"/>
                                        </p:tgtEl>
                                        <p:attrNameLst>
                                          <p:attrName>ppt_x</p:attrName>
                                        </p:attrNameLst>
                                      </p:cBhvr>
                                      <p:tavLst>
                                        <p:tav tm="0">
                                          <p:val>
                                            <p:strVal val="1+#ppt_w/2"/>
                                          </p:val>
                                        </p:tav>
                                        <p:tav tm="100000">
                                          <p:val>
                                            <p:strVal val="#ppt_x"/>
                                          </p:val>
                                        </p:tav>
                                      </p:tavLst>
                                    </p:anim>
                                    <p:anim calcmode="lin" valueType="num">
                                      <p:cBhvr additive="base">
                                        <p:cTn id="67"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8" grpId="0"/>
      <p:bldP spid="9" grpId="0"/>
      <p:bldP spid="16" grpId="0" animBg="1"/>
      <p:bldP spid="23" grpId="0"/>
      <p:bldP spid="24" grpId="0"/>
      <p:bldP spid="25" grpId="0"/>
      <p:bldP spid="26"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B101F1CD-24F1-DCBA-1A18-093CA61E1EE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82459" t="-6277" r="-126469" b="2777"/>
          <a:stretch/>
        </p:blipFill>
        <p:spPr>
          <a:xfrm>
            <a:off x="1" y="1767332"/>
            <a:ext cx="12191999" cy="5090668"/>
          </a:xfrm>
          <a:custGeom>
            <a:avLst/>
            <a:gdLst>
              <a:gd name="connsiteX0" fmla="*/ 3537344 w 12191999"/>
              <a:gd name="connsiteY0" fmla="*/ 1140 h 5090668"/>
              <a:gd name="connsiteX1" fmla="*/ 200972 w 12191999"/>
              <a:gd name="connsiteY1" fmla="*/ 441277 h 5090668"/>
              <a:gd name="connsiteX2" fmla="*/ 0 w 12191999"/>
              <a:gd name="connsiteY2" fmla="*/ 499969 h 5090668"/>
              <a:gd name="connsiteX3" fmla="*/ 0 w 12191999"/>
              <a:gd name="connsiteY3" fmla="*/ 5090668 h 5090668"/>
              <a:gd name="connsiteX4" fmla="*/ 12191999 w 12191999"/>
              <a:gd name="connsiteY4" fmla="*/ 5090668 h 5090668"/>
              <a:gd name="connsiteX5" fmla="*/ 12191999 w 12191999"/>
              <a:gd name="connsiteY5" fmla="*/ 2337595 h 5090668"/>
              <a:gd name="connsiteX6" fmla="*/ 11718973 w 12191999"/>
              <a:gd name="connsiteY6" fmla="*/ 2066092 h 5090668"/>
              <a:gd name="connsiteX7" fmla="*/ 7048074 w 12191999"/>
              <a:gd name="connsiteY7" fmla="*/ 351360 h 5090668"/>
              <a:gd name="connsiteX8" fmla="*/ 3915400 w 12191999"/>
              <a:gd name="connsiteY8" fmla="*/ 1216 h 5090668"/>
              <a:gd name="connsiteX9" fmla="*/ 3537344 w 12191999"/>
              <a:gd name="connsiteY9" fmla="*/ 1140 h 509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5090668">
                <a:moveTo>
                  <a:pt x="3537344" y="1140"/>
                </a:moveTo>
                <a:cubicBezTo>
                  <a:pt x="2361588" y="15581"/>
                  <a:pt x="1239982" y="167110"/>
                  <a:pt x="200972" y="441277"/>
                </a:cubicBezTo>
                <a:lnTo>
                  <a:pt x="0" y="499969"/>
                </a:lnTo>
                <a:lnTo>
                  <a:pt x="0" y="5090668"/>
                </a:lnTo>
                <a:lnTo>
                  <a:pt x="12191999" y="5090668"/>
                </a:lnTo>
                <a:lnTo>
                  <a:pt x="12191999" y="2337595"/>
                </a:lnTo>
                <a:lnTo>
                  <a:pt x="11718973" y="2066092"/>
                </a:lnTo>
                <a:cubicBezTo>
                  <a:pt x="10309004" y="1295713"/>
                  <a:pt x="8732794" y="703605"/>
                  <a:pt x="7048074" y="351360"/>
                </a:cubicBezTo>
                <a:cubicBezTo>
                  <a:pt x="5978410" y="127710"/>
                  <a:pt x="4928294" y="13990"/>
                  <a:pt x="3915400" y="1216"/>
                </a:cubicBezTo>
                <a:cubicBezTo>
                  <a:pt x="3788788" y="-381"/>
                  <a:pt x="3662758" y="-401"/>
                  <a:pt x="3537344" y="1140"/>
                </a:cubicBezTo>
                <a:close/>
              </a:path>
            </a:pathLst>
          </a:custGeom>
          <a:solidFill>
            <a:schemeClr val="bg1">
              <a:alpha val="37000"/>
            </a:schemeClr>
          </a:solidFill>
        </p:spPr>
      </p:pic>
      <p:sp>
        <p:nvSpPr>
          <p:cNvPr id="16" name="Freeform: Shape 15">
            <a:extLst>
              <a:ext uri="{FF2B5EF4-FFF2-40B4-BE49-F238E27FC236}">
                <a16:creationId xmlns:a16="http://schemas.microsoft.com/office/drawing/2014/main" id="{D3D362A8-0A57-4893-BAFD-C8E137738A73}"/>
              </a:ext>
              <a:ext uri="{C183D7F6-B498-43B3-948B-1728B52AA6E4}">
                <adec:decorative xmlns:adec="http://schemas.microsoft.com/office/drawing/2017/decorative" val="1"/>
              </a:ext>
            </a:extLst>
          </p:cNvPr>
          <p:cNvSpPr/>
          <p:nvPr/>
        </p:nvSpPr>
        <p:spPr>
          <a:xfrm flipH="1">
            <a:off x="-2" y="3009900"/>
            <a:ext cx="12191999" cy="384810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accent1">
                  <a:lumMod val="75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384035" y="395657"/>
            <a:ext cx="11423931" cy="906126"/>
          </a:xfrm>
        </p:spPr>
        <p:txBody>
          <a:bodyPr anchor="b" anchorCtr="0">
            <a:noAutofit/>
          </a:bodyPr>
          <a:lstStyle/>
          <a:p>
            <a:pPr algn="ctr"/>
            <a:r>
              <a:rPr lang="en-US" sz="4800" b="1"/>
              <a:t>Work Incentives</a:t>
            </a:r>
          </a:p>
        </p:txBody>
      </p:sp>
      <p:sp>
        <p:nvSpPr>
          <p:cNvPr id="6" name="TextBox 5">
            <a:extLst>
              <a:ext uri="{FF2B5EF4-FFF2-40B4-BE49-F238E27FC236}">
                <a16:creationId xmlns:a16="http://schemas.microsoft.com/office/drawing/2014/main" id="{299883E3-7E0D-2BDB-A430-9EDB5B02A5AC}"/>
              </a:ext>
            </a:extLst>
          </p:cNvPr>
          <p:cNvSpPr txBox="1"/>
          <p:nvPr/>
        </p:nvSpPr>
        <p:spPr>
          <a:xfrm>
            <a:off x="731520" y="2076065"/>
            <a:ext cx="3419061" cy="2705869"/>
          </a:xfrm>
          <a:prstGeom prst="rect">
            <a:avLst/>
          </a:prstGeom>
          <a:noFill/>
        </p:spPr>
        <p:txBody>
          <a:bodyPr wrap="square" rtlCol="0" anchor="ctr">
            <a:spAutoFit/>
          </a:bodyPr>
          <a:lstStyle/>
          <a:p>
            <a:pPr>
              <a:lnSpc>
                <a:spcPct val="108000"/>
              </a:lnSpc>
            </a:pPr>
            <a:r>
              <a:rPr lang="en-US" sz="3200" b="1">
                <a:solidFill>
                  <a:srgbClr val="000000"/>
                </a:solidFill>
              </a:rPr>
              <a:t>Work incentives can help people earn income and keep the benefits they need…</a:t>
            </a:r>
          </a:p>
        </p:txBody>
      </p:sp>
      <p:sp>
        <p:nvSpPr>
          <p:cNvPr id="9" name="TextBox 8">
            <a:extLst>
              <a:ext uri="{FF2B5EF4-FFF2-40B4-BE49-F238E27FC236}">
                <a16:creationId xmlns:a16="http://schemas.microsoft.com/office/drawing/2014/main" id="{7A8F8394-0C39-4898-9637-A96B8B0E7C36}"/>
              </a:ext>
            </a:extLst>
          </p:cNvPr>
          <p:cNvSpPr txBox="1"/>
          <p:nvPr/>
        </p:nvSpPr>
        <p:spPr>
          <a:xfrm>
            <a:off x="7670360" y="2649371"/>
            <a:ext cx="3790120" cy="517899"/>
          </a:xfrm>
          <a:prstGeom prst="rect">
            <a:avLst/>
          </a:prstGeom>
          <a:noFill/>
        </p:spPr>
        <p:txBody>
          <a:bodyPr wrap="square" rtlCol="0" anchor="ctr">
            <a:spAutoFit/>
          </a:bodyPr>
          <a:lstStyle/>
          <a:p>
            <a:pPr>
              <a:lnSpc>
                <a:spcPct val="108000"/>
              </a:lnSpc>
              <a:spcAft>
                <a:spcPts val="1200"/>
              </a:spcAft>
            </a:pPr>
            <a:r>
              <a:rPr lang="en-US" sz="2800">
                <a:solidFill>
                  <a:srgbClr val="000000"/>
                </a:solidFill>
              </a:rPr>
              <a:t>And not fall off the cliff.</a:t>
            </a:r>
          </a:p>
        </p:txBody>
      </p:sp>
    </p:spTree>
    <p:custDataLst>
      <p:tags r:id="rId1"/>
    </p:custDataLst>
    <p:extLst>
      <p:ext uri="{BB962C8B-B14F-4D97-AF65-F5344CB8AC3E}">
        <p14:creationId xmlns:p14="http://schemas.microsoft.com/office/powerpoint/2010/main" val="36944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75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750"/>
                                        <p:tgtEl>
                                          <p:spTgt spid="22"/>
                                        </p:tgtEl>
                                      </p:cBhvr>
                                    </p:animEffect>
                                  </p:childTnLst>
                                </p:cTn>
                              </p:par>
                            </p:childTnLst>
                          </p:cTn>
                        </p:par>
                        <p:par>
                          <p:cTn id="16" fill="hold">
                            <p:stCondLst>
                              <p:cond delay="1000"/>
                            </p:stCondLst>
                            <p:childTnLst>
                              <p:par>
                                <p:cTn id="17" presetID="2" presetClass="entr" presetSubtype="8"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6" presetClass="entr" presetSubtype="0" fill="hold" grpId="0" nodeType="afterEffect">
                                  <p:stCondLst>
                                    <p:cond delay="25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down)">
                                      <p:cBhvr>
                                        <p:cTn id="24" dur="580">
                                          <p:stCondLst>
                                            <p:cond delay="0"/>
                                          </p:stCondLst>
                                        </p:cTn>
                                        <p:tgtEl>
                                          <p:spTgt spid="9">
                                            <p:txEl>
                                              <p:pRg st="0" end="0"/>
                                            </p:txEl>
                                          </p:spTgt>
                                        </p:tgtEl>
                                      </p:cBhvr>
                                    </p:animEffect>
                                    <p:anim calcmode="lin" valueType="num">
                                      <p:cBhvr>
                                        <p:cTn id="25"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xEl>
                                              <p:pRg st="0" end="0"/>
                                            </p:txEl>
                                          </p:spTgt>
                                        </p:tgtEl>
                                      </p:cBhvr>
                                      <p:to x="100000" y="60000"/>
                                    </p:animScale>
                                    <p:animScale>
                                      <p:cBhvr>
                                        <p:cTn id="31" dur="166" decel="50000">
                                          <p:stCondLst>
                                            <p:cond delay="676"/>
                                          </p:stCondLst>
                                        </p:cTn>
                                        <p:tgtEl>
                                          <p:spTgt spid="9">
                                            <p:txEl>
                                              <p:pRg st="0" end="0"/>
                                            </p:txEl>
                                          </p:spTgt>
                                        </p:tgtEl>
                                      </p:cBhvr>
                                      <p:to x="100000" y="100000"/>
                                    </p:animScale>
                                    <p:animScale>
                                      <p:cBhvr>
                                        <p:cTn id="32" dur="26">
                                          <p:stCondLst>
                                            <p:cond delay="1312"/>
                                          </p:stCondLst>
                                        </p:cTn>
                                        <p:tgtEl>
                                          <p:spTgt spid="9">
                                            <p:txEl>
                                              <p:pRg st="0" end="0"/>
                                            </p:txEl>
                                          </p:spTgt>
                                        </p:tgtEl>
                                      </p:cBhvr>
                                      <p:to x="100000" y="80000"/>
                                    </p:animScale>
                                    <p:animScale>
                                      <p:cBhvr>
                                        <p:cTn id="33" dur="166" decel="50000">
                                          <p:stCondLst>
                                            <p:cond delay="1338"/>
                                          </p:stCondLst>
                                        </p:cTn>
                                        <p:tgtEl>
                                          <p:spTgt spid="9">
                                            <p:txEl>
                                              <p:pRg st="0" end="0"/>
                                            </p:txEl>
                                          </p:spTgt>
                                        </p:tgtEl>
                                      </p:cBhvr>
                                      <p:to x="100000" y="100000"/>
                                    </p:animScale>
                                    <p:animScale>
                                      <p:cBhvr>
                                        <p:cTn id="34" dur="26">
                                          <p:stCondLst>
                                            <p:cond delay="1642"/>
                                          </p:stCondLst>
                                        </p:cTn>
                                        <p:tgtEl>
                                          <p:spTgt spid="9">
                                            <p:txEl>
                                              <p:pRg st="0" end="0"/>
                                            </p:txEl>
                                          </p:spTgt>
                                        </p:tgtEl>
                                      </p:cBhvr>
                                      <p:to x="100000" y="90000"/>
                                    </p:animScale>
                                    <p:animScale>
                                      <p:cBhvr>
                                        <p:cTn id="35" dur="166" decel="50000">
                                          <p:stCondLst>
                                            <p:cond delay="1668"/>
                                          </p:stCondLst>
                                        </p:cTn>
                                        <p:tgtEl>
                                          <p:spTgt spid="9">
                                            <p:txEl>
                                              <p:pRg st="0" end="0"/>
                                            </p:txEl>
                                          </p:spTgt>
                                        </p:tgtEl>
                                      </p:cBhvr>
                                      <p:to x="100000" y="100000"/>
                                    </p:animScale>
                                    <p:animScale>
                                      <p:cBhvr>
                                        <p:cTn id="36" dur="26">
                                          <p:stCondLst>
                                            <p:cond delay="1808"/>
                                          </p:stCondLst>
                                        </p:cTn>
                                        <p:tgtEl>
                                          <p:spTgt spid="9">
                                            <p:txEl>
                                              <p:pRg st="0" end="0"/>
                                            </p:txEl>
                                          </p:spTgt>
                                        </p:tgtEl>
                                      </p:cBhvr>
                                      <p:to x="100000" y="95000"/>
                                    </p:animScale>
                                    <p:animScale>
                                      <p:cBhvr>
                                        <p:cTn id="37"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6" grpId="0"/>
      <p:bldP spid="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CA6FC5-45F5-9FF9-ACF4-C1AA440DCD92}"/>
              </a:ext>
              <a:ext uri="{C183D7F6-B498-43B3-948B-1728B52AA6E4}">
                <adec:decorative xmlns:adec="http://schemas.microsoft.com/office/drawing/2017/decorative" val="1"/>
              </a:ext>
            </a:extLst>
          </p:cNvPr>
          <p:cNvSpPr/>
          <p:nvPr/>
        </p:nvSpPr>
        <p:spPr>
          <a:xfrm flipH="1" flipV="1">
            <a:off x="0" y="0"/>
            <a:ext cx="6096000" cy="6858000"/>
          </a:xfrm>
          <a:prstGeom prst="rect">
            <a:avLst/>
          </a:prstGeom>
          <a:gradFill>
            <a:gsLst>
              <a:gs pos="0">
                <a:schemeClr val="accent1">
                  <a:alpha val="90000"/>
                </a:schemeClr>
              </a:gs>
              <a:gs pos="100000">
                <a:schemeClr val="accent6">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7008FE-1BB5-910D-5B90-14135BC221D5}"/>
              </a:ext>
              <a:ext uri="{C183D7F6-B498-43B3-948B-1728B52AA6E4}">
                <adec:decorative xmlns:adec="http://schemas.microsoft.com/office/drawing/2017/decorative" val="1"/>
              </a:ext>
            </a:extLst>
          </p:cNvPr>
          <p:cNvSpPr/>
          <p:nvPr/>
        </p:nvSpPr>
        <p:spPr>
          <a:xfrm>
            <a:off x="6096000" y="0"/>
            <a:ext cx="6096000" cy="6858000"/>
          </a:xfrm>
          <a:prstGeom prst="rect">
            <a:avLst/>
          </a:prstGeom>
          <a:gradFill>
            <a:gsLst>
              <a:gs pos="0">
                <a:schemeClr val="accent1">
                  <a:alpha val="90000"/>
                </a:schemeClr>
              </a:gs>
              <a:gs pos="100000">
                <a:schemeClr val="accent6">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BA1891A-0536-D514-A8D5-5613E00D6D97}"/>
              </a:ext>
              <a:ext uri="{C183D7F6-B498-43B3-948B-1728B52AA6E4}">
                <adec:decorative xmlns:adec="http://schemas.microsoft.com/office/drawing/2017/decorative" val="1"/>
              </a:ext>
            </a:extLst>
          </p:cNvPr>
          <p:cNvSpPr/>
          <p:nvPr/>
        </p:nvSpPr>
        <p:spPr>
          <a:xfrm>
            <a:off x="445885" y="1126884"/>
            <a:ext cx="11285550" cy="4023360"/>
          </a:xfrm>
          <a:custGeom>
            <a:avLst/>
            <a:gdLst>
              <a:gd name="connsiteX0" fmla="*/ 5642775 w 11285550"/>
              <a:gd name="connsiteY0" fmla="*/ 182880 h 4023360"/>
              <a:gd name="connsiteX1" fmla="*/ 7327859 w 11285550"/>
              <a:gd name="connsiteY1" fmla="*/ 1299829 h 4023360"/>
              <a:gd name="connsiteX2" fmla="*/ 7361041 w 11285550"/>
              <a:gd name="connsiteY2" fmla="*/ 1390490 h 4023360"/>
              <a:gd name="connsiteX3" fmla="*/ 7352631 w 11285550"/>
              <a:gd name="connsiteY3" fmla="*/ 1413468 h 4023360"/>
              <a:gd name="connsiteX4" fmla="*/ 7262190 w 11285550"/>
              <a:gd name="connsiteY4" fmla="*/ 2011680 h 4023360"/>
              <a:gd name="connsiteX5" fmla="*/ 7352631 w 11285550"/>
              <a:gd name="connsiteY5" fmla="*/ 2609892 h 4023360"/>
              <a:gd name="connsiteX6" fmla="*/ 7361041 w 11285550"/>
              <a:gd name="connsiteY6" fmla="*/ 2632870 h 4023360"/>
              <a:gd name="connsiteX7" fmla="*/ 7327859 w 11285550"/>
              <a:gd name="connsiteY7" fmla="*/ 2723531 h 4023360"/>
              <a:gd name="connsiteX8" fmla="*/ 5642775 w 11285550"/>
              <a:gd name="connsiteY8" fmla="*/ 3840480 h 4023360"/>
              <a:gd name="connsiteX9" fmla="*/ 3957691 w 11285550"/>
              <a:gd name="connsiteY9" fmla="*/ 2723531 h 4023360"/>
              <a:gd name="connsiteX10" fmla="*/ 3924509 w 11285550"/>
              <a:gd name="connsiteY10" fmla="*/ 2632870 h 4023360"/>
              <a:gd name="connsiteX11" fmla="*/ 3932919 w 11285550"/>
              <a:gd name="connsiteY11" fmla="*/ 2609892 h 4023360"/>
              <a:gd name="connsiteX12" fmla="*/ 4023360 w 11285550"/>
              <a:gd name="connsiteY12" fmla="*/ 2011680 h 4023360"/>
              <a:gd name="connsiteX13" fmla="*/ 3932919 w 11285550"/>
              <a:gd name="connsiteY13" fmla="*/ 1413468 h 4023360"/>
              <a:gd name="connsiteX14" fmla="*/ 3924509 w 11285550"/>
              <a:gd name="connsiteY14" fmla="*/ 1390490 h 4023360"/>
              <a:gd name="connsiteX15" fmla="*/ 3957691 w 11285550"/>
              <a:gd name="connsiteY15" fmla="*/ 1299829 h 4023360"/>
              <a:gd name="connsiteX16" fmla="*/ 5642775 w 11285550"/>
              <a:gd name="connsiteY16" fmla="*/ 182880 h 4023360"/>
              <a:gd name="connsiteX17" fmla="*/ 2011680 w 11285550"/>
              <a:gd name="connsiteY17" fmla="*/ 0 h 4023360"/>
              <a:gd name="connsiteX18" fmla="*/ 3865273 w 11285550"/>
              <a:gd name="connsiteY18" fmla="*/ 1228644 h 4023360"/>
              <a:gd name="connsiteX19" fmla="*/ 3924509 w 11285550"/>
              <a:gd name="connsiteY19" fmla="*/ 1390490 h 4023360"/>
              <a:gd name="connsiteX20" fmla="*/ 3896194 w 11285550"/>
              <a:gd name="connsiteY20" fmla="*/ 1467851 h 4023360"/>
              <a:gd name="connsiteX21" fmla="*/ 3813975 w 11285550"/>
              <a:gd name="connsiteY21" fmla="*/ 2011680 h 4023360"/>
              <a:gd name="connsiteX22" fmla="*/ 3896194 w 11285550"/>
              <a:gd name="connsiteY22" fmla="*/ 2555509 h 4023360"/>
              <a:gd name="connsiteX23" fmla="*/ 3924509 w 11285550"/>
              <a:gd name="connsiteY23" fmla="*/ 2632870 h 4023360"/>
              <a:gd name="connsiteX24" fmla="*/ 3865273 w 11285550"/>
              <a:gd name="connsiteY24" fmla="*/ 2794717 h 4023360"/>
              <a:gd name="connsiteX25" fmla="*/ 2011680 w 11285550"/>
              <a:gd name="connsiteY25" fmla="*/ 4023360 h 4023360"/>
              <a:gd name="connsiteX26" fmla="*/ 0 w 11285550"/>
              <a:gd name="connsiteY26" fmla="*/ 2011680 h 4023360"/>
              <a:gd name="connsiteX27" fmla="*/ 2011680 w 11285550"/>
              <a:gd name="connsiteY27" fmla="*/ 0 h 4023360"/>
              <a:gd name="connsiteX28" fmla="*/ 9273870 w 11285550"/>
              <a:gd name="connsiteY28" fmla="*/ 0 h 4023360"/>
              <a:gd name="connsiteX29" fmla="*/ 11285550 w 11285550"/>
              <a:gd name="connsiteY29" fmla="*/ 2011680 h 4023360"/>
              <a:gd name="connsiteX30" fmla="*/ 9273870 w 11285550"/>
              <a:gd name="connsiteY30" fmla="*/ 4023360 h 4023360"/>
              <a:gd name="connsiteX31" fmla="*/ 7420278 w 11285550"/>
              <a:gd name="connsiteY31" fmla="*/ 2794717 h 4023360"/>
              <a:gd name="connsiteX32" fmla="*/ 7361041 w 11285550"/>
              <a:gd name="connsiteY32" fmla="*/ 2632870 h 4023360"/>
              <a:gd name="connsiteX33" fmla="*/ 7389356 w 11285550"/>
              <a:gd name="connsiteY33" fmla="*/ 2555509 h 4023360"/>
              <a:gd name="connsiteX34" fmla="*/ 7471575 w 11285550"/>
              <a:gd name="connsiteY34" fmla="*/ 2011680 h 4023360"/>
              <a:gd name="connsiteX35" fmla="*/ 7389356 w 11285550"/>
              <a:gd name="connsiteY35" fmla="*/ 1467851 h 4023360"/>
              <a:gd name="connsiteX36" fmla="*/ 7361041 w 11285550"/>
              <a:gd name="connsiteY36" fmla="*/ 1390490 h 4023360"/>
              <a:gd name="connsiteX37" fmla="*/ 7420278 w 11285550"/>
              <a:gd name="connsiteY37" fmla="*/ 1228644 h 4023360"/>
              <a:gd name="connsiteX38" fmla="*/ 9273870 w 11285550"/>
              <a:gd name="connsiteY38"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85550" h="4023360">
                <a:moveTo>
                  <a:pt x="5642775" y="182880"/>
                </a:moveTo>
                <a:cubicBezTo>
                  <a:pt x="6400289" y="182880"/>
                  <a:pt x="7050232" y="643445"/>
                  <a:pt x="7327859" y="1299829"/>
                </a:cubicBezTo>
                <a:lnTo>
                  <a:pt x="7361041" y="1390490"/>
                </a:lnTo>
                <a:lnTo>
                  <a:pt x="7352631" y="1413468"/>
                </a:lnTo>
                <a:cubicBezTo>
                  <a:pt x="7293854" y="1602443"/>
                  <a:pt x="7262190" y="1803364"/>
                  <a:pt x="7262190" y="2011680"/>
                </a:cubicBezTo>
                <a:cubicBezTo>
                  <a:pt x="7262190" y="2219996"/>
                  <a:pt x="7293854" y="2420917"/>
                  <a:pt x="7352631" y="2609892"/>
                </a:cubicBezTo>
                <a:lnTo>
                  <a:pt x="7361041" y="2632870"/>
                </a:lnTo>
                <a:lnTo>
                  <a:pt x="7327859" y="2723531"/>
                </a:lnTo>
                <a:cubicBezTo>
                  <a:pt x="7050232" y="3379915"/>
                  <a:pt x="6400289" y="3840480"/>
                  <a:pt x="5642775" y="3840480"/>
                </a:cubicBezTo>
                <a:cubicBezTo>
                  <a:pt x="4885262" y="3840480"/>
                  <a:pt x="4235318" y="3379915"/>
                  <a:pt x="3957691" y="2723531"/>
                </a:cubicBezTo>
                <a:lnTo>
                  <a:pt x="3924509" y="2632870"/>
                </a:lnTo>
                <a:lnTo>
                  <a:pt x="3932919" y="2609892"/>
                </a:lnTo>
                <a:cubicBezTo>
                  <a:pt x="3991696" y="2420917"/>
                  <a:pt x="4023360" y="2219996"/>
                  <a:pt x="4023360" y="2011680"/>
                </a:cubicBezTo>
                <a:cubicBezTo>
                  <a:pt x="4023360" y="1803364"/>
                  <a:pt x="3991696" y="1602443"/>
                  <a:pt x="3932919" y="1413468"/>
                </a:cubicBezTo>
                <a:lnTo>
                  <a:pt x="3924509" y="1390490"/>
                </a:lnTo>
                <a:lnTo>
                  <a:pt x="3957691" y="1299829"/>
                </a:lnTo>
                <a:cubicBezTo>
                  <a:pt x="4235318" y="643445"/>
                  <a:pt x="4885262" y="182880"/>
                  <a:pt x="5642775" y="182880"/>
                </a:cubicBezTo>
                <a:close/>
                <a:moveTo>
                  <a:pt x="2011680" y="0"/>
                </a:moveTo>
                <a:cubicBezTo>
                  <a:pt x="2844945" y="0"/>
                  <a:pt x="3559883" y="506622"/>
                  <a:pt x="3865273" y="1228644"/>
                </a:cubicBezTo>
                <a:lnTo>
                  <a:pt x="3924509" y="1390490"/>
                </a:lnTo>
                <a:lnTo>
                  <a:pt x="3896194" y="1467851"/>
                </a:lnTo>
                <a:cubicBezTo>
                  <a:pt x="3842761" y="1639647"/>
                  <a:pt x="3813975" y="1822302"/>
                  <a:pt x="3813975" y="2011680"/>
                </a:cubicBezTo>
                <a:cubicBezTo>
                  <a:pt x="3813975" y="2201059"/>
                  <a:pt x="3842761" y="2383714"/>
                  <a:pt x="3896194" y="2555509"/>
                </a:cubicBezTo>
                <a:lnTo>
                  <a:pt x="3924509" y="2632870"/>
                </a:lnTo>
                <a:lnTo>
                  <a:pt x="3865273" y="2794717"/>
                </a:lnTo>
                <a:cubicBezTo>
                  <a:pt x="3559883" y="3516739"/>
                  <a:pt x="2844945" y="4023360"/>
                  <a:pt x="2011680" y="4023360"/>
                </a:cubicBezTo>
                <a:cubicBezTo>
                  <a:pt x="900660" y="4023360"/>
                  <a:pt x="0" y="3122700"/>
                  <a:pt x="0" y="2011680"/>
                </a:cubicBezTo>
                <a:cubicBezTo>
                  <a:pt x="0" y="900660"/>
                  <a:pt x="900660" y="0"/>
                  <a:pt x="2011680" y="0"/>
                </a:cubicBezTo>
                <a:close/>
                <a:moveTo>
                  <a:pt x="9273870" y="0"/>
                </a:moveTo>
                <a:cubicBezTo>
                  <a:pt x="10384890" y="0"/>
                  <a:pt x="11285550" y="900660"/>
                  <a:pt x="11285550" y="2011680"/>
                </a:cubicBezTo>
                <a:cubicBezTo>
                  <a:pt x="11285550" y="3122700"/>
                  <a:pt x="10384890" y="4023360"/>
                  <a:pt x="9273870" y="4023360"/>
                </a:cubicBezTo>
                <a:cubicBezTo>
                  <a:pt x="8440605" y="4023360"/>
                  <a:pt x="7725668" y="3516739"/>
                  <a:pt x="7420278" y="2794717"/>
                </a:cubicBezTo>
                <a:lnTo>
                  <a:pt x="7361041" y="2632870"/>
                </a:lnTo>
                <a:lnTo>
                  <a:pt x="7389356" y="2555509"/>
                </a:lnTo>
                <a:cubicBezTo>
                  <a:pt x="7442790" y="2383714"/>
                  <a:pt x="7471575" y="2201059"/>
                  <a:pt x="7471575" y="2011680"/>
                </a:cubicBezTo>
                <a:cubicBezTo>
                  <a:pt x="7471575" y="1822302"/>
                  <a:pt x="7442790" y="1639647"/>
                  <a:pt x="7389356" y="1467851"/>
                </a:cubicBezTo>
                <a:lnTo>
                  <a:pt x="7361041" y="1390490"/>
                </a:lnTo>
                <a:lnTo>
                  <a:pt x="7420278" y="1228644"/>
                </a:lnTo>
                <a:cubicBezTo>
                  <a:pt x="7725668" y="506621"/>
                  <a:pt x="8440605" y="0"/>
                  <a:pt x="9273870" y="0"/>
                </a:cubicBezTo>
                <a:close/>
              </a:path>
            </a:pathLst>
          </a:custGeom>
          <a:gradFill flip="none" rotWithShape="1">
            <a:gsLst>
              <a:gs pos="0">
                <a:schemeClr val="bg2"/>
              </a:gs>
              <a:gs pos="60000">
                <a:schemeClr val="tx2"/>
              </a:gs>
              <a:gs pos="40000">
                <a:schemeClr val="tx2"/>
              </a:gs>
              <a:gs pos="10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CAC698-1118-DD67-4F82-6011EC963C8F}"/>
              </a:ext>
            </a:extLst>
          </p:cNvPr>
          <p:cNvSpPr>
            <a:spLocks noGrp="1"/>
          </p:cNvSpPr>
          <p:nvPr>
            <p:ph type="title"/>
          </p:nvPr>
        </p:nvSpPr>
        <p:spPr>
          <a:xfrm>
            <a:off x="4420430" y="2059889"/>
            <a:ext cx="3308406" cy="2157350"/>
          </a:xfrm>
        </p:spPr>
        <p:txBody>
          <a:bodyPr/>
          <a:lstStyle/>
          <a:p>
            <a:pPr algn="ctr"/>
            <a:r>
              <a:rPr lang="en-US" sz="6500" b="1">
                <a:solidFill>
                  <a:schemeClr val="bg1"/>
                </a:solidFill>
              </a:rPr>
              <a:t>Success </a:t>
            </a:r>
            <a:r>
              <a:rPr lang="en-US" sz="6500">
                <a:solidFill>
                  <a:schemeClr val="bg1"/>
                </a:solidFill>
              </a:rPr>
              <a:t>Stories</a:t>
            </a:r>
          </a:p>
        </p:txBody>
      </p:sp>
      <p:sp>
        <p:nvSpPr>
          <p:cNvPr id="4" name="TextBox 3">
            <a:extLst>
              <a:ext uri="{FF2B5EF4-FFF2-40B4-BE49-F238E27FC236}">
                <a16:creationId xmlns:a16="http://schemas.microsoft.com/office/drawing/2014/main" id="{FC4B9C86-81EC-0CFC-0842-2CC04F834C27}"/>
              </a:ext>
            </a:extLst>
          </p:cNvPr>
          <p:cNvSpPr txBox="1"/>
          <p:nvPr/>
        </p:nvSpPr>
        <p:spPr>
          <a:xfrm>
            <a:off x="1778696" y="2342367"/>
            <a:ext cx="1578279" cy="369332"/>
          </a:xfrm>
          <a:prstGeom prst="rect">
            <a:avLst/>
          </a:prstGeom>
          <a:noFill/>
        </p:spPr>
        <p:txBody>
          <a:bodyPr wrap="square" rtlCol="0">
            <a:spAutoFit/>
          </a:bodyPr>
          <a:lstStyle/>
          <a:p>
            <a:r>
              <a:rPr lang="en-US" err="1"/>
              <a:t>lisa</a:t>
            </a:r>
            <a:endParaRPr lang="en-US"/>
          </a:p>
        </p:txBody>
      </p:sp>
      <p:sp>
        <p:nvSpPr>
          <p:cNvPr id="6" name="TextBox 5">
            <a:extLst>
              <a:ext uri="{FF2B5EF4-FFF2-40B4-BE49-F238E27FC236}">
                <a16:creationId xmlns:a16="http://schemas.microsoft.com/office/drawing/2014/main" id="{AC1B0F19-D6DE-5A2D-90A4-C0CCBD487385}"/>
              </a:ext>
            </a:extLst>
          </p:cNvPr>
          <p:cNvSpPr txBox="1"/>
          <p:nvPr/>
        </p:nvSpPr>
        <p:spPr>
          <a:xfrm>
            <a:off x="8940996" y="2527033"/>
            <a:ext cx="1578279" cy="369332"/>
          </a:xfrm>
          <a:prstGeom prst="rect">
            <a:avLst/>
          </a:prstGeom>
          <a:noFill/>
        </p:spPr>
        <p:txBody>
          <a:bodyPr wrap="square" rtlCol="0">
            <a:spAutoFit/>
          </a:bodyPr>
          <a:lstStyle/>
          <a:p>
            <a:r>
              <a:rPr lang="en-US" err="1"/>
              <a:t>jason</a:t>
            </a:r>
            <a:endParaRPr lang="en-US"/>
          </a:p>
        </p:txBody>
      </p:sp>
      <p:pic>
        <p:nvPicPr>
          <p:cNvPr id="3" name="Picture Placeholder 20">
            <a:extLst>
              <a:ext uri="{FF2B5EF4-FFF2-40B4-BE49-F238E27FC236}">
                <a16:creationId xmlns:a16="http://schemas.microsoft.com/office/drawing/2014/main" id="{88302015-A258-CB08-CB12-2EE2F5817A7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9332" t="11783" r="34874" b="4526"/>
          <a:stretch/>
        </p:blipFill>
        <p:spPr>
          <a:xfrm>
            <a:off x="814364" y="1491065"/>
            <a:ext cx="3294999" cy="3294999"/>
          </a:xfrm>
          <a:prstGeom prst="ellipse">
            <a:avLst/>
          </a:prstGeom>
        </p:spPr>
      </p:pic>
      <p:pic>
        <p:nvPicPr>
          <p:cNvPr id="8" name="Picture Placeholder 20">
            <a:extLst>
              <a:ext uri="{FF2B5EF4-FFF2-40B4-BE49-F238E27FC236}">
                <a16:creationId xmlns:a16="http://schemas.microsoft.com/office/drawing/2014/main" id="{9AB09D77-FAA2-AAA5-B270-CFED51C518E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2312" t="9707" r="40509" b="34562"/>
          <a:stretch/>
        </p:blipFill>
        <p:spPr>
          <a:xfrm flipH="1">
            <a:off x="8067973" y="1491065"/>
            <a:ext cx="3294999" cy="3294999"/>
          </a:xfrm>
          <a:prstGeom prst="ellipse">
            <a:avLst/>
          </a:prstGeom>
        </p:spPr>
      </p:pic>
      <p:sp>
        <p:nvSpPr>
          <p:cNvPr id="9" name="Content Placeholder 2">
            <a:extLst>
              <a:ext uri="{FF2B5EF4-FFF2-40B4-BE49-F238E27FC236}">
                <a16:creationId xmlns:a16="http://schemas.microsoft.com/office/drawing/2014/main" id="{D2B66E4D-4DDD-0E65-569D-839E0B9CED8D}"/>
              </a:ext>
            </a:extLst>
          </p:cNvPr>
          <p:cNvSpPr>
            <a:spLocks noGrp="1"/>
          </p:cNvSpPr>
          <p:nvPr>
            <p:ph sz="half" idx="1"/>
          </p:nvPr>
        </p:nvSpPr>
        <p:spPr>
          <a:xfrm>
            <a:off x="1610637" y="5420300"/>
            <a:ext cx="1914396" cy="621631"/>
          </a:xfrm>
        </p:spPr>
        <p:txBody>
          <a:bodyPr>
            <a:noAutofit/>
          </a:bodyPr>
          <a:lstStyle/>
          <a:p>
            <a:pPr marL="0" indent="0" algn="ctr">
              <a:lnSpc>
                <a:spcPct val="120000"/>
              </a:lnSpc>
              <a:buNone/>
            </a:pPr>
            <a:r>
              <a:rPr lang="en-US" sz="3600" i="1">
                <a:solidFill>
                  <a:schemeClr val="accent4">
                    <a:lumMod val="50000"/>
                  </a:schemeClr>
                </a:solidFill>
                <a:latin typeface="+mn-lt"/>
              </a:rPr>
              <a:t>Lisa</a:t>
            </a:r>
            <a:endParaRPr lang="en-US" sz="3600">
              <a:solidFill>
                <a:schemeClr val="accent4">
                  <a:lumMod val="50000"/>
                </a:schemeClr>
              </a:solidFill>
              <a:latin typeface="+mn-lt"/>
            </a:endParaRPr>
          </a:p>
        </p:txBody>
      </p:sp>
      <p:sp>
        <p:nvSpPr>
          <p:cNvPr id="10" name="Content Placeholder 2">
            <a:extLst>
              <a:ext uri="{FF2B5EF4-FFF2-40B4-BE49-F238E27FC236}">
                <a16:creationId xmlns:a16="http://schemas.microsoft.com/office/drawing/2014/main" id="{46F47471-57E2-28E6-A750-CB7F72E2AC64}"/>
              </a:ext>
            </a:extLst>
          </p:cNvPr>
          <p:cNvSpPr txBox="1">
            <a:spLocks/>
          </p:cNvSpPr>
          <p:nvPr/>
        </p:nvSpPr>
        <p:spPr>
          <a:xfrm>
            <a:off x="8772937" y="5420300"/>
            <a:ext cx="1914396" cy="621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sz="3600" i="1">
                <a:solidFill>
                  <a:schemeClr val="accent4">
                    <a:lumMod val="50000"/>
                  </a:schemeClr>
                </a:solidFill>
                <a:latin typeface="+mn-lt"/>
              </a:rPr>
              <a:t>Jason</a:t>
            </a:r>
            <a:endParaRPr lang="en-US" sz="3600">
              <a:solidFill>
                <a:schemeClr val="accent4">
                  <a:lumMod val="50000"/>
                </a:schemeClr>
              </a:solidFill>
              <a:latin typeface="+mn-lt"/>
            </a:endParaRPr>
          </a:p>
        </p:txBody>
      </p:sp>
    </p:spTree>
    <p:custDataLst>
      <p:tags r:id="rId1"/>
    </p:custDataLst>
    <p:extLst>
      <p:ext uri="{BB962C8B-B14F-4D97-AF65-F5344CB8AC3E}">
        <p14:creationId xmlns:p14="http://schemas.microsoft.com/office/powerpoint/2010/main" val="104862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50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9" grpId="0" build="p"/>
      <p:bldP spid="1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879F8C-9AF1-3CAB-57B4-5A47F139E51A}"/>
              </a:ext>
              <a:ext uri="{C183D7F6-B498-43B3-948B-1728B52AA6E4}">
                <adec:decorative xmlns:adec="http://schemas.microsoft.com/office/drawing/2017/decorative" val="1"/>
              </a:ext>
            </a:extLst>
          </p:cNvPr>
          <p:cNvSpPr/>
          <p:nvPr/>
        </p:nvSpPr>
        <p:spPr>
          <a:xfrm>
            <a:off x="1" y="0"/>
            <a:ext cx="12191998" cy="6858000"/>
          </a:xfrm>
          <a:prstGeom prst="rect">
            <a:avLst/>
          </a:prstGeom>
          <a:gradFill>
            <a:gsLst>
              <a:gs pos="0">
                <a:schemeClr val="accent1">
                  <a:alpha val="60000"/>
                </a:schemeClr>
              </a:gs>
              <a:gs pos="100000">
                <a:schemeClr val="accent6">
                  <a:lumMod val="40000"/>
                  <a:lumOff val="60000"/>
                  <a:alpha val="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5D3B2E43-B792-80E2-E434-D1A659514D2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8728" t="13605" r="40075"/>
          <a:stretch/>
        </p:blipFill>
        <p:spPr>
          <a:xfrm flipH="1">
            <a:off x="6095999" y="0"/>
            <a:ext cx="6095999" cy="6858000"/>
          </a:xfrm>
          <a:custGeom>
            <a:avLst/>
            <a:gdLst>
              <a:gd name="connsiteX0" fmla="*/ 0 w 6095999"/>
              <a:gd name="connsiteY0" fmla="*/ 0 h 6860672"/>
              <a:gd name="connsiteX1" fmla="*/ 5555051 w 6095999"/>
              <a:gd name="connsiteY1" fmla="*/ 0 h 6860672"/>
              <a:gd name="connsiteX2" fmla="*/ 5578238 w 6095999"/>
              <a:gd name="connsiteY2" fmla="*/ 69693 h 6860672"/>
              <a:gd name="connsiteX3" fmla="*/ 6095999 w 6095999"/>
              <a:gd name="connsiteY3" fmla="*/ 3430336 h 6860672"/>
              <a:gd name="connsiteX4" fmla="*/ 5578238 w 6095999"/>
              <a:gd name="connsiteY4" fmla="*/ 6790980 h 6860672"/>
              <a:gd name="connsiteX5" fmla="*/ 5555051 w 6095999"/>
              <a:gd name="connsiteY5" fmla="*/ 6860672 h 6860672"/>
              <a:gd name="connsiteX6" fmla="*/ 0 w 6095999"/>
              <a:gd name="connsiteY6" fmla="*/ 6860672 h 686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60672">
                <a:moveTo>
                  <a:pt x="0" y="0"/>
                </a:moveTo>
                <a:lnTo>
                  <a:pt x="5555051" y="0"/>
                </a:lnTo>
                <a:lnTo>
                  <a:pt x="5578238" y="69693"/>
                </a:lnTo>
                <a:cubicBezTo>
                  <a:pt x="5917719" y="1155211"/>
                  <a:pt x="6095999" y="2279151"/>
                  <a:pt x="6095999" y="3430336"/>
                </a:cubicBezTo>
                <a:cubicBezTo>
                  <a:pt x="6095999" y="4581522"/>
                  <a:pt x="5917719" y="5705461"/>
                  <a:pt x="5578238" y="6790980"/>
                </a:cubicBezTo>
                <a:lnTo>
                  <a:pt x="5555051" y="6860672"/>
                </a:lnTo>
                <a:lnTo>
                  <a:pt x="0" y="6860672"/>
                </a:lnTo>
                <a:close/>
              </a:path>
            </a:pathLst>
          </a:custGeom>
          <a:solidFill>
            <a:schemeClr val="bg2">
              <a:lumMod val="95000"/>
            </a:schemeClr>
          </a:solidFill>
          <a:ln>
            <a:noFill/>
          </a:ln>
        </p:spPr>
      </p:pic>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1180261" y="396512"/>
            <a:ext cx="3575740" cy="1632770"/>
          </a:xfrm>
        </p:spPr>
        <p:txBody>
          <a:bodyPr/>
          <a:lstStyle/>
          <a:p>
            <a:pPr algn="ctr"/>
            <a:r>
              <a:rPr lang="en-US" sz="6000" b="1"/>
              <a:t>Stories</a:t>
            </a:r>
            <a:r>
              <a:rPr lang="en-US" sz="6000"/>
              <a:t> </a:t>
            </a:r>
            <a:r>
              <a:rPr lang="en-US" sz="4400" i="1"/>
              <a:t>Meet Lisa</a:t>
            </a:r>
          </a:p>
        </p:txBody>
      </p:sp>
      <p:sp>
        <p:nvSpPr>
          <p:cNvPr id="9" name="TextBox 8">
            <a:extLst>
              <a:ext uri="{FF2B5EF4-FFF2-40B4-BE49-F238E27FC236}">
                <a16:creationId xmlns:a16="http://schemas.microsoft.com/office/drawing/2014/main" id="{7A988BE1-D2B4-C635-68A5-3E0DA0B3EC6A}"/>
              </a:ext>
            </a:extLst>
          </p:cNvPr>
          <p:cNvSpPr txBox="1"/>
          <p:nvPr/>
        </p:nvSpPr>
        <p:spPr>
          <a:xfrm>
            <a:off x="521248" y="2247918"/>
            <a:ext cx="5278416" cy="1061060"/>
          </a:xfrm>
          <a:prstGeom prst="rect">
            <a:avLst/>
          </a:prstGeom>
          <a:noFill/>
        </p:spPr>
        <p:txBody>
          <a:bodyPr wrap="square" rtlCol="0" anchor="ctr">
            <a:spAutoFit/>
          </a:bodyPr>
          <a:lstStyle/>
          <a:p>
            <a:pPr marL="457200" indent="-457200">
              <a:lnSpc>
                <a:spcPct val="108000"/>
              </a:lnSpc>
              <a:buClr>
                <a:schemeClr val="accent1">
                  <a:lumMod val="75000"/>
                </a:schemeClr>
              </a:buClr>
              <a:buSzPct val="125000"/>
              <a:buFont typeface="Wingdings" panose="05000000000000000000" pitchFamily="2" charset="2"/>
              <a:buChar char="ü"/>
            </a:pPr>
            <a:r>
              <a:rPr lang="en-US" sz="2000">
                <a:solidFill>
                  <a:srgbClr val="000000"/>
                </a:solidFill>
              </a:rPr>
              <a:t>Certified teacher with a physical disability that impacted ability to commute and attend off-campus events.</a:t>
            </a:r>
          </a:p>
        </p:txBody>
      </p:sp>
      <p:sp>
        <p:nvSpPr>
          <p:cNvPr id="7" name="TextBox 6">
            <a:extLst>
              <a:ext uri="{FF2B5EF4-FFF2-40B4-BE49-F238E27FC236}">
                <a16:creationId xmlns:a16="http://schemas.microsoft.com/office/drawing/2014/main" id="{C06E2B82-CB8E-3427-E765-AFC706185649}"/>
              </a:ext>
            </a:extLst>
          </p:cNvPr>
          <p:cNvSpPr txBox="1"/>
          <p:nvPr/>
        </p:nvSpPr>
        <p:spPr>
          <a:xfrm>
            <a:off x="521248" y="3361415"/>
            <a:ext cx="5278416" cy="1061060"/>
          </a:xfrm>
          <a:prstGeom prst="rect">
            <a:avLst/>
          </a:prstGeom>
          <a:noFill/>
        </p:spPr>
        <p:txBody>
          <a:bodyPr wrap="square" rtlCol="0" anchor="ctr">
            <a:spAutoFit/>
          </a:bodyPr>
          <a:lstStyle/>
          <a:p>
            <a:pPr marL="457200" indent="-457200">
              <a:lnSpc>
                <a:spcPct val="108000"/>
              </a:lnSpc>
              <a:buClr>
                <a:schemeClr val="accent1">
                  <a:lumMod val="75000"/>
                </a:schemeClr>
              </a:buClr>
              <a:buSzPct val="125000"/>
              <a:buFont typeface="Wingdings" panose="05000000000000000000" pitchFamily="2" charset="2"/>
              <a:buChar char="ü"/>
            </a:pPr>
            <a:r>
              <a:rPr lang="en-US" sz="2000">
                <a:solidFill>
                  <a:srgbClr val="000000"/>
                </a:solidFill>
              </a:rPr>
              <a:t>Team helped her maintain Medicaid eligibility, and secure funding for a modified van.</a:t>
            </a:r>
          </a:p>
        </p:txBody>
      </p:sp>
      <p:sp>
        <p:nvSpPr>
          <p:cNvPr id="14" name="TextBox 13">
            <a:extLst>
              <a:ext uri="{FF2B5EF4-FFF2-40B4-BE49-F238E27FC236}">
                <a16:creationId xmlns:a16="http://schemas.microsoft.com/office/drawing/2014/main" id="{00B37105-B965-AC47-028E-AE89C204C2E2}"/>
              </a:ext>
            </a:extLst>
          </p:cNvPr>
          <p:cNvSpPr txBox="1"/>
          <p:nvPr/>
        </p:nvSpPr>
        <p:spPr>
          <a:xfrm>
            <a:off x="521248" y="4474911"/>
            <a:ext cx="5278416" cy="1061060"/>
          </a:xfrm>
          <a:prstGeom prst="rect">
            <a:avLst/>
          </a:prstGeom>
          <a:noFill/>
        </p:spPr>
        <p:txBody>
          <a:bodyPr wrap="square" rtlCol="0" anchor="ctr">
            <a:spAutoFit/>
          </a:bodyPr>
          <a:lstStyle/>
          <a:p>
            <a:pPr marL="457200" indent="-457200">
              <a:lnSpc>
                <a:spcPct val="108000"/>
              </a:lnSpc>
              <a:buClr>
                <a:schemeClr val="accent1">
                  <a:lumMod val="75000"/>
                </a:schemeClr>
              </a:buClr>
              <a:buSzPct val="125000"/>
              <a:buFont typeface="Wingdings" panose="05000000000000000000" pitchFamily="2" charset="2"/>
              <a:buChar char="ü"/>
            </a:pPr>
            <a:r>
              <a:rPr lang="en-US" sz="2000">
                <a:solidFill>
                  <a:srgbClr val="000000"/>
                </a:solidFill>
              </a:rPr>
              <a:t>Enjoyed a fulfilling career, teaching at both secondary and post-secondary school levels.</a:t>
            </a:r>
          </a:p>
        </p:txBody>
      </p:sp>
      <p:sp>
        <p:nvSpPr>
          <p:cNvPr id="15" name="TextBox 14">
            <a:extLst>
              <a:ext uri="{FF2B5EF4-FFF2-40B4-BE49-F238E27FC236}">
                <a16:creationId xmlns:a16="http://schemas.microsoft.com/office/drawing/2014/main" id="{BD1BE17C-6FBF-C7EC-2C6B-03D2EEE9C373}"/>
              </a:ext>
            </a:extLst>
          </p:cNvPr>
          <p:cNvSpPr txBox="1"/>
          <p:nvPr/>
        </p:nvSpPr>
        <p:spPr>
          <a:xfrm>
            <a:off x="521248" y="5588407"/>
            <a:ext cx="5278416" cy="1061060"/>
          </a:xfrm>
          <a:prstGeom prst="rect">
            <a:avLst/>
          </a:prstGeom>
          <a:noFill/>
        </p:spPr>
        <p:txBody>
          <a:bodyPr wrap="square" rtlCol="0" anchor="ctr">
            <a:spAutoFit/>
          </a:bodyPr>
          <a:lstStyle/>
          <a:p>
            <a:pPr marL="457200" indent="-457200">
              <a:lnSpc>
                <a:spcPct val="108000"/>
              </a:lnSpc>
              <a:buClr>
                <a:schemeClr val="accent1">
                  <a:lumMod val="75000"/>
                </a:schemeClr>
              </a:buClr>
              <a:buSzPct val="125000"/>
              <a:buFont typeface="Wingdings" panose="05000000000000000000" pitchFamily="2" charset="2"/>
              <a:buChar char="ü"/>
            </a:pPr>
            <a:r>
              <a:rPr lang="en-US" sz="2000">
                <a:solidFill>
                  <a:srgbClr val="000000"/>
                </a:solidFill>
              </a:rPr>
              <a:t>Income and security made it possible to buy a home and put her son through college.</a:t>
            </a:r>
          </a:p>
        </p:txBody>
      </p:sp>
      <p:sp>
        <p:nvSpPr>
          <p:cNvPr id="2" name="Freeform: Shape 1">
            <a:extLst>
              <a:ext uri="{FF2B5EF4-FFF2-40B4-BE49-F238E27FC236}">
                <a16:creationId xmlns:a16="http://schemas.microsoft.com/office/drawing/2014/main" id="{44A00992-6A65-8C59-D7FE-4417E07D15FA}"/>
              </a:ext>
              <a:ext uri="{C183D7F6-B498-43B3-948B-1728B52AA6E4}">
                <adec:decorative xmlns:adec="http://schemas.microsoft.com/office/drawing/2017/decorative" val="1"/>
              </a:ext>
            </a:extLst>
          </p:cNvPr>
          <p:cNvSpPr/>
          <p:nvPr/>
        </p:nvSpPr>
        <p:spPr>
          <a:xfrm flipH="1">
            <a:off x="5419408" y="3024943"/>
            <a:ext cx="6772590" cy="3833057"/>
          </a:xfrm>
          <a:custGeom>
            <a:avLst/>
            <a:gdLst>
              <a:gd name="connsiteX0" fmla="*/ 12192000 w 12192000"/>
              <a:gd name="connsiteY0" fmla="*/ 2325117 h 3833057"/>
              <a:gd name="connsiteX1" fmla="*/ 12192000 w 12192000"/>
              <a:gd name="connsiteY1" fmla="*/ 3833057 h 3833057"/>
              <a:gd name="connsiteX2" fmla="*/ 7264400 w 12192000"/>
              <a:gd name="connsiteY2" fmla="*/ 3833057 h 3833057"/>
              <a:gd name="connsiteX3" fmla="*/ 12185179 w 12192000"/>
              <a:gd name="connsiteY3" fmla="*/ 2329968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0" fmla="*/ 12192000 w 12192000"/>
              <a:gd name="connsiteY0" fmla="*/ 2325117 h 3833057"/>
              <a:gd name="connsiteX1" fmla="*/ 12192000 w 12192000"/>
              <a:gd name="connsiteY1" fmla="*/ 3833057 h 3833057"/>
              <a:gd name="connsiteX2" fmla="*/ 12185179 w 12192000"/>
              <a:gd name="connsiteY2" fmla="*/ 2329968 h 3833057"/>
              <a:gd name="connsiteX3" fmla="*/ 12192000 w 12192000"/>
              <a:gd name="connsiteY3" fmla="*/ 2325117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8" fmla="*/ 0 w 12192000"/>
              <a:gd name="connsiteY8" fmla="*/ 0 h 3833057"/>
              <a:gd name="connsiteX0" fmla="*/ 12185179 w 12192000"/>
              <a:gd name="connsiteY0" fmla="*/ 2329968 h 3833057"/>
              <a:gd name="connsiteX1" fmla="*/ 12192000 w 12192000"/>
              <a:gd name="connsiteY1" fmla="*/ 3833057 h 3833057"/>
              <a:gd name="connsiteX2" fmla="*/ 12185179 w 12192000"/>
              <a:gd name="connsiteY2" fmla="*/ 2329968 h 3833057"/>
              <a:gd name="connsiteX3" fmla="*/ 0 w 12192000"/>
              <a:gd name="connsiteY3" fmla="*/ 0 h 3833057"/>
              <a:gd name="connsiteX4" fmla="*/ 211767 w 12192000"/>
              <a:gd name="connsiteY4" fmla="*/ 297795 h 3833057"/>
              <a:gd name="connsiteX5" fmla="*/ 7264400 w 12192000"/>
              <a:gd name="connsiteY5" fmla="*/ 3833057 h 3833057"/>
              <a:gd name="connsiteX6" fmla="*/ 0 w 12192000"/>
              <a:gd name="connsiteY6" fmla="*/ 3833057 h 3833057"/>
              <a:gd name="connsiteX7" fmla="*/ 0 w 12192000"/>
              <a:gd name="connsiteY7" fmla="*/ 0 h 3833057"/>
              <a:gd name="connsiteX0" fmla="*/ 0 w 7264400"/>
              <a:gd name="connsiteY0" fmla="*/ 0 h 3833057"/>
              <a:gd name="connsiteX1" fmla="*/ 211767 w 7264400"/>
              <a:gd name="connsiteY1" fmla="*/ 297795 h 3833057"/>
              <a:gd name="connsiteX2" fmla="*/ 7264400 w 7264400"/>
              <a:gd name="connsiteY2" fmla="*/ 3833057 h 3833057"/>
              <a:gd name="connsiteX3" fmla="*/ 0 w 7264400"/>
              <a:gd name="connsiteY3" fmla="*/ 3833057 h 3833057"/>
              <a:gd name="connsiteX4" fmla="*/ 0 w 7264400"/>
              <a:gd name="connsiteY4" fmla="*/ 0 h 38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4400" h="3833057">
                <a:moveTo>
                  <a:pt x="0" y="0"/>
                </a:moveTo>
                <a:lnTo>
                  <a:pt x="211767" y="297795"/>
                </a:lnTo>
                <a:cubicBezTo>
                  <a:pt x="1816755" y="2443917"/>
                  <a:pt x="4378352" y="3833057"/>
                  <a:pt x="7264400" y="3833057"/>
                </a:cubicBezTo>
                <a:lnTo>
                  <a:pt x="0" y="3833057"/>
                </a:lnTo>
                <a:lnTo>
                  <a:pt x="0" y="0"/>
                </a:lnTo>
                <a:close/>
              </a:path>
            </a:pathLst>
          </a:custGeom>
          <a:gradFill>
            <a:gsLst>
              <a:gs pos="0">
                <a:schemeClr val="tx1">
                  <a:alpha val="70000"/>
                </a:schemeClr>
              </a:gs>
              <a:gs pos="100000">
                <a:schemeClr val="accent1">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5617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10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anim calcmode="lin" valueType="num">
                                      <p:cBhvr>
                                        <p:cTn id="30" dur="750" fill="hold"/>
                                        <p:tgtEl>
                                          <p:spTgt spid="14"/>
                                        </p:tgtEl>
                                        <p:attrNameLst>
                                          <p:attrName>ppt_x</p:attrName>
                                        </p:attrNameLst>
                                      </p:cBhvr>
                                      <p:tavLst>
                                        <p:tav tm="0">
                                          <p:val>
                                            <p:strVal val="#ppt_x"/>
                                          </p:val>
                                        </p:tav>
                                        <p:tav tm="100000">
                                          <p:val>
                                            <p:strVal val="#ppt_x"/>
                                          </p:val>
                                        </p:tav>
                                      </p:tavLst>
                                    </p:anim>
                                    <p:anim calcmode="lin" valueType="num">
                                      <p:cBhvr>
                                        <p:cTn id="31" dur="75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7" grpId="0"/>
      <p:bldP spid="14" grpId="0"/>
      <p:bldP spid="15"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879F8C-9AF1-3CAB-57B4-5A47F139E51A}"/>
              </a:ext>
              <a:ext uri="{C183D7F6-B498-43B3-948B-1728B52AA6E4}">
                <adec:decorative xmlns:adec="http://schemas.microsoft.com/office/drawing/2017/decorative" val="1"/>
              </a:ext>
            </a:extLst>
          </p:cNvPr>
          <p:cNvSpPr/>
          <p:nvPr/>
        </p:nvSpPr>
        <p:spPr>
          <a:xfrm>
            <a:off x="1" y="0"/>
            <a:ext cx="12191998" cy="6858000"/>
          </a:xfrm>
          <a:prstGeom prst="rect">
            <a:avLst/>
          </a:prstGeom>
          <a:gradFill>
            <a:gsLst>
              <a:gs pos="0">
                <a:schemeClr val="accent1">
                  <a:alpha val="60000"/>
                </a:schemeClr>
              </a:gs>
              <a:gs pos="100000">
                <a:schemeClr val="accent6">
                  <a:lumMod val="40000"/>
                  <a:lumOff val="60000"/>
                  <a:alpha val="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5D3B2E43-B792-80E2-E434-D1A659514D2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5336" t="12279" r="32643"/>
          <a:stretch/>
        </p:blipFill>
        <p:spPr>
          <a:xfrm>
            <a:off x="1" y="0"/>
            <a:ext cx="6095999" cy="6858000"/>
          </a:xfrm>
          <a:custGeom>
            <a:avLst/>
            <a:gdLst>
              <a:gd name="connsiteX0" fmla="*/ 0 w 6095999"/>
              <a:gd name="connsiteY0" fmla="*/ 0 h 6860672"/>
              <a:gd name="connsiteX1" fmla="*/ 5555051 w 6095999"/>
              <a:gd name="connsiteY1" fmla="*/ 0 h 6860672"/>
              <a:gd name="connsiteX2" fmla="*/ 5578238 w 6095999"/>
              <a:gd name="connsiteY2" fmla="*/ 69693 h 6860672"/>
              <a:gd name="connsiteX3" fmla="*/ 6095999 w 6095999"/>
              <a:gd name="connsiteY3" fmla="*/ 3430336 h 6860672"/>
              <a:gd name="connsiteX4" fmla="*/ 5578238 w 6095999"/>
              <a:gd name="connsiteY4" fmla="*/ 6790980 h 6860672"/>
              <a:gd name="connsiteX5" fmla="*/ 5555051 w 6095999"/>
              <a:gd name="connsiteY5" fmla="*/ 6860672 h 6860672"/>
              <a:gd name="connsiteX6" fmla="*/ 0 w 6095999"/>
              <a:gd name="connsiteY6" fmla="*/ 6860672 h 686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60672">
                <a:moveTo>
                  <a:pt x="0" y="0"/>
                </a:moveTo>
                <a:lnTo>
                  <a:pt x="5555051" y="0"/>
                </a:lnTo>
                <a:lnTo>
                  <a:pt x="5578238" y="69693"/>
                </a:lnTo>
                <a:cubicBezTo>
                  <a:pt x="5917719" y="1155211"/>
                  <a:pt x="6095999" y="2279151"/>
                  <a:pt x="6095999" y="3430336"/>
                </a:cubicBezTo>
                <a:cubicBezTo>
                  <a:pt x="6095999" y="4581522"/>
                  <a:pt x="5917719" y="5705461"/>
                  <a:pt x="5578238" y="6790980"/>
                </a:cubicBezTo>
                <a:lnTo>
                  <a:pt x="5555051" y="6860672"/>
                </a:lnTo>
                <a:lnTo>
                  <a:pt x="0" y="6860672"/>
                </a:lnTo>
                <a:close/>
              </a:path>
            </a:pathLst>
          </a:custGeom>
          <a:solidFill>
            <a:schemeClr val="bg2">
              <a:lumMod val="95000"/>
            </a:schemeClr>
          </a:solidFill>
          <a:ln>
            <a:noFill/>
          </a:ln>
        </p:spPr>
      </p:pic>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7163804" y="286153"/>
            <a:ext cx="3575740" cy="1565253"/>
          </a:xfrm>
        </p:spPr>
        <p:txBody>
          <a:bodyPr/>
          <a:lstStyle/>
          <a:p>
            <a:pPr algn="ctr"/>
            <a:r>
              <a:rPr lang="en-US" sz="6000" b="1"/>
              <a:t>Stories</a:t>
            </a:r>
            <a:r>
              <a:rPr lang="en-US" sz="6000"/>
              <a:t> </a:t>
            </a:r>
            <a:r>
              <a:rPr lang="en-US" sz="4400" i="1"/>
              <a:t>Meet Jason</a:t>
            </a:r>
          </a:p>
        </p:txBody>
      </p:sp>
      <p:sp>
        <p:nvSpPr>
          <p:cNvPr id="10" name="Freeform: Shape 9">
            <a:extLst>
              <a:ext uri="{FF2B5EF4-FFF2-40B4-BE49-F238E27FC236}">
                <a16:creationId xmlns:a16="http://schemas.microsoft.com/office/drawing/2014/main" id="{53E22EE6-8043-F5EE-B742-945E58F50825}"/>
              </a:ext>
              <a:ext uri="{C183D7F6-B498-43B3-948B-1728B52AA6E4}">
                <adec:decorative xmlns:adec="http://schemas.microsoft.com/office/drawing/2017/decorative" val="1"/>
              </a:ext>
            </a:extLst>
          </p:cNvPr>
          <p:cNvSpPr/>
          <p:nvPr/>
        </p:nvSpPr>
        <p:spPr>
          <a:xfrm>
            <a:off x="0" y="3024943"/>
            <a:ext cx="6772590" cy="3833057"/>
          </a:xfrm>
          <a:custGeom>
            <a:avLst/>
            <a:gdLst>
              <a:gd name="connsiteX0" fmla="*/ 12192000 w 12192000"/>
              <a:gd name="connsiteY0" fmla="*/ 2325117 h 3833057"/>
              <a:gd name="connsiteX1" fmla="*/ 12192000 w 12192000"/>
              <a:gd name="connsiteY1" fmla="*/ 3833057 h 3833057"/>
              <a:gd name="connsiteX2" fmla="*/ 7264400 w 12192000"/>
              <a:gd name="connsiteY2" fmla="*/ 3833057 h 3833057"/>
              <a:gd name="connsiteX3" fmla="*/ 12185179 w 12192000"/>
              <a:gd name="connsiteY3" fmla="*/ 2329968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0" fmla="*/ 12192000 w 12192000"/>
              <a:gd name="connsiteY0" fmla="*/ 2325117 h 3833057"/>
              <a:gd name="connsiteX1" fmla="*/ 12192000 w 12192000"/>
              <a:gd name="connsiteY1" fmla="*/ 3833057 h 3833057"/>
              <a:gd name="connsiteX2" fmla="*/ 12185179 w 12192000"/>
              <a:gd name="connsiteY2" fmla="*/ 2329968 h 3833057"/>
              <a:gd name="connsiteX3" fmla="*/ 12192000 w 12192000"/>
              <a:gd name="connsiteY3" fmla="*/ 2325117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8" fmla="*/ 0 w 12192000"/>
              <a:gd name="connsiteY8" fmla="*/ 0 h 3833057"/>
              <a:gd name="connsiteX0" fmla="*/ 12185179 w 12192000"/>
              <a:gd name="connsiteY0" fmla="*/ 2329968 h 3833057"/>
              <a:gd name="connsiteX1" fmla="*/ 12192000 w 12192000"/>
              <a:gd name="connsiteY1" fmla="*/ 3833057 h 3833057"/>
              <a:gd name="connsiteX2" fmla="*/ 12185179 w 12192000"/>
              <a:gd name="connsiteY2" fmla="*/ 2329968 h 3833057"/>
              <a:gd name="connsiteX3" fmla="*/ 0 w 12192000"/>
              <a:gd name="connsiteY3" fmla="*/ 0 h 3833057"/>
              <a:gd name="connsiteX4" fmla="*/ 211767 w 12192000"/>
              <a:gd name="connsiteY4" fmla="*/ 297795 h 3833057"/>
              <a:gd name="connsiteX5" fmla="*/ 7264400 w 12192000"/>
              <a:gd name="connsiteY5" fmla="*/ 3833057 h 3833057"/>
              <a:gd name="connsiteX6" fmla="*/ 0 w 12192000"/>
              <a:gd name="connsiteY6" fmla="*/ 3833057 h 3833057"/>
              <a:gd name="connsiteX7" fmla="*/ 0 w 12192000"/>
              <a:gd name="connsiteY7" fmla="*/ 0 h 3833057"/>
              <a:gd name="connsiteX0" fmla="*/ 0 w 7264400"/>
              <a:gd name="connsiteY0" fmla="*/ 0 h 3833057"/>
              <a:gd name="connsiteX1" fmla="*/ 211767 w 7264400"/>
              <a:gd name="connsiteY1" fmla="*/ 297795 h 3833057"/>
              <a:gd name="connsiteX2" fmla="*/ 7264400 w 7264400"/>
              <a:gd name="connsiteY2" fmla="*/ 3833057 h 3833057"/>
              <a:gd name="connsiteX3" fmla="*/ 0 w 7264400"/>
              <a:gd name="connsiteY3" fmla="*/ 3833057 h 3833057"/>
              <a:gd name="connsiteX4" fmla="*/ 0 w 7264400"/>
              <a:gd name="connsiteY4" fmla="*/ 0 h 38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4400" h="3833057">
                <a:moveTo>
                  <a:pt x="0" y="0"/>
                </a:moveTo>
                <a:lnTo>
                  <a:pt x="211767" y="297795"/>
                </a:lnTo>
                <a:cubicBezTo>
                  <a:pt x="1816755" y="2443917"/>
                  <a:pt x="4378352" y="3833057"/>
                  <a:pt x="7264400" y="3833057"/>
                </a:cubicBezTo>
                <a:lnTo>
                  <a:pt x="0" y="3833057"/>
                </a:lnTo>
                <a:lnTo>
                  <a:pt x="0" y="0"/>
                </a:lnTo>
                <a:close/>
              </a:path>
            </a:pathLst>
          </a:custGeom>
          <a:gradFill>
            <a:gsLst>
              <a:gs pos="0">
                <a:schemeClr val="tx1">
                  <a:alpha val="70000"/>
                </a:schemeClr>
              </a:gs>
              <a:gs pos="100000">
                <a:schemeClr val="accent1">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988BE1-D2B4-C635-68A5-3E0DA0B3EC6A}"/>
              </a:ext>
            </a:extLst>
          </p:cNvPr>
          <p:cNvSpPr txBox="1"/>
          <p:nvPr/>
        </p:nvSpPr>
        <p:spPr>
          <a:xfrm>
            <a:off x="6504791" y="2137559"/>
            <a:ext cx="5278416" cy="1061060"/>
          </a:xfrm>
          <a:prstGeom prst="rect">
            <a:avLst/>
          </a:prstGeom>
          <a:noFill/>
        </p:spPr>
        <p:txBody>
          <a:bodyPr wrap="square" rtlCol="0" anchor="ctr">
            <a:spAutoFit/>
          </a:bodyPr>
          <a:lstStyle/>
          <a:p>
            <a:pPr marL="457200" indent="-457200">
              <a:lnSpc>
                <a:spcPct val="108000"/>
              </a:lnSpc>
              <a:buClr>
                <a:schemeClr val="accent1">
                  <a:lumMod val="75000"/>
                </a:schemeClr>
              </a:buClr>
              <a:buSzPct val="125000"/>
              <a:buFont typeface="Wingdings" panose="05000000000000000000" pitchFamily="2" charset="2"/>
              <a:buChar char="ü"/>
            </a:pPr>
            <a:r>
              <a:rPr lang="en-US" sz="2000">
                <a:solidFill>
                  <a:srgbClr val="000000"/>
                </a:solidFill>
              </a:rPr>
              <a:t>Ready to enter the workforce but unsure how to manage mobility and transportation challenges.</a:t>
            </a:r>
          </a:p>
        </p:txBody>
      </p:sp>
      <p:sp>
        <p:nvSpPr>
          <p:cNvPr id="7" name="TextBox 6">
            <a:extLst>
              <a:ext uri="{FF2B5EF4-FFF2-40B4-BE49-F238E27FC236}">
                <a16:creationId xmlns:a16="http://schemas.microsoft.com/office/drawing/2014/main" id="{C06E2B82-CB8E-3427-E765-AFC706185649}"/>
              </a:ext>
            </a:extLst>
          </p:cNvPr>
          <p:cNvSpPr txBox="1"/>
          <p:nvPr/>
        </p:nvSpPr>
        <p:spPr>
          <a:xfrm>
            <a:off x="6504791" y="3417255"/>
            <a:ext cx="5278416" cy="728661"/>
          </a:xfrm>
          <a:prstGeom prst="rect">
            <a:avLst/>
          </a:prstGeom>
          <a:noFill/>
        </p:spPr>
        <p:txBody>
          <a:bodyPr wrap="square" rtlCol="0" anchor="ctr">
            <a:spAutoFit/>
          </a:bodyPr>
          <a:lstStyle/>
          <a:p>
            <a:pPr marL="457200" indent="-457200">
              <a:lnSpc>
                <a:spcPct val="108000"/>
              </a:lnSpc>
              <a:buClr>
                <a:schemeClr val="accent1">
                  <a:lumMod val="75000"/>
                </a:schemeClr>
              </a:buClr>
              <a:buSzPct val="125000"/>
              <a:buFont typeface="Wingdings" panose="05000000000000000000" pitchFamily="2" charset="2"/>
              <a:buChar char="ü"/>
            </a:pPr>
            <a:r>
              <a:rPr lang="en-US" sz="2000" dirty="0">
                <a:solidFill>
                  <a:srgbClr val="000000"/>
                </a:solidFill>
              </a:rPr>
              <a:t>With help from his team he secured an internship at a bank. </a:t>
            </a:r>
          </a:p>
        </p:txBody>
      </p:sp>
      <p:sp>
        <p:nvSpPr>
          <p:cNvPr id="14" name="TextBox 13">
            <a:extLst>
              <a:ext uri="{FF2B5EF4-FFF2-40B4-BE49-F238E27FC236}">
                <a16:creationId xmlns:a16="http://schemas.microsoft.com/office/drawing/2014/main" id="{00B37105-B965-AC47-028E-AE89C204C2E2}"/>
              </a:ext>
            </a:extLst>
          </p:cNvPr>
          <p:cNvSpPr txBox="1"/>
          <p:nvPr/>
        </p:nvSpPr>
        <p:spPr>
          <a:xfrm>
            <a:off x="6504791" y="4364552"/>
            <a:ext cx="5278416" cy="1061060"/>
          </a:xfrm>
          <a:prstGeom prst="rect">
            <a:avLst/>
          </a:prstGeom>
          <a:noFill/>
        </p:spPr>
        <p:txBody>
          <a:bodyPr wrap="square" rtlCol="0" anchor="ctr">
            <a:spAutoFit/>
          </a:bodyPr>
          <a:lstStyle/>
          <a:p>
            <a:pPr marL="457200" indent="-457200">
              <a:lnSpc>
                <a:spcPct val="108000"/>
              </a:lnSpc>
              <a:buClr>
                <a:schemeClr val="accent1">
                  <a:lumMod val="75000"/>
                </a:schemeClr>
              </a:buClr>
              <a:buSzPct val="125000"/>
              <a:buFont typeface="Wingdings" panose="05000000000000000000" pitchFamily="2" charset="2"/>
              <a:buChar char="ü"/>
            </a:pPr>
            <a:r>
              <a:rPr lang="en-US" sz="2000">
                <a:solidFill>
                  <a:srgbClr val="000000"/>
                </a:solidFill>
              </a:rPr>
              <a:t>Employer and a team of specialists worked together to establish a welcoming and accessible environment.</a:t>
            </a:r>
          </a:p>
        </p:txBody>
      </p:sp>
      <p:sp>
        <p:nvSpPr>
          <p:cNvPr id="15" name="TextBox 14">
            <a:extLst>
              <a:ext uri="{FF2B5EF4-FFF2-40B4-BE49-F238E27FC236}">
                <a16:creationId xmlns:a16="http://schemas.microsoft.com/office/drawing/2014/main" id="{BD1BE17C-6FBF-C7EC-2C6B-03D2EEE9C373}"/>
              </a:ext>
            </a:extLst>
          </p:cNvPr>
          <p:cNvSpPr txBox="1"/>
          <p:nvPr/>
        </p:nvSpPr>
        <p:spPr>
          <a:xfrm>
            <a:off x="6504791" y="5644247"/>
            <a:ext cx="5278416" cy="728661"/>
          </a:xfrm>
          <a:prstGeom prst="rect">
            <a:avLst/>
          </a:prstGeom>
          <a:noFill/>
        </p:spPr>
        <p:txBody>
          <a:bodyPr wrap="square" rtlCol="0" anchor="ctr">
            <a:spAutoFit/>
          </a:bodyPr>
          <a:lstStyle/>
          <a:p>
            <a:pPr marL="457200" indent="-457200">
              <a:lnSpc>
                <a:spcPct val="108000"/>
              </a:lnSpc>
              <a:buClr>
                <a:schemeClr val="accent1">
                  <a:lumMod val="75000"/>
                </a:schemeClr>
              </a:buClr>
              <a:buSzPct val="125000"/>
              <a:buFont typeface="Wingdings" panose="05000000000000000000" pitchFamily="2" charset="2"/>
              <a:buChar char="ü"/>
            </a:pPr>
            <a:r>
              <a:rPr lang="en-US" sz="2000">
                <a:solidFill>
                  <a:srgbClr val="000000"/>
                </a:solidFill>
              </a:rPr>
              <a:t>Jason was hired full time and became a valuable employee.</a:t>
            </a:r>
          </a:p>
        </p:txBody>
      </p:sp>
    </p:spTree>
    <p:custDataLst>
      <p:tags r:id="rId1"/>
    </p:custDataLst>
    <p:extLst>
      <p:ext uri="{BB962C8B-B14F-4D97-AF65-F5344CB8AC3E}">
        <p14:creationId xmlns:p14="http://schemas.microsoft.com/office/powerpoint/2010/main" val="225967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anim calcmode="lin" valueType="num">
                                      <p:cBhvr>
                                        <p:cTn id="30" dur="750" fill="hold"/>
                                        <p:tgtEl>
                                          <p:spTgt spid="14"/>
                                        </p:tgtEl>
                                        <p:attrNameLst>
                                          <p:attrName>ppt_x</p:attrName>
                                        </p:attrNameLst>
                                      </p:cBhvr>
                                      <p:tavLst>
                                        <p:tav tm="0">
                                          <p:val>
                                            <p:strVal val="#ppt_x"/>
                                          </p:val>
                                        </p:tav>
                                        <p:tav tm="100000">
                                          <p:val>
                                            <p:strVal val="#ppt_x"/>
                                          </p:val>
                                        </p:tav>
                                      </p:tavLst>
                                    </p:anim>
                                    <p:anim calcmode="lin" valueType="num">
                                      <p:cBhvr>
                                        <p:cTn id="31" dur="75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9" grpId="0"/>
      <p:bldP spid="7" grpId="0"/>
      <p:bldP spid="14"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6FC2425-B648-7AB7-D003-73BE3AFB18FE}"/>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880" b="45750"/>
          <a:stretch/>
        </p:blipFill>
        <p:spPr>
          <a:xfrm>
            <a:off x="0" y="2073600"/>
            <a:ext cx="12192000" cy="4784400"/>
          </a:xfrm>
        </p:spPr>
      </p:pic>
      <p:sp>
        <p:nvSpPr>
          <p:cNvPr id="3" name="Title 2">
            <a:extLst>
              <a:ext uri="{FF2B5EF4-FFF2-40B4-BE49-F238E27FC236}">
                <a16:creationId xmlns:a16="http://schemas.microsoft.com/office/drawing/2014/main" id="{4795C80F-61FC-D072-6877-FB6A2E78F401}"/>
              </a:ext>
            </a:extLst>
          </p:cNvPr>
          <p:cNvSpPr>
            <a:spLocks noGrp="1"/>
          </p:cNvSpPr>
          <p:nvPr>
            <p:ph type="ctrTitle"/>
          </p:nvPr>
        </p:nvSpPr>
        <p:spPr>
          <a:xfrm>
            <a:off x="3329563" y="381000"/>
            <a:ext cx="5238750" cy="1308904"/>
          </a:xfrm>
        </p:spPr>
        <p:txBody>
          <a:bodyPr anchor="b" anchorCtr="0">
            <a:noAutofit/>
          </a:bodyPr>
          <a:lstStyle/>
          <a:p>
            <a:r>
              <a:rPr lang="en-US" sz="8000"/>
              <a:t>Recap</a:t>
            </a:r>
          </a:p>
        </p:txBody>
      </p:sp>
      <p:sp>
        <p:nvSpPr>
          <p:cNvPr id="9" name="Freeform: Shape 8">
            <a:extLst>
              <a:ext uri="{FF2B5EF4-FFF2-40B4-BE49-F238E27FC236}">
                <a16:creationId xmlns:a16="http://schemas.microsoft.com/office/drawing/2014/main" id="{CB1032F0-FD0D-6693-8F33-68A12849A444}"/>
              </a:ext>
              <a:ext uri="{C183D7F6-B498-43B3-948B-1728B52AA6E4}">
                <adec:decorative xmlns:adec="http://schemas.microsoft.com/office/drawing/2017/decorative" val="1"/>
              </a:ext>
            </a:extLst>
          </p:cNvPr>
          <p:cNvSpPr/>
          <p:nvPr/>
        </p:nvSpPr>
        <p:spPr>
          <a:xfrm>
            <a:off x="0" y="2502040"/>
            <a:ext cx="12192000" cy="4355960"/>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a:gsLst>
              <a:gs pos="0">
                <a:schemeClr val="accent1">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ustDataLst>
      <p:tags r:id="rId1"/>
    </p:custDataLst>
    <p:extLst>
      <p:ext uri="{BB962C8B-B14F-4D97-AF65-F5344CB8AC3E}">
        <p14:creationId xmlns:p14="http://schemas.microsoft.com/office/powerpoint/2010/main" val="405258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8A5E04C-1447-1050-E010-4A559FDDA0C0}"/>
              </a:ext>
              <a:ext uri="{C183D7F6-B498-43B3-948B-1728B52AA6E4}">
                <adec:decorative xmlns:adec="http://schemas.microsoft.com/office/drawing/2017/decorative" val="1"/>
              </a:ext>
            </a:extLst>
          </p:cNvPr>
          <p:cNvSpPr/>
          <p:nvPr/>
        </p:nvSpPr>
        <p:spPr>
          <a:xfrm>
            <a:off x="-6" y="14512"/>
            <a:ext cx="12192001" cy="6858000"/>
          </a:xfrm>
          <a:custGeom>
            <a:avLst/>
            <a:gdLst>
              <a:gd name="connsiteX0" fmla="*/ 6111753 w 12192001"/>
              <a:gd name="connsiteY0" fmla="*/ 0 h 6858000"/>
              <a:gd name="connsiteX1" fmla="*/ 8839201 w 12192001"/>
              <a:gd name="connsiteY1" fmla="*/ 0 h 6858000"/>
              <a:gd name="connsiteX2" fmla="*/ 8853715 w 12192001"/>
              <a:gd name="connsiteY2" fmla="*/ 0 h 6858000"/>
              <a:gd name="connsiteX3" fmla="*/ 12192001 w 12192001"/>
              <a:gd name="connsiteY3" fmla="*/ 0 h 6858000"/>
              <a:gd name="connsiteX4" fmla="*/ 12192001 w 12192001"/>
              <a:gd name="connsiteY4" fmla="*/ 6858000 h 6858000"/>
              <a:gd name="connsiteX5" fmla="*/ 8853715 w 12192001"/>
              <a:gd name="connsiteY5" fmla="*/ 6858000 h 6858000"/>
              <a:gd name="connsiteX6" fmla="*/ 8839201 w 12192001"/>
              <a:gd name="connsiteY6" fmla="*/ 6858000 h 6858000"/>
              <a:gd name="connsiteX7" fmla="*/ 0 w 12192001"/>
              <a:gd name="connsiteY7" fmla="*/ 6858000 h 6858000"/>
              <a:gd name="connsiteX8" fmla="*/ 0 w 12192001"/>
              <a:gd name="connsiteY8" fmla="*/ 4100621 h 6858000"/>
              <a:gd name="connsiteX9" fmla="*/ 26236 w 12192001"/>
              <a:gd name="connsiteY9" fmla="*/ 4131916 h 6858000"/>
              <a:gd name="connsiteX10" fmla="*/ 2393477 w 12192001"/>
              <a:gd name="connsiteY10" fmla="*/ 5302156 h 6858000"/>
              <a:gd name="connsiteX11" fmla="*/ 6115011 w 12192001"/>
              <a:gd name="connsiteY11"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6858000">
                <a:moveTo>
                  <a:pt x="6111753" y="0"/>
                </a:moveTo>
                <a:lnTo>
                  <a:pt x="8839201" y="0"/>
                </a:lnTo>
                <a:lnTo>
                  <a:pt x="8853715" y="0"/>
                </a:lnTo>
                <a:lnTo>
                  <a:pt x="12192001" y="0"/>
                </a:lnTo>
                <a:lnTo>
                  <a:pt x="12192001" y="6858000"/>
                </a:lnTo>
                <a:lnTo>
                  <a:pt x="8853715" y="6858000"/>
                </a:lnTo>
                <a:lnTo>
                  <a:pt x="8839201" y="6858000"/>
                </a:lnTo>
                <a:lnTo>
                  <a:pt x="0" y="6858000"/>
                </a:lnTo>
                <a:lnTo>
                  <a:pt x="0" y="4100621"/>
                </a:lnTo>
                <a:lnTo>
                  <a:pt x="26236" y="4131916"/>
                </a:lnTo>
                <a:cubicBezTo>
                  <a:pt x="669536" y="4862990"/>
                  <a:pt x="1494263" y="5302156"/>
                  <a:pt x="2393477" y="5302156"/>
                </a:cubicBezTo>
                <a:cubicBezTo>
                  <a:pt x="4448823" y="5302156"/>
                  <a:pt x="6115011" y="3007734"/>
                  <a:pt x="6115011" y="177421"/>
                </a:cubicBez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flipH="1" flipV="1">
            <a:off x="-4" y="0"/>
            <a:ext cx="12191999" cy="6872512"/>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0">
                <a:schemeClr val="accent1">
                  <a:alpha val="3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A62C227-D4BA-ABE3-7D15-506CC157253C}"/>
              </a:ext>
            </a:extLst>
          </p:cNvPr>
          <p:cNvSpPr txBox="1"/>
          <p:nvPr/>
        </p:nvSpPr>
        <p:spPr>
          <a:xfrm>
            <a:off x="6327323" y="370663"/>
            <a:ext cx="5238750" cy="1061060"/>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a:solidFill>
                  <a:srgbClr val="000000"/>
                </a:solidFill>
                <a:ea typeface="Calibri" panose="020F0502020204030204" pitchFamily="34" charset="0"/>
                <a:cs typeface="Times New Roman" panose="02020603050405020304" pitchFamily="18" charset="0"/>
              </a:rPr>
              <a:t>Describe why employment supports are important for people with physical disabilities</a:t>
            </a:r>
          </a:p>
        </p:txBody>
      </p:sp>
      <p:sp>
        <p:nvSpPr>
          <p:cNvPr id="9" name="TextBox 8">
            <a:extLst>
              <a:ext uri="{FF2B5EF4-FFF2-40B4-BE49-F238E27FC236}">
                <a16:creationId xmlns:a16="http://schemas.microsoft.com/office/drawing/2014/main" id="{FCD3D29B-A55C-6942-1774-C5EBEA1CEECD}"/>
              </a:ext>
            </a:extLst>
          </p:cNvPr>
          <p:cNvSpPr txBox="1"/>
          <p:nvPr/>
        </p:nvSpPr>
        <p:spPr>
          <a:xfrm>
            <a:off x="6327323" y="3067757"/>
            <a:ext cx="5238750" cy="1061060"/>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a:solidFill>
                  <a:srgbClr val="000000"/>
                </a:solidFill>
                <a:ea typeface="Calibri" panose="020F0502020204030204" pitchFamily="34" charset="0"/>
                <a:cs typeface="Times New Roman" panose="02020603050405020304" pitchFamily="18" charset="0"/>
              </a:rPr>
              <a:t>Identify how to address concerns about losing important benefits when earing income</a:t>
            </a:r>
          </a:p>
        </p:txBody>
      </p:sp>
      <p:sp>
        <p:nvSpPr>
          <p:cNvPr id="10" name="TextBox 9">
            <a:extLst>
              <a:ext uri="{FF2B5EF4-FFF2-40B4-BE49-F238E27FC236}">
                <a16:creationId xmlns:a16="http://schemas.microsoft.com/office/drawing/2014/main" id="{9A9F5281-D1BE-94AC-D1DC-DCE5564F124B}"/>
              </a:ext>
            </a:extLst>
          </p:cNvPr>
          <p:cNvSpPr txBox="1"/>
          <p:nvPr/>
        </p:nvSpPr>
        <p:spPr>
          <a:xfrm>
            <a:off x="6327323" y="4250104"/>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a:solidFill>
                  <a:srgbClr val="000000"/>
                </a:solidFill>
                <a:ea typeface="Calibri" panose="020F0502020204030204" pitchFamily="34" charset="0"/>
                <a:cs typeface="Times New Roman" panose="02020603050405020304" pitchFamily="18" charset="0"/>
              </a:rPr>
              <a:t>Share success stories about people with physical disabilities who are employed</a:t>
            </a:r>
          </a:p>
        </p:txBody>
      </p:sp>
      <p:sp>
        <p:nvSpPr>
          <p:cNvPr id="11" name="TextBox 10">
            <a:extLst>
              <a:ext uri="{FF2B5EF4-FFF2-40B4-BE49-F238E27FC236}">
                <a16:creationId xmlns:a16="http://schemas.microsoft.com/office/drawing/2014/main" id="{3E29852F-6C87-8972-5808-B8F70422A8D3}"/>
              </a:ext>
            </a:extLst>
          </p:cNvPr>
          <p:cNvSpPr txBox="1"/>
          <p:nvPr/>
        </p:nvSpPr>
        <p:spPr>
          <a:xfrm>
            <a:off x="6327323" y="1553011"/>
            <a:ext cx="5238750" cy="1393458"/>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a:solidFill>
                  <a:srgbClr val="000000"/>
                </a:solidFill>
                <a:ea typeface="Calibri" panose="020F0502020204030204" pitchFamily="34" charset="0"/>
                <a:cs typeface="Times New Roman" panose="02020603050405020304" pitchFamily="18" charset="0"/>
              </a:rPr>
              <a:t>Describe how person-centered planning, motivational interviewing, and career exploration are important strategies to use with people with physical disabilities</a:t>
            </a:r>
          </a:p>
        </p:txBody>
      </p:sp>
      <p:pic>
        <p:nvPicPr>
          <p:cNvPr id="41" name="Picture 40">
            <a:extLst>
              <a:ext uri="{FF2B5EF4-FFF2-40B4-BE49-F238E27FC236}">
                <a16:creationId xmlns:a16="http://schemas.microsoft.com/office/drawing/2014/main" id="{7359DAFD-01AD-91DD-BFCA-8414DDA117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093" y="2926895"/>
            <a:ext cx="1908273" cy="1743165"/>
          </a:xfrm>
          <a:prstGeom prst="rect">
            <a:avLst/>
          </a:prstGeom>
        </p:spPr>
      </p:pic>
      <p:sp>
        <p:nvSpPr>
          <p:cNvPr id="12" name="Title 4">
            <a:extLst>
              <a:ext uri="{FF2B5EF4-FFF2-40B4-BE49-F238E27FC236}">
                <a16:creationId xmlns:a16="http://schemas.microsoft.com/office/drawing/2014/main" id="{F478A6A5-1F9E-D27E-3E1E-18447D0BF68C}"/>
              </a:ext>
            </a:extLst>
          </p:cNvPr>
          <p:cNvSpPr>
            <a:spLocks noGrp="1"/>
          </p:cNvSpPr>
          <p:nvPr>
            <p:ph type="ctrTitle"/>
          </p:nvPr>
        </p:nvSpPr>
        <p:spPr>
          <a:xfrm>
            <a:off x="1233715" y="1045034"/>
            <a:ext cx="3585028" cy="1727200"/>
          </a:xfrm>
        </p:spPr>
        <p:txBody>
          <a:bodyPr anchor="b" anchorCtr="0">
            <a:noAutofit/>
          </a:bodyPr>
          <a:lstStyle/>
          <a:p>
            <a:pPr algn="ctr">
              <a:lnSpc>
                <a:spcPct val="101000"/>
              </a:lnSpc>
            </a:pPr>
            <a:r>
              <a:rPr lang="en-US" sz="5400" b="1"/>
              <a:t>What You Learned:</a:t>
            </a:r>
          </a:p>
        </p:txBody>
      </p:sp>
      <p:sp>
        <p:nvSpPr>
          <p:cNvPr id="14" name="Subtitle 5">
            <a:extLst>
              <a:ext uri="{FF2B5EF4-FFF2-40B4-BE49-F238E27FC236}">
                <a16:creationId xmlns:a16="http://schemas.microsoft.com/office/drawing/2014/main" id="{AFF2BF96-5DDD-F8B6-AEBD-5471F2F47768}"/>
              </a:ext>
            </a:extLst>
          </p:cNvPr>
          <p:cNvSpPr>
            <a:spLocks noGrp="1"/>
          </p:cNvSpPr>
          <p:nvPr>
            <p:ph type="subTitle" idx="1"/>
          </p:nvPr>
        </p:nvSpPr>
        <p:spPr>
          <a:xfrm>
            <a:off x="1233715" y="563741"/>
            <a:ext cx="3585028" cy="481293"/>
          </a:xfrm>
        </p:spPr>
        <p:txBody>
          <a:bodyPr>
            <a:noAutofit/>
          </a:bodyPr>
          <a:lstStyle/>
          <a:p>
            <a:pPr algn="ctr"/>
            <a:r>
              <a:rPr lang="en-US" sz="2800" b="1">
                <a:solidFill>
                  <a:schemeClr val="accent1">
                    <a:lumMod val="75000"/>
                  </a:schemeClr>
                </a:solidFill>
                <a:latin typeface="+mn-lt"/>
              </a:rPr>
              <a:t>Module 2</a:t>
            </a:r>
          </a:p>
        </p:txBody>
      </p:sp>
    </p:spTree>
    <p:custDataLst>
      <p:tags r:id="rId1"/>
    </p:custDataLst>
    <p:extLst>
      <p:ext uri="{BB962C8B-B14F-4D97-AF65-F5344CB8AC3E}">
        <p14:creationId xmlns:p14="http://schemas.microsoft.com/office/powerpoint/2010/main" val="391123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1000"/>
                                        <p:tgtEl>
                                          <p:spTgt spid="14">
                                            <p:txEl>
                                              <p:pRg st="0" end="0"/>
                                            </p:txEl>
                                          </p:spTgt>
                                        </p:tgtEl>
                                      </p:cBhvr>
                                    </p:animEffect>
                                    <p:anim calcmode="lin" valueType="num">
                                      <p:cBhvr>
                                        <p:cTn id="1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750"/>
                                  </p:stCondLst>
                                  <p:childTnLst>
                                    <p:set>
                                      <p:cBhvr>
                                        <p:cTn id="19" dur="1" fill="hold">
                                          <p:stCondLst>
                                            <p:cond delay="0"/>
                                          </p:stCondLst>
                                        </p:cTn>
                                        <p:tgtEl>
                                          <p:spTgt spid="41"/>
                                        </p:tgtEl>
                                        <p:attrNameLst>
                                          <p:attrName>style.visibility</p:attrName>
                                        </p:attrNameLst>
                                      </p:cBhvr>
                                      <p:to>
                                        <p:strVal val="visible"/>
                                      </p:to>
                                    </p:set>
                                    <p:anim calcmode="lin" valueType="num">
                                      <p:cBhvr>
                                        <p:cTn id="20" dur="1000" fill="hold"/>
                                        <p:tgtEl>
                                          <p:spTgt spid="41"/>
                                        </p:tgtEl>
                                        <p:attrNameLst>
                                          <p:attrName>ppt_w</p:attrName>
                                        </p:attrNameLst>
                                      </p:cBhvr>
                                      <p:tavLst>
                                        <p:tav tm="0">
                                          <p:val>
                                            <p:fltVal val="0"/>
                                          </p:val>
                                        </p:tav>
                                        <p:tav tm="100000">
                                          <p:val>
                                            <p:strVal val="#ppt_w"/>
                                          </p:val>
                                        </p:tav>
                                      </p:tavLst>
                                    </p:anim>
                                    <p:anim calcmode="lin" valueType="num">
                                      <p:cBhvr>
                                        <p:cTn id="21" dur="1000" fill="hold"/>
                                        <p:tgtEl>
                                          <p:spTgt spid="41"/>
                                        </p:tgtEl>
                                        <p:attrNameLst>
                                          <p:attrName>ppt_h</p:attrName>
                                        </p:attrNameLst>
                                      </p:cBhvr>
                                      <p:tavLst>
                                        <p:tav tm="0">
                                          <p:val>
                                            <p:fltVal val="0"/>
                                          </p:val>
                                        </p:tav>
                                        <p:tav tm="100000">
                                          <p:val>
                                            <p:strVal val="#ppt_h"/>
                                          </p:val>
                                        </p:tav>
                                      </p:tavLst>
                                    </p:anim>
                                    <p:animEffect transition="in" filter="fade">
                                      <p:cBhvr>
                                        <p:cTn id="22" dur="1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1+#ppt_w/2"/>
                                          </p:val>
                                        </p:tav>
                                        <p:tav tm="100000">
                                          <p:val>
                                            <p:strVal val="#ppt_x"/>
                                          </p:val>
                                        </p:tav>
                                      </p:tavLst>
                                    </p:anim>
                                    <p:anim calcmode="lin" valueType="num">
                                      <p:cBhvr additive="base">
                                        <p:cTn id="2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750" fill="hold"/>
                                        <p:tgtEl>
                                          <p:spTgt spid="11"/>
                                        </p:tgtEl>
                                        <p:attrNameLst>
                                          <p:attrName>ppt_x</p:attrName>
                                        </p:attrNameLst>
                                      </p:cBhvr>
                                      <p:tavLst>
                                        <p:tav tm="0">
                                          <p:val>
                                            <p:strVal val="1+#ppt_w/2"/>
                                          </p:val>
                                        </p:tav>
                                        <p:tav tm="100000">
                                          <p:val>
                                            <p:strVal val="#ppt_x"/>
                                          </p:val>
                                        </p:tav>
                                      </p:tavLst>
                                    </p:anim>
                                    <p:anim calcmode="lin" valueType="num">
                                      <p:cBhvr additive="base">
                                        <p:cTn id="34"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1+#ppt_w/2"/>
                                          </p:val>
                                        </p:tav>
                                        <p:tav tm="100000">
                                          <p:val>
                                            <p:strVal val="#ppt_x"/>
                                          </p:val>
                                        </p:tav>
                                      </p:tavLst>
                                    </p:anim>
                                    <p:anim calcmode="lin" valueType="num">
                                      <p:cBhvr additive="base">
                                        <p:cTn id="40"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750" fill="hold"/>
                                        <p:tgtEl>
                                          <p:spTgt spid="10"/>
                                        </p:tgtEl>
                                        <p:attrNameLst>
                                          <p:attrName>ppt_x</p:attrName>
                                        </p:attrNameLst>
                                      </p:cBhvr>
                                      <p:tavLst>
                                        <p:tav tm="0">
                                          <p:val>
                                            <p:strVal val="1+#ppt_w/2"/>
                                          </p:val>
                                        </p:tav>
                                        <p:tav tm="100000">
                                          <p:val>
                                            <p:strVal val="#ppt_x"/>
                                          </p:val>
                                        </p:tav>
                                      </p:tavLst>
                                    </p:anim>
                                    <p:anim calcmode="lin" valueType="num">
                                      <p:cBhvr additive="base">
                                        <p:cTn id="4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9" grpId="0"/>
      <p:bldP spid="10" grpId="0"/>
      <p:bldP spid="11" grpId="0"/>
      <p:bldP spid="12" grpId="0"/>
      <p:bldP spid="1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880285E0-ED73-497D-81C3-F1C5FE26CB2E}"/>
              </a:ext>
              <a:ext uri="{C183D7F6-B498-43B3-948B-1728B52AA6E4}">
                <adec:decorative xmlns:adec="http://schemas.microsoft.com/office/drawing/2017/decorative" val="1"/>
              </a:ext>
            </a:extLst>
          </p:cNvPr>
          <p:cNvSpPr/>
          <p:nvPr/>
        </p:nvSpPr>
        <p:spPr>
          <a:xfrm>
            <a:off x="-1" y="0"/>
            <a:ext cx="12192000" cy="6858000"/>
          </a:xfrm>
          <a:custGeom>
            <a:avLst/>
            <a:gdLst>
              <a:gd name="connsiteX0" fmla="*/ 502387 w 12192000"/>
              <a:gd name="connsiteY0" fmla="*/ 4343596 h 6858000"/>
              <a:gd name="connsiteX1" fmla="*/ 2268967 w 12192000"/>
              <a:gd name="connsiteY1" fmla="*/ 6110176 h 6858000"/>
              <a:gd name="connsiteX2" fmla="*/ 2130141 w 12192000"/>
              <a:gd name="connsiteY2" fmla="*/ 6797809 h 6858000"/>
              <a:gd name="connsiteX3" fmla="*/ 2101145 w 12192000"/>
              <a:gd name="connsiteY3" fmla="*/ 6858000 h 6858000"/>
              <a:gd name="connsiteX4" fmla="*/ 0 w 12192000"/>
              <a:gd name="connsiteY4" fmla="*/ 6858000 h 6858000"/>
              <a:gd name="connsiteX5" fmla="*/ 0 w 12192000"/>
              <a:gd name="connsiteY5" fmla="*/ 4417120 h 6858000"/>
              <a:gd name="connsiteX6" fmla="*/ 146360 w 12192000"/>
              <a:gd name="connsiteY6" fmla="*/ 4379487 h 6858000"/>
              <a:gd name="connsiteX7" fmla="*/ 502387 w 12192000"/>
              <a:gd name="connsiteY7" fmla="*/ 4343596 h 6858000"/>
              <a:gd name="connsiteX8" fmla="*/ 9212951 w 12192000"/>
              <a:gd name="connsiteY8" fmla="*/ 0 h 6858000"/>
              <a:gd name="connsiteX9" fmla="*/ 12192000 w 12192000"/>
              <a:gd name="connsiteY9" fmla="*/ 0 h 6858000"/>
              <a:gd name="connsiteX10" fmla="*/ 12192000 w 12192000"/>
              <a:gd name="connsiteY10" fmla="*/ 1310105 h 6858000"/>
              <a:gd name="connsiteX11" fmla="*/ 12101780 w 12192000"/>
              <a:gd name="connsiteY11" fmla="*/ 1392103 h 6858000"/>
              <a:gd name="connsiteX12" fmla="*/ 10978071 w 12192000"/>
              <a:gd name="connsiteY12" fmla="*/ 1795504 h 6858000"/>
              <a:gd name="connsiteX13" fmla="*/ 9211491 w 12192000"/>
              <a:gd name="connsiteY13" fmla="*/ 28924 h 6858000"/>
              <a:gd name="connsiteX14" fmla="*/ 0 w 12192000"/>
              <a:gd name="connsiteY14" fmla="*/ 0 h 6858000"/>
              <a:gd name="connsiteX15" fmla="*/ 7446372 w 12192000"/>
              <a:gd name="connsiteY15" fmla="*/ 0 h 6858000"/>
              <a:gd name="connsiteX16" fmla="*/ 7444911 w 12192000"/>
              <a:gd name="connsiteY16" fmla="*/ 28924 h 6858000"/>
              <a:gd name="connsiteX17" fmla="*/ 10978072 w 12192000"/>
              <a:gd name="connsiteY17" fmla="*/ 3562085 h 6858000"/>
              <a:gd name="connsiteX18" fmla="*/ 12028726 w 12192000"/>
              <a:gd name="connsiteY18" fmla="*/ 3403241 h 6858000"/>
              <a:gd name="connsiteX19" fmla="*/ 12192000 w 12192000"/>
              <a:gd name="connsiteY19" fmla="*/ 3347995 h 6858000"/>
              <a:gd name="connsiteX20" fmla="*/ 12192000 w 12192000"/>
              <a:gd name="connsiteY20" fmla="*/ 6858000 h 6858000"/>
              <a:gd name="connsiteX21" fmla="*/ 3954571 w 12192000"/>
              <a:gd name="connsiteY21" fmla="*/ 6858000 h 6858000"/>
              <a:gd name="connsiteX22" fmla="*/ 3963768 w 12192000"/>
              <a:gd name="connsiteY22" fmla="*/ 6822231 h 6858000"/>
              <a:gd name="connsiteX23" fmla="*/ 4035549 w 12192000"/>
              <a:gd name="connsiteY23" fmla="*/ 6110176 h 6858000"/>
              <a:gd name="connsiteX24" fmla="*/ 502388 w 12192000"/>
              <a:gd name="connsiteY24" fmla="*/ 2577015 h 6858000"/>
              <a:gd name="connsiteX25" fmla="*/ 141143 w 12192000"/>
              <a:gd name="connsiteY25" fmla="*/ 2595257 h 6858000"/>
              <a:gd name="connsiteX26" fmla="*/ 0 w 12192000"/>
              <a:gd name="connsiteY26" fmla="*/ 26131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02387" y="4343596"/>
                </a:moveTo>
                <a:cubicBezTo>
                  <a:pt x="1478042" y="4343596"/>
                  <a:pt x="2268967" y="5134521"/>
                  <a:pt x="2268967" y="6110176"/>
                </a:cubicBezTo>
                <a:cubicBezTo>
                  <a:pt x="2268967" y="6354090"/>
                  <a:pt x="2219535" y="6586458"/>
                  <a:pt x="2130141" y="6797809"/>
                </a:cubicBezTo>
                <a:lnTo>
                  <a:pt x="2101145" y="6858000"/>
                </a:lnTo>
                <a:lnTo>
                  <a:pt x="0" y="6858000"/>
                </a:lnTo>
                <a:lnTo>
                  <a:pt x="0" y="4417120"/>
                </a:lnTo>
                <a:lnTo>
                  <a:pt x="146360" y="4379487"/>
                </a:lnTo>
                <a:cubicBezTo>
                  <a:pt x="261360" y="4355955"/>
                  <a:pt x="380430" y="4343596"/>
                  <a:pt x="502387" y="4343596"/>
                </a:cubicBezTo>
                <a:close/>
                <a:moveTo>
                  <a:pt x="9212951" y="0"/>
                </a:moveTo>
                <a:lnTo>
                  <a:pt x="12192000" y="0"/>
                </a:lnTo>
                <a:lnTo>
                  <a:pt x="12192000" y="1310105"/>
                </a:lnTo>
                <a:lnTo>
                  <a:pt x="12101780" y="1392103"/>
                </a:lnTo>
                <a:cubicBezTo>
                  <a:pt x="11796411" y="1644116"/>
                  <a:pt x="11404920" y="1795504"/>
                  <a:pt x="10978071" y="1795504"/>
                </a:cubicBezTo>
                <a:cubicBezTo>
                  <a:pt x="10002416" y="1795504"/>
                  <a:pt x="9211491" y="1004579"/>
                  <a:pt x="9211491" y="28924"/>
                </a:cubicBezTo>
                <a:close/>
                <a:moveTo>
                  <a:pt x="0" y="0"/>
                </a:moveTo>
                <a:lnTo>
                  <a:pt x="7446372" y="0"/>
                </a:lnTo>
                <a:lnTo>
                  <a:pt x="7444911" y="28924"/>
                </a:lnTo>
                <a:cubicBezTo>
                  <a:pt x="7444911" y="1980235"/>
                  <a:pt x="9026761" y="3562085"/>
                  <a:pt x="10978072" y="3562085"/>
                </a:cubicBezTo>
                <a:cubicBezTo>
                  <a:pt x="11343943" y="3562085"/>
                  <a:pt x="11696825" y="3506473"/>
                  <a:pt x="12028726" y="3403241"/>
                </a:cubicBezTo>
                <a:lnTo>
                  <a:pt x="12192000" y="3347995"/>
                </a:lnTo>
                <a:lnTo>
                  <a:pt x="12192000" y="6858000"/>
                </a:lnTo>
                <a:lnTo>
                  <a:pt x="3954571" y="6858000"/>
                </a:lnTo>
                <a:lnTo>
                  <a:pt x="3963768" y="6822231"/>
                </a:lnTo>
                <a:cubicBezTo>
                  <a:pt x="4010833" y="6592231"/>
                  <a:pt x="4035549" y="6354090"/>
                  <a:pt x="4035549" y="6110176"/>
                </a:cubicBezTo>
                <a:cubicBezTo>
                  <a:pt x="4035549" y="4158865"/>
                  <a:pt x="2453699" y="2577015"/>
                  <a:pt x="502388" y="2577015"/>
                </a:cubicBezTo>
                <a:cubicBezTo>
                  <a:pt x="380431" y="2577015"/>
                  <a:pt x="259918" y="2583194"/>
                  <a:pt x="141143" y="2595257"/>
                </a:cubicBezTo>
                <a:lnTo>
                  <a:pt x="0" y="2613192"/>
                </a:lnTo>
                <a:close/>
              </a:path>
            </a:pathLst>
          </a:custGeom>
          <a:gradFill>
            <a:gsLst>
              <a:gs pos="10000">
                <a:schemeClr val="accent1">
                  <a:alpha val="35000"/>
                </a:schemeClr>
              </a:gs>
              <a:gs pos="100000">
                <a:schemeClr val="accent5">
                  <a:alpha val="23000"/>
                  <a:lumMod val="41000"/>
                  <a:lumOff val="59000"/>
                </a:schemeClr>
              </a:gs>
              <a:gs pos="56000">
                <a:schemeClr val="tx2">
                  <a:alpha val="2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itle 13">
            <a:extLst>
              <a:ext uri="{FF2B5EF4-FFF2-40B4-BE49-F238E27FC236}">
                <a16:creationId xmlns:a16="http://schemas.microsoft.com/office/drawing/2014/main" id="{AA5D07B7-D548-4317-965E-5B54754EFBC0}"/>
              </a:ext>
            </a:extLst>
          </p:cNvPr>
          <p:cNvSpPr>
            <a:spLocks noGrp="1"/>
          </p:cNvSpPr>
          <p:nvPr>
            <p:ph type="ctrTitle"/>
          </p:nvPr>
        </p:nvSpPr>
        <p:spPr>
          <a:xfrm>
            <a:off x="2953861" y="2311400"/>
            <a:ext cx="6284279" cy="1393854"/>
          </a:xfrm>
        </p:spPr>
        <p:txBody>
          <a:bodyPr anchor="b" anchorCtr="0"/>
          <a:lstStyle/>
          <a:p>
            <a:r>
              <a:rPr lang="en-US" sz="7200" b="1">
                <a:solidFill>
                  <a:schemeClr val="tx1">
                    <a:lumMod val="75000"/>
                  </a:schemeClr>
                </a:solidFill>
              </a:rPr>
              <a:t>Thank You</a:t>
            </a:r>
          </a:p>
        </p:txBody>
      </p:sp>
      <p:sp>
        <p:nvSpPr>
          <p:cNvPr id="15" name="Subtitle 14">
            <a:extLst>
              <a:ext uri="{FF2B5EF4-FFF2-40B4-BE49-F238E27FC236}">
                <a16:creationId xmlns:a16="http://schemas.microsoft.com/office/drawing/2014/main" id="{5DBA4082-E155-40C3-909C-43D3C98A238F}"/>
              </a:ext>
            </a:extLst>
          </p:cNvPr>
          <p:cNvSpPr>
            <a:spLocks noGrp="1"/>
          </p:cNvSpPr>
          <p:nvPr>
            <p:ph type="subTitle" idx="1"/>
          </p:nvPr>
        </p:nvSpPr>
        <p:spPr>
          <a:xfrm>
            <a:off x="2835310" y="3705253"/>
            <a:ext cx="6521380" cy="2102693"/>
          </a:xfrm>
        </p:spPr>
        <p:txBody>
          <a:bodyPr>
            <a:normAutofit/>
          </a:bodyPr>
          <a:lstStyle/>
          <a:p>
            <a:pPr>
              <a:lnSpc>
                <a:spcPct val="108000"/>
              </a:lnSpc>
            </a:pPr>
            <a:r>
              <a:rPr lang="en-US" sz="2800" dirty="0">
                <a:solidFill>
                  <a:srgbClr val="000000"/>
                </a:solidFill>
                <a:latin typeface="+mn-lt"/>
              </a:rPr>
              <a:t>Please continue to </a:t>
            </a:r>
            <a:r>
              <a:rPr lang="en-US" sz="2800" b="1" dirty="0">
                <a:solidFill>
                  <a:srgbClr val="000000"/>
                </a:solidFill>
                <a:latin typeface="+mn-lt"/>
              </a:rPr>
              <a:t>Module 3</a:t>
            </a:r>
            <a:r>
              <a:rPr lang="en-US" sz="2800" dirty="0">
                <a:solidFill>
                  <a:srgbClr val="000000"/>
                </a:solidFill>
                <a:latin typeface="+mn-lt"/>
              </a:rPr>
              <a:t> </a:t>
            </a:r>
            <a:br>
              <a:rPr lang="en-US" sz="2800" dirty="0">
                <a:solidFill>
                  <a:srgbClr val="000000"/>
                </a:solidFill>
                <a:latin typeface="+mn-lt"/>
              </a:rPr>
            </a:br>
            <a:r>
              <a:rPr lang="en-US" sz="2800" i="1" dirty="0">
                <a:solidFill>
                  <a:srgbClr val="000000"/>
                </a:solidFill>
                <a:latin typeface="+mn-lt"/>
              </a:rPr>
              <a:t>to learn more about </a:t>
            </a:r>
            <a:endParaRPr lang="en-US" sz="2800" i="1" dirty="0">
              <a:solidFill>
                <a:srgbClr val="000000"/>
              </a:solidFill>
              <a:highlight>
                <a:srgbClr val="FFFF00"/>
              </a:highlight>
              <a:latin typeface="+mn-lt"/>
            </a:endParaRPr>
          </a:p>
          <a:p>
            <a:pPr>
              <a:lnSpc>
                <a:spcPct val="108000"/>
              </a:lnSpc>
            </a:pPr>
            <a:r>
              <a:rPr lang="en-US" sz="2800" b="1" dirty="0">
                <a:solidFill>
                  <a:srgbClr val="000000"/>
                </a:solidFill>
                <a:latin typeface="+mn-lt"/>
              </a:rPr>
              <a:t>Competitive Integrated Employment for People with Physical Disabilities</a:t>
            </a:r>
            <a:endParaRPr lang="en-US" sz="2800" b="1" dirty="0">
              <a:solidFill>
                <a:srgbClr val="000000"/>
              </a:solidFill>
              <a:highlight>
                <a:srgbClr val="FFFF00"/>
              </a:highlight>
              <a:latin typeface="+mn-lt"/>
            </a:endParaRPr>
          </a:p>
        </p:txBody>
      </p:sp>
      <p:pic>
        <p:nvPicPr>
          <p:cNvPr id="13" name="Picture 12" descr="Wisconsin Department of Health Services">
            <a:extLst>
              <a:ext uri="{FF2B5EF4-FFF2-40B4-BE49-F238E27FC236}">
                <a16:creationId xmlns:a16="http://schemas.microsoft.com/office/drawing/2014/main" id="{963C1A2B-DAAB-6234-2F73-187615D8E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503" y="458341"/>
            <a:ext cx="4423885" cy="860819"/>
          </a:xfrm>
          <a:prstGeom prst="rect">
            <a:avLst/>
          </a:prstGeom>
        </p:spPr>
      </p:pic>
      <p:pic>
        <p:nvPicPr>
          <p:cNvPr id="3" name="Picture 2" descr="Employment Resources, Inc.">
            <a:extLst>
              <a:ext uri="{FF2B5EF4-FFF2-40B4-BE49-F238E27FC236}">
                <a16:creationId xmlns:a16="http://schemas.microsoft.com/office/drawing/2014/main" id="{31A6D35F-9268-69B3-E63E-19D552931D1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000"/>
                    </a14:imgEffect>
                  </a14:imgLayer>
                </a14:imgProps>
              </a:ext>
              <a:ext uri="{28A0092B-C50C-407E-A947-70E740481C1C}">
                <a14:useLocalDpi xmlns:a14="http://schemas.microsoft.com/office/drawing/2010/main" val="0"/>
              </a:ext>
            </a:extLst>
          </a:blip>
          <a:stretch>
            <a:fillRect/>
          </a:stretch>
        </p:blipFill>
        <p:spPr>
          <a:xfrm>
            <a:off x="9648074" y="4996340"/>
            <a:ext cx="2252541" cy="1623211"/>
          </a:xfrm>
          <a:prstGeom prst="rect">
            <a:avLst/>
          </a:prstGeom>
        </p:spPr>
      </p:pic>
    </p:spTree>
    <p:custDataLst>
      <p:tags r:id="rId1"/>
    </p:custDataLst>
    <p:extLst>
      <p:ext uri="{BB962C8B-B14F-4D97-AF65-F5344CB8AC3E}">
        <p14:creationId xmlns:p14="http://schemas.microsoft.com/office/powerpoint/2010/main" val="417149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anim calcmode="lin" valueType="num">
                                      <p:cBhvr>
                                        <p:cTn id="11" dur="750" fill="hold"/>
                                        <p:tgtEl>
                                          <p:spTgt spid="14"/>
                                        </p:tgtEl>
                                        <p:attrNameLst>
                                          <p:attrName>ppt_x</p:attrName>
                                        </p:attrNameLst>
                                      </p:cBhvr>
                                      <p:tavLst>
                                        <p:tav tm="0">
                                          <p:val>
                                            <p:strVal val="#ppt_x"/>
                                          </p:val>
                                        </p:tav>
                                        <p:tav tm="100000">
                                          <p:val>
                                            <p:strVal val="#ppt_x"/>
                                          </p:val>
                                        </p:tav>
                                      </p:tavLst>
                                    </p:anim>
                                    <p:anim calcmode="lin" valueType="num">
                                      <p:cBhvr>
                                        <p:cTn id="12" dur="75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25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1000"/>
                                        <p:tgtEl>
                                          <p:spTgt spid="15">
                                            <p:txEl>
                                              <p:pRg st="0" end="0"/>
                                            </p:txEl>
                                          </p:spTgt>
                                        </p:tgtEl>
                                      </p:cBhvr>
                                    </p:animEffect>
                                    <p:anim calcmode="lin" valueType="num">
                                      <p:cBhvr>
                                        <p:cTn id="1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nodeType="after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750"/>
                                        <p:tgtEl>
                                          <p:spTgt spid="15">
                                            <p:txEl>
                                              <p:pRg st="1" end="1"/>
                                            </p:txEl>
                                          </p:spTgt>
                                        </p:tgtEl>
                                      </p:cBhvr>
                                    </p:animEffect>
                                    <p:anim calcmode="lin" valueType="num">
                                      <p:cBhvr>
                                        <p:cTn id="23" dur="75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2F97D07-E835-E87D-54B5-8D540D357157}"/>
              </a:ext>
              <a:ext uri="{C183D7F6-B498-43B3-948B-1728B52AA6E4}">
                <adec:decorative xmlns:adec="http://schemas.microsoft.com/office/drawing/2017/decorative" val="1"/>
              </a:ext>
            </a:extLst>
          </p:cNvPr>
          <p:cNvSpPr/>
          <p:nvPr/>
        </p:nvSpPr>
        <p:spPr>
          <a:xfrm>
            <a:off x="3982216" y="1463041"/>
            <a:ext cx="4182605" cy="418260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F94D0E7F-125A-F8FD-F954-208E4E9C33C5}"/>
              </a:ext>
              <a:ext uri="{C183D7F6-B498-43B3-948B-1728B52AA6E4}">
                <adec:decorative xmlns:adec="http://schemas.microsoft.com/office/drawing/2017/decorative" val="1"/>
              </a:ext>
            </a:extLst>
          </p:cNvPr>
          <p:cNvCxnSpPr>
            <a:cxnSpLocks/>
          </p:cNvCxnSpPr>
          <p:nvPr/>
        </p:nvCxnSpPr>
        <p:spPr>
          <a:xfrm>
            <a:off x="3882961" y="3554343"/>
            <a:ext cx="1388820" cy="0"/>
          </a:xfrm>
          <a:prstGeom prst="line">
            <a:avLst/>
          </a:prstGeom>
          <a:ln w="8255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1095202" y="430909"/>
            <a:ext cx="10001597" cy="789755"/>
          </a:xfrm>
        </p:spPr>
        <p:txBody>
          <a:bodyPr anchor="b" anchorCtr="0">
            <a:noAutofit/>
          </a:bodyPr>
          <a:lstStyle/>
          <a:p>
            <a:pPr>
              <a:lnSpc>
                <a:spcPct val="105000"/>
              </a:lnSpc>
            </a:pPr>
            <a:r>
              <a:rPr lang="en-US" sz="4400">
                <a:latin typeface="+mn-lt"/>
              </a:rPr>
              <a:t>Employment Supports </a:t>
            </a:r>
            <a:r>
              <a:rPr lang="en-US" sz="4400" b="1">
                <a:latin typeface="+mn-lt"/>
              </a:rPr>
              <a:t>Are Important</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9265920" y="3931920"/>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40CE177-C28A-B4A6-CC95-CACE00E55A40}"/>
              </a:ext>
              <a:ext uri="{C183D7F6-B498-43B3-948B-1728B52AA6E4}">
                <adec:decorative xmlns:adec="http://schemas.microsoft.com/office/drawing/2017/decorative" val="1"/>
              </a:ext>
            </a:extLst>
          </p:cNvPr>
          <p:cNvSpPr/>
          <p:nvPr/>
        </p:nvSpPr>
        <p:spPr>
          <a:xfrm>
            <a:off x="483679" y="1634103"/>
            <a:ext cx="3840480" cy="3840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0693DF-AAD9-5904-AF02-B49DEB4C64F2}"/>
              </a:ext>
            </a:extLst>
          </p:cNvPr>
          <p:cNvSpPr txBox="1"/>
          <p:nvPr/>
        </p:nvSpPr>
        <p:spPr>
          <a:xfrm>
            <a:off x="594948" y="2353235"/>
            <a:ext cx="3606163" cy="2765720"/>
          </a:xfrm>
          <a:prstGeom prst="rect">
            <a:avLst/>
          </a:prstGeom>
          <a:noFill/>
        </p:spPr>
        <p:txBody>
          <a:bodyPr wrap="square" rtlCol="0" anchor="b" anchorCtr="0">
            <a:noAutofit/>
          </a:bodyPr>
          <a:lstStyle/>
          <a:p>
            <a:pPr algn="ctr">
              <a:lnSpc>
                <a:spcPct val="108000"/>
              </a:lnSpc>
            </a:pPr>
            <a:r>
              <a:rPr lang="en-US" sz="2800" b="1" dirty="0"/>
              <a:t>Responsive, individualized, person-centered employment supports and services</a:t>
            </a:r>
          </a:p>
        </p:txBody>
      </p:sp>
      <p:cxnSp>
        <p:nvCxnSpPr>
          <p:cNvPr id="15" name="Straight Connector 14">
            <a:extLst>
              <a:ext uri="{FF2B5EF4-FFF2-40B4-BE49-F238E27FC236}">
                <a16:creationId xmlns:a16="http://schemas.microsoft.com/office/drawing/2014/main" id="{940CF33F-FD68-5CC3-F4EE-8490800C42CF}"/>
              </a:ext>
              <a:ext uri="{C183D7F6-B498-43B3-948B-1728B52AA6E4}">
                <adec:decorative xmlns:adec="http://schemas.microsoft.com/office/drawing/2017/decorative" val="1"/>
              </a:ext>
            </a:extLst>
          </p:cNvPr>
          <p:cNvCxnSpPr>
            <a:cxnSpLocks/>
          </p:cNvCxnSpPr>
          <p:nvPr/>
        </p:nvCxnSpPr>
        <p:spPr>
          <a:xfrm>
            <a:off x="6899402" y="3554343"/>
            <a:ext cx="1388820" cy="0"/>
          </a:xfrm>
          <a:prstGeom prst="line">
            <a:avLst/>
          </a:prstGeom>
          <a:ln w="8255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287F3EA4-3859-238C-8C25-F44E6379CB4E}"/>
              </a:ext>
              <a:ext uri="{C183D7F6-B498-43B3-948B-1728B52AA6E4}">
                <adec:decorative xmlns:adec="http://schemas.microsoft.com/office/drawing/2017/decorative" val="1"/>
              </a:ext>
            </a:extLst>
          </p:cNvPr>
          <p:cNvSpPr/>
          <p:nvPr/>
        </p:nvSpPr>
        <p:spPr>
          <a:xfrm>
            <a:off x="5148169" y="2628994"/>
            <a:ext cx="1850698" cy="185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3F60EF-F4D8-BDF1-946B-13F10E4544C0}"/>
              </a:ext>
            </a:extLst>
          </p:cNvPr>
          <p:cNvSpPr txBox="1"/>
          <p:nvPr/>
        </p:nvSpPr>
        <p:spPr>
          <a:xfrm>
            <a:off x="5234935" y="3261337"/>
            <a:ext cx="1677167" cy="544749"/>
          </a:xfrm>
          <a:prstGeom prst="rect">
            <a:avLst/>
          </a:prstGeom>
          <a:noFill/>
        </p:spPr>
        <p:txBody>
          <a:bodyPr wrap="square" rtlCol="0" anchor="b" anchorCtr="0">
            <a:noAutofit/>
          </a:bodyPr>
          <a:lstStyle/>
          <a:p>
            <a:pPr algn="ctr">
              <a:lnSpc>
                <a:spcPct val="108000"/>
              </a:lnSpc>
            </a:pPr>
            <a:r>
              <a:rPr lang="en-US" sz="2800" b="1" dirty="0">
                <a:solidFill>
                  <a:schemeClr val="bg2">
                    <a:lumMod val="50000"/>
                  </a:schemeClr>
                </a:solidFill>
              </a:rPr>
              <a:t>Provide</a:t>
            </a:r>
          </a:p>
        </p:txBody>
      </p:sp>
      <p:sp>
        <p:nvSpPr>
          <p:cNvPr id="4" name="Oval 3">
            <a:extLst>
              <a:ext uri="{FF2B5EF4-FFF2-40B4-BE49-F238E27FC236}">
                <a16:creationId xmlns:a16="http://schemas.microsoft.com/office/drawing/2014/main" id="{6DBA4964-1C9E-738E-BF88-B41B2ACC45E6}"/>
              </a:ext>
              <a:ext uri="{C183D7F6-B498-43B3-948B-1728B52AA6E4}">
                <adec:decorative xmlns:adec="http://schemas.microsoft.com/office/drawing/2017/decorative" val="1"/>
              </a:ext>
            </a:extLst>
          </p:cNvPr>
          <p:cNvSpPr/>
          <p:nvPr/>
        </p:nvSpPr>
        <p:spPr>
          <a:xfrm>
            <a:off x="7822878" y="1634103"/>
            <a:ext cx="3840480" cy="3840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D74875-B777-5CE8-7FF5-2B4665A7ED1A}"/>
              </a:ext>
            </a:extLst>
          </p:cNvPr>
          <p:cNvSpPr txBox="1"/>
          <p:nvPr/>
        </p:nvSpPr>
        <p:spPr>
          <a:xfrm>
            <a:off x="8245629" y="2353235"/>
            <a:ext cx="3029956" cy="2073517"/>
          </a:xfrm>
          <a:prstGeom prst="rect">
            <a:avLst/>
          </a:prstGeom>
          <a:noFill/>
        </p:spPr>
        <p:txBody>
          <a:bodyPr wrap="square" rtlCol="0" anchor="b" anchorCtr="0">
            <a:noAutofit/>
          </a:bodyPr>
          <a:lstStyle/>
          <a:p>
            <a:pPr algn="ctr">
              <a:lnSpc>
                <a:spcPct val="108000"/>
              </a:lnSpc>
            </a:pPr>
            <a:r>
              <a:rPr lang="en-US" sz="2800" b="1" dirty="0"/>
              <a:t>Direction and assistance to address and manage barriers</a:t>
            </a:r>
          </a:p>
        </p:txBody>
      </p:sp>
    </p:spTree>
    <p:custDataLst>
      <p:tags r:id="rId1"/>
    </p:custDataLst>
    <p:extLst>
      <p:ext uri="{BB962C8B-B14F-4D97-AF65-F5344CB8AC3E}">
        <p14:creationId xmlns:p14="http://schemas.microsoft.com/office/powerpoint/2010/main" val="403509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0-#ppt_w/2"/>
                                          </p:val>
                                        </p:tav>
                                        <p:tav tm="100000">
                                          <p:val>
                                            <p:strVal val="#ppt_x"/>
                                          </p:val>
                                        </p:tav>
                                      </p:tavLst>
                                    </p:anim>
                                    <p:anim calcmode="lin" valueType="num">
                                      <p:cBhvr additive="base">
                                        <p:cTn id="14" dur="75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0-#ppt_w/2"/>
                                          </p:val>
                                        </p:tav>
                                        <p:tav tm="100000">
                                          <p:val>
                                            <p:strVal val="#ppt_x"/>
                                          </p:val>
                                        </p:tav>
                                      </p:tavLst>
                                    </p:anim>
                                    <p:anim calcmode="lin" valueType="num">
                                      <p:cBhvr additive="base">
                                        <p:cTn id="18" dur="7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750" fill="hold"/>
                                        <p:tgtEl>
                                          <p:spTgt spid="11"/>
                                        </p:tgtEl>
                                        <p:attrNameLst>
                                          <p:attrName>ppt_x</p:attrName>
                                        </p:attrNameLst>
                                      </p:cBhvr>
                                      <p:tavLst>
                                        <p:tav tm="0">
                                          <p:val>
                                            <p:strVal val="#ppt_x"/>
                                          </p:val>
                                        </p:tav>
                                        <p:tav tm="100000">
                                          <p:val>
                                            <p:strVal val="#ppt_x"/>
                                          </p:val>
                                        </p:tav>
                                      </p:tavLst>
                                    </p:anim>
                                    <p:anim calcmode="lin" valueType="num">
                                      <p:cBhvr additive="base">
                                        <p:cTn id="27" dur="75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750" fill="hold"/>
                                        <p:tgtEl>
                                          <p:spTgt spid="3"/>
                                        </p:tgtEl>
                                        <p:attrNameLst>
                                          <p:attrName>ppt_x</p:attrName>
                                        </p:attrNameLst>
                                      </p:cBhvr>
                                      <p:tavLst>
                                        <p:tav tm="0">
                                          <p:val>
                                            <p:strVal val="#ppt_x"/>
                                          </p:val>
                                        </p:tav>
                                        <p:tav tm="100000">
                                          <p:val>
                                            <p:strVal val="#ppt_x"/>
                                          </p:val>
                                        </p:tav>
                                      </p:tavLst>
                                    </p:anim>
                                    <p:anim calcmode="lin" valueType="num">
                                      <p:cBhvr additive="base">
                                        <p:cTn id="31" dur="75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750" fill="hold"/>
                                        <p:tgtEl>
                                          <p:spTgt spid="12"/>
                                        </p:tgtEl>
                                        <p:attrNameLst>
                                          <p:attrName>ppt_x</p:attrName>
                                        </p:attrNameLst>
                                      </p:cBhvr>
                                      <p:tavLst>
                                        <p:tav tm="0">
                                          <p:val>
                                            <p:strVal val="#ppt_x"/>
                                          </p:val>
                                        </p:tav>
                                        <p:tav tm="100000">
                                          <p:val>
                                            <p:strVal val="#ppt_x"/>
                                          </p:val>
                                        </p:tav>
                                      </p:tavLst>
                                    </p:anim>
                                    <p:anim calcmode="lin" valueType="num">
                                      <p:cBhvr additive="base">
                                        <p:cTn id="35" dur="75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2750"/>
                            </p:stCondLst>
                            <p:childTnLst>
                              <p:par>
                                <p:cTn id="37" presetID="22" presetClass="entr" presetSubtype="8" fill="hold" nodeType="after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750" fill="hold"/>
                                        <p:tgtEl>
                                          <p:spTgt spid="4"/>
                                        </p:tgtEl>
                                        <p:attrNameLst>
                                          <p:attrName>ppt_x</p:attrName>
                                        </p:attrNameLst>
                                      </p:cBhvr>
                                      <p:tavLst>
                                        <p:tav tm="0">
                                          <p:val>
                                            <p:strVal val="1+#ppt_w/2"/>
                                          </p:val>
                                        </p:tav>
                                        <p:tav tm="100000">
                                          <p:val>
                                            <p:strVal val="#ppt_x"/>
                                          </p:val>
                                        </p:tav>
                                      </p:tavLst>
                                    </p:anim>
                                    <p:anim calcmode="lin" valueType="num">
                                      <p:cBhvr additive="base">
                                        <p:cTn id="44" dur="750" fill="hold"/>
                                        <p:tgtEl>
                                          <p:spTgt spid="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750" fill="hold"/>
                                        <p:tgtEl>
                                          <p:spTgt spid="6"/>
                                        </p:tgtEl>
                                        <p:attrNameLst>
                                          <p:attrName>ppt_x</p:attrName>
                                        </p:attrNameLst>
                                      </p:cBhvr>
                                      <p:tavLst>
                                        <p:tav tm="0">
                                          <p:val>
                                            <p:strVal val="1+#ppt_w/2"/>
                                          </p:val>
                                        </p:tav>
                                        <p:tav tm="100000">
                                          <p:val>
                                            <p:strVal val="#ppt_x"/>
                                          </p:val>
                                        </p:tav>
                                      </p:tavLst>
                                    </p:anim>
                                    <p:anim calcmode="lin" valueType="num">
                                      <p:cBhvr additive="base">
                                        <p:cTn id="4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9" grpId="0"/>
      <p:bldP spid="11" grpId="0" animBg="1"/>
      <p:bldP spid="12" grpId="0"/>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5C80F-61FC-D072-6877-FB6A2E78F401}"/>
              </a:ext>
            </a:extLst>
          </p:cNvPr>
          <p:cNvSpPr>
            <a:spLocks noGrp="1"/>
          </p:cNvSpPr>
          <p:nvPr>
            <p:ph type="title"/>
          </p:nvPr>
        </p:nvSpPr>
        <p:spPr>
          <a:xfrm>
            <a:off x="731520" y="429768"/>
            <a:ext cx="10698480" cy="927708"/>
          </a:xfrm>
        </p:spPr>
        <p:txBody>
          <a:bodyPr anchor="b" anchorCtr="0">
            <a:noAutofit/>
          </a:bodyPr>
          <a:lstStyle/>
          <a:p>
            <a:pPr algn="ctr"/>
            <a:r>
              <a:rPr lang="en-US" sz="4800"/>
              <a:t>Types of </a:t>
            </a:r>
            <a:r>
              <a:rPr lang="en-US" sz="4800" b="1"/>
              <a:t>Services</a:t>
            </a:r>
            <a:r>
              <a:rPr lang="en-US" sz="4800"/>
              <a:t> and </a:t>
            </a:r>
            <a:r>
              <a:rPr lang="en-US" sz="4800" b="1"/>
              <a:t>Supports</a:t>
            </a:r>
          </a:p>
        </p:txBody>
      </p:sp>
      <p:sp>
        <p:nvSpPr>
          <p:cNvPr id="9" name="Freeform: Shape 8">
            <a:extLst>
              <a:ext uri="{FF2B5EF4-FFF2-40B4-BE49-F238E27FC236}">
                <a16:creationId xmlns:a16="http://schemas.microsoft.com/office/drawing/2014/main" id="{CB1032F0-FD0D-6693-8F33-68A12849A444}"/>
              </a:ext>
              <a:ext uri="{C183D7F6-B498-43B3-948B-1728B52AA6E4}">
                <adec:decorative xmlns:adec="http://schemas.microsoft.com/office/drawing/2017/decorative" val="1"/>
              </a:ext>
            </a:extLst>
          </p:cNvPr>
          <p:cNvSpPr/>
          <p:nvPr/>
        </p:nvSpPr>
        <p:spPr>
          <a:xfrm>
            <a:off x="0" y="4292600"/>
            <a:ext cx="12192000" cy="2565400"/>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accent6">
                  <a:lumMod val="20000"/>
                  <a:lumOff val="80000"/>
                  <a:alpha val="90000"/>
                </a:schemeClr>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extLst>
              <a:ext uri="{FF2B5EF4-FFF2-40B4-BE49-F238E27FC236}">
                <a16:creationId xmlns:a16="http://schemas.microsoft.com/office/drawing/2014/main" id="{D2A067D8-4935-29AA-E923-E0914E658EB6}"/>
              </a:ext>
            </a:extLst>
          </p:cNvPr>
          <p:cNvSpPr txBox="1"/>
          <p:nvPr/>
        </p:nvSpPr>
        <p:spPr>
          <a:xfrm>
            <a:off x="1064190" y="2689951"/>
            <a:ext cx="4572000" cy="1046825"/>
          </a:xfrm>
          <a:prstGeom prst="rect">
            <a:avLst/>
          </a:prstGeom>
          <a:noFill/>
        </p:spPr>
        <p:txBody>
          <a:bodyPr wrap="square" rtlCol="0" anchor="ctr">
            <a:spAutoFit/>
          </a:bodyPr>
          <a:lstStyle/>
          <a:p>
            <a:pPr algn="ctr">
              <a:lnSpc>
                <a:spcPct val="108000"/>
              </a:lnSpc>
            </a:pPr>
            <a:r>
              <a:rPr lang="en-US" sz="3000" b="1">
                <a:solidFill>
                  <a:schemeClr val="bg2">
                    <a:lumMod val="50000"/>
                  </a:schemeClr>
                </a:solidFill>
              </a:rPr>
              <a:t>Person-centered conversations </a:t>
            </a:r>
            <a:r>
              <a:rPr lang="en-US" sz="3000">
                <a:solidFill>
                  <a:schemeClr val="bg2">
                    <a:lumMod val="50000"/>
                  </a:schemeClr>
                </a:solidFill>
              </a:rPr>
              <a:t>to identify:</a:t>
            </a:r>
          </a:p>
        </p:txBody>
      </p:sp>
      <p:sp>
        <p:nvSpPr>
          <p:cNvPr id="33" name="TextBox 32">
            <a:extLst>
              <a:ext uri="{FF2B5EF4-FFF2-40B4-BE49-F238E27FC236}">
                <a16:creationId xmlns:a16="http://schemas.microsoft.com/office/drawing/2014/main" id="{110D310B-BA06-026E-BAE7-CB07193A55F0}"/>
              </a:ext>
            </a:extLst>
          </p:cNvPr>
          <p:cNvSpPr txBox="1"/>
          <p:nvPr/>
        </p:nvSpPr>
        <p:spPr>
          <a:xfrm>
            <a:off x="2661331" y="3930009"/>
            <a:ext cx="1713026" cy="517899"/>
          </a:xfrm>
          <a:prstGeom prst="rect">
            <a:avLst/>
          </a:prstGeom>
          <a:noFill/>
        </p:spPr>
        <p:txBody>
          <a:bodyPr wrap="square" rtlCol="0" anchor="ctr">
            <a:spAutoFit/>
          </a:bodyPr>
          <a:lstStyle/>
          <a:p>
            <a:pPr>
              <a:lnSpc>
                <a:spcPct val="108000"/>
              </a:lnSpc>
            </a:pPr>
            <a:r>
              <a:rPr lang="en-US" sz="2800">
                <a:solidFill>
                  <a:srgbClr val="000000"/>
                </a:solidFill>
              </a:rPr>
              <a:t>Concerns</a:t>
            </a:r>
          </a:p>
        </p:txBody>
      </p:sp>
      <p:sp>
        <p:nvSpPr>
          <p:cNvPr id="34" name="TextBox 33">
            <a:extLst>
              <a:ext uri="{FF2B5EF4-FFF2-40B4-BE49-F238E27FC236}">
                <a16:creationId xmlns:a16="http://schemas.microsoft.com/office/drawing/2014/main" id="{667116E1-9606-EC08-B32D-15B3DE8E91BE}"/>
              </a:ext>
            </a:extLst>
          </p:cNvPr>
          <p:cNvSpPr txBox="1"/>
          <p:nvPr/>
        </p:nvSpPr>
        <p:spPr>
          <a:xfrm>
            <a:off x="2661331" y="4647864"/>
            <a:ext cx="1713026" cy="517899"/>
          </a:xfrm>
          <a:prstGeom prst="rect">
            <a:avLst/>
          </a:prstGeom>
          <a:noFill/>
        </p:spPr>
        <p:txBody>
          <a:bodyPr wrap="square" rtlCol="0" anchor="ctr">
            <a:spAutoFit/>
          </a:bodyPr>
          <a:lstStyle/>
          <a:p>
            <a:pPr lvl="0">
              <a:lnSpc>
                <a:spcPct val="108000"/>
              </a:lnSpc>
            </a:pPr>
            <a:r>
              <a:rPr lang="en-US" sz="2800">
                <a:solidFill>
                  <a:srgbClr val="000000"/>
                </a:solidFill>
              </a:rPr>
              <a:t>Barriers</a:t>
            </a:r>
          </a:p>
        </p:txBody>
      </p:sp>
      <p:sp>
        <p:nvSpPr>
          <p:cNvPr id="35" name="Oval 34">
            <a:extLst>
              <a:ext uri="{FF2B5EF4-FFF2-40B4-BE49-F238E27FC236}">
                <a16:creationId xmlns:a16="http://schemas.microsoft.com/office/drawing/2014/main" id="{8F01BBCF-4AA6-40CF-C813-5EFC8744FE20}"/>
              </a:ext>
              <a:ext uri="{C183D7F6-B498-43B3-948B-1728B52AA6E4}">
                <adec:decorative xmlns:adec="http://schemas.microsoft.com/office/drawing/2017/decorative" val="1"/>
              </a:ext>
            </a:extLst>
          </p:cNvPr>
          <p:cNvSpPr/>
          <p:nvPr/>
        </p:nvSpPr>
        <p:spPr>
          <a:xfrm>
            <a:off x="2154996" y="4060585"/>
            <a:ext cx="256746" cy="25674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A3064F5A-5553-A0F8-FACB-B7DC2B0D395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3843" y="3857555"/>
            <a:ext cx="483221" cy="483221"/>
          </a:xfrm>
          <a:prstGeom prst="rect">
            <a:avLst/>
          </a:prstGeom>
        </p:spPr>
      </p:pic>
      <p:sp>
        <p:nvSpPr>
          <p:cNvPr id="37" name="Oval 36">
            <a:extLst>
              <a:ext uri="{FF2B5EF4-FFF2-40B4-BE49-F238E27FC236}">
                <a16:creationId xmlns:a16="http://schemas.microsoft.com/office/drawing/2014/main" id="{16B53A32-DB35-8397-F257-08E2B410B7D0}"/>
              </a:ext>
              <a:ext uri="{C183D7F6-B498-43B3-948B-1728B52AA6E4}">
                <adec:decorative xmlns:adec="http://schemas.microsoft.com/office/drawing/2017/decorative" val="1"/>
              </a:ext>
            </a:extLst>
          </p:cNvPr>
          <p:cNvSpPr/>
          <p:nvPr/>
        </p:nvSpPr>
        <p:spPr>
          <a:xfrm>
            <a:off x="2154996" y="4805120"/>
            <a:ext cx="256746" cy="25674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EF75A98B-CEE7-39C7-8DBC-FD070EDE16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3843" y="4602090"/>
            <a:ext cx="483221" cy="483221"/>
          </a:xfrm>
          <a:prstGeom prst="rect">
            <a:avLst/>
          </a:prstGeom>
        </p:spPr>
      </p:pic>
      <p:sp>
        <p:nvSpPr>
          <p:cNvPr id="43" name="Oval 42">
            <a:extLst>
              <a:ext uri="{FF2B5EF4-FFF2-40B4-BE49-F238E27FC236}">
                <a16:creationId xmlns:a16="http://schemas.microsoft.com/office/drawing/2014/main" id="{4FF469E0-E078-3FA1-BF28-C97F0475AF48}"/>
              </a:ext>
              <a:ext uri="{C183D7F6-B498-43B3-948B-1728B52AA6E4}">
                <adec:decorative xmlns:adec="http://schemas.microsoft.com/office/drawing/2017/decorative" val="1"/>
              </a:ext>
            </a:extLst>
          </p:cNvPr>
          <p:cNvSpPr/>
          <p:nvPr/>
        </p:nvSpPr>
        <p:spPr>
          <a:xfrm>
            <a:off x="2930834" y="1751260"/>
            <a:ext cx="838713" cy="838713"/>
          </a:xfrm>
          <a:prstGeom prst="ellipse">
            <a:avLst/>
          </a:prstGeom>
          <a:solidFill>
            <a:srgbClr val="298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FE13855F-C3AD-C5CC-E855-AC1496F794C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36942" y="1844668"/>
            <a:ext cx="640080" cy="640080"/>
          </a:xfrm>
          <a:prstGeom prst="rect">
            <a:avLst/>
          </a:prstGeom>
        </p:spPr>
      </p:pic>
      <p:sp>
        <p:nvSpPr>
          <p:cNvPr id="25" name="TextBox 24">
            <a:extLst>
              <a:ext uri="{FF2B5EF4-FFF2-40B4-BE49-F238E27FC236}">
                <a16:creationId xmlns:a16="http://schemas.microsoft.com/office/drawing/2014/main" id="{7C575B1A-370F-2711-C39F-83A1447F2FC8}"/>
              </a:ext>
            </a:extLst>
          </p:cNvPr>
          <p:cNvSpPr txBox="1"/>
          <p:nvPr/>
        </p:nvSpPr>
        <p:spPr>
          <a:xfrm>
            <a:off x="6541983" y="2689951"/>
            <a:ext cx="4572000" cy="1046825"/>
          </a:xfrm>
          <a:prstGeom prst="rect">
            <a:avLst/>
          </a:prstGeom>
          <a:noFill/>
        </p:spPr>
        <p:txBody>
          <a:bodyPr wrap="square" rtlCol="0" anchor="ctr">
            <a:spAutoFit/>
          </a:bodyPr>
          <a:lstStyle/>
          <a:p>
            <a:pPr algn="ctr">
              <a:lnSpc>
                <a:spcPct val="108000"/>
              </a:lnSpc>
            </a:pPr>
            <a:r>
              <a:rPr lang="en-US" sz="3000" b="1">
                <a:solidFill>
                  <a:schemeClr val="accent1">
                    <a:lumMod val="75000"/>
                  </a:schemeClr>
                </a:solidFill>
              </a:rPr>
              <a:t>Career Exploration support </a:t>
            </a:r>
            <a:r>
              <a:rPr lang="en-US" sz="3000">
                <a:solidFill>
                  <a:schemeClr val="accent1">
                    <a:lumMod val="75000"/>
                  </a:schemeClr>
                </a:solidFill>
              </a:rPr>
              <a:t>to identify:</a:t>
            </a:r>
          </a:p>
        </p:txBody>
      </p:sp>
      <p:sp>
        <p:nvSpPr>
          <p:cNvPr id="26" name="TextBox 25">
            <a:extLst>
              <a:ext uri="{FF2B5EF4-FFF2-40B4-BE49-F238E27FC236}">
                <a16:creationId xmlns:a16="http://schemas.microsoft.com/office/drawing/2014/main" id="{A853D978-1EE4-0E74-21F5-A6E482791024}"/>
              </a:ext>
            </a:extLst>
          </p:cNvPr>
          <p:cNvSpPr txBox="1"/>
          <p:nvPr/>
        </p:nvSpPr>
        <p:spPr>
          <a:xfrm>
            <a:off x="8207072" y="3930009"/>
            <a:ext cx="1757549" cy="517899"/>
          </a:xfrm>
          <a:prstGeom prst="rect">
            <a:avLst/>
          </a:prstGeom>
          <a:noFill/>
        </p:spPr>
        <p:txBody>
          <a:bodyPr wrap="square" rtlCol="0" anchor="ctr">
            <a:spAutoFit/>
          </a:bodyPr>
          <a:lstStyle/>
          <a:p>
            <a:pPr>
              <a:lnSpc>
                <a:spcPct val="108000"/>
              </a:lnSpc>
            </a:pPr>
            <a:r>
              <a:rPr lang="en-US" sz="2800">
                <a:solidFill>
                  <a:srgbClr val="000000"/>
                </a:solidFill>
              </a:rPr>
              <a:t>Strengths</a:t>
            </a:r>
          </a:p>
        </p:txBody>
      </p:sp>
      <p:sp>
        <p:nvSpPr>
          <p:cNvPr id="27" name="TextBox 26">
            <a:extLst>
              <a:ext uri="{FF2B5EF4-FFF2-40B4-BE49-F238E27FC236}">
                <a16:creationId xmlns:a16="http://schemas.microsoft.com/office/drawing/2014/main" id="{A5CFD2A4-2D01-7E29-0C87-71D3C23EBCD8}"/>
              </a:ext>
            </a:extLst>
          </p:cNvPr>
          <p:cNvSpPr txBox="1"/>
          <p:nvPr/>
        </p:nvSpPr>
        <p:spPr>
          <a:xfrm>
            <a:off x="8207072" y="4647864"/>
            <a:ext cx="1757549" cy="517899"/>
          </a:xfrm>
          <a:prstGeom prst="rect">
            <a:avLst/>
          </a:prstGeom>
          <a:noFill/>
        </p:spPr>
        <p:txBody>
          <a:bodyPr wrap="square" rtlCol="0" anchor="ctr">
            <a:spAutoFit/>
          </a:bodyPr>
          <a:lstStyle/>
          <a:p>
            <a:pPr lvl="0">
              <a:lnSpc>
                <a:spcPct val="108000"/>
              </a:lnSpc>
            </a:pPr>
            <a:r>
              <a:rPr lang="en-US" sz="2800">
                <a:solidFill>
                  <a:srgbClr val="000000"/>
                </a:solidFill>
              </a:rPr>
              <a:t>Interests</a:t>
            </a:r>
          </a:p>
        </p:txBody>
      </p:sp>
      <p:sp>
        <p:nvSpPr>
          <p:cNvPr id="28" name="Oval 27">
            <a:extLst>
              <a:ext uri="{FF2B5EF4-FFF2-40B4-BE49-F238E27FC236}">
                <a16:creationId xmlns:a16="http://schemas.microsoft.com/office/drawing/2014/main" id="{9363D7E4-18FB-6BBE-E6C5-63AEF16A1352}"/>
              </a:ext>
              <a:ext uri="{C183D7F6-B498-43B3-948B-1728B52AA6E4}">
                <adec:decorative xmlns:adec="http://schemas.microsoft.com/office/drawing/2017/decorative" val="1"/>
              </a:ext>
            </a:extLst>
          </p:cNvPr>
          <p:cNvSpPr/>
          <p:nvPr/>
        </p:nvSpPr>
        <p:spPr>
          <a:xfrm>
            <a:off x="7700737" y="4060585"/>
            <a:ext cx="256746" cy="25674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6871EB31-D673-B5FE-7DD3-973E54BC67C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9584" y="3857555"/>
            <a:ext cx="483221" cy="483221"/>
          </a:xfrm>
          <a:prstGeom prst="rect">
            <a:avLst/>
          </a:prstGeom>
        </p:spPr>
      </p:pic>
      <p:sp>
        <p:nvSpPr>
          <p:cNvPr id="30" name="Oval 29">
            <a:extLst>
              <a:ext uri="{FF2B5EF4-FFF2-40B4-BE49-F238E27FC236}">
                <a16:creationId xmlns:a16="http://schemas.microsoft.com/office/drawing/2014/main" id="{9F341A30-88FB-8751-7B02-0A515B134C3E}"/>
              </a:ext>
              <a:ext uri="{C183D7F6-B498-43B3-948B-1728B52AA6E4}">
                <adec:decorative xmlns:adec="http://schemas.microsoft.com/office/drawing/2017/decorative" val="1"/>
              </a:ext>
            </a:extLst>
          </p:cNvPr>
          <p:cNvSpPr/>
          <p:nvPr/>
        </p:nvSpPr>
        <p:spPr>
          <a:xfrm>
            <a:off x="7700737" y="4805120"/>
            <a:ext cx="256746" cy="25674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6B04AD8A-6D28-C33A-0099-74C14C999B9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9584" y="4602090"/>
            <a:ext cx="483221" cy="483221"/>
          </a:xfrm>
          <a:prstGeom prst="rect">
            <a:avLst/>
          </a:prstGeom>
        </p:spPr>
      </p:pic>
      <p:sp>
        <p:nvSpPr>
          <p:cNvPr id="44" name="Oval 43">
            <a:extLst>
              <a:ext uri="{FF2B5EF4-FFF2-40B4-BE49-F238E27FC236}">
                <a16:creationId xmlns:a16="http://schemas.microsoft.com/office/drawing/2014/main" id="{2C5DD5DE-33A3-3026-31D5-95A5BD15FAE4}"/>
              </a:ext>
              <a:ext uri="{C183D7F6-B498-43B3-948B-1728B52AA6E4}">
                <adec:decorative xmlns:adec="http://schemas.microsoft.com/office/drawing/2017/decorative" val="1"/>
              </a:ext>
            </a:extLst>
          </p:cNvPr>
          <p:cNvSpPr/>
          <p:nvPr/>
        </p:nvSpPr>
        <p:spPr>
          <a:xfrm>
            <a:off x="8408627" y="1761650"/>
            <a:ext cx="838713" cy="838713"/>
          </a:xfrm>
          <a:prstGeom prst="ellipse">
            <a:avLst/>
          </a:prstGeom>
          <a:solidFill>
            <a:srgbClr val="298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3D75E8E3-3997-AAFD-3D26-8BE7CAC643F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7219" y="1841594"/>
            <a:ext cx="640080" cy="640080"/>
          </a:xfrm>
          <a:prstGeom prst="rect">
            <a:avLst/>
          </a:prstGeom>
        </p:spPr>
      </p:pic>
    </p:spTree>
    <p:custDataLst>
      <p:tags r:id="rId1"/>
    </p:custDataLst>
    <p:extLst>
      <p:ext uri="{BB962C8B-B14F-4D97-AF65-F5344CB8AC3E}">
        <p14:creationId xmlns:p14="http://schemas.microsoft.com/office/powerpoint/2010/main" val="7129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750"/>
                                        <p:tgtEl>
                                          <p:spTgt spid="43"/>
                                        </p:tgtEl>
                                      </p:cBhvr>
                                    </p:animEffect>
                                    <p:anim calcmode="lin" valueType="num">
                                      <p:cBhvr>
                                        <p:cTn id="17" dur="750" fill="hold"/>
                                        <p:tgtEl>
                                          <p:spTgt spid="43"/>
                                        </p:tgtEl>
                                        <p:attrNameLst>
                                          <p:attrName>ppt_x</p:attrName>
                                        </p:attrNameLst>
                                      </p:cBhvr>
                                      <p:tavLst>
                                        <p:tav tm="0">
                                          <p:val>
                                            <p:strVal val="#ppt_x"/>
                                          </p:val>
                                        </p:tav>
                                        <p:tav tm="100000">
                                          <p:val>
                                            <p:strVal val="#ppt_x"/>
                                          </p:val>
                                        </p:tav>
                                      </p:tavLst>
                                    </p:anim>
                                    <p:anim calcmode="lin" valueType="num">
                                      <p:cBhvr>
                                        <p:cTn id="18" dur="750" fill="hold"/>
                                        <p:tgtEl>
                                          <p:spTgt spid="4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750"/>
                                        <p:tgtEl>
                                          <p:spTgt spid="40"/>
                                        </p:tgtEl>
                                      </p:cBhvr>
                                    </p:animEffect>
                                    <p:anim calcmode="lin" valueType="num">
                                      <p:cBhvr>
                                        <p:cTn id="22" dur="750" fill="hold"/>
                                        <p:tgtEl>
                                          <p:spTgt spid="40"/>
                                        </p:tgtEl>
                                        <p:attrNameLst>
                                          <p:attrName>ppt_x</p:attrName>
                                        </p:attrNameLst>
                                      </p:cBhvr>
                                      <p:tavLst>
                                        <p:tav tm="0">
                                          <p:val>
                                            <p:strVal val="#ppt_x"/>
                                          </p:val>
                                        </p:tav>
                                        <p:tav tm="100000">
                                          <p:val>
                                            <p:strVal val="#ppt_x"/>
                                          </p:val>
                                        </p:tav>
                                      </p:tavLst>
                                    </p:anim>
                                    <p:anim calcmode="lin" valueType="num">
                                      <p:cBhvr>
                                        <p:cTn id="23" dur="750" fill="hold"/>
                                        <p:tgtEl>
                                          <p:spTgt spid="4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750"/>
                                        <p:tgtEl>
                                          <p:spTgt spid="32"/>
                                        </p:tgtEl>
                                      </p:cBhvr>
                                    </p:animEffect>
                                    <p:anim calcmode="lin" valueType="num">
                                      <p:cBhvr>
                                        <p:cTn id="27" dur="750" fill="hold"/>
                                        <p:tgtEl>
                                          <p:spTgt spid="32"/>
                                        </p:tgtEl>
                                        <p:attrNameLst>
                                          <p:attrName>ppt_x</p:attrName>
                                        </p:attrNameLst>
                                      </p:cBhvr>
                                      <p:tavLst>
                                        <p:tav tm="0">
                                          <p:val>
                                            <p:strVal val="#ppt_x"/>
                                          </p:val>
                                        </p:tav>
                                        <p:tav tm="100000">
                                          <p:val>
                                            <p:strVal val="#ppt_x"/>
                                          </p:val>
                                        </p:tav>
                                      </p:tavLst>
                                    </p:anim>
                                    <p:anim calcmode="lin" valueType="num">
                                      <p:cBhvr>
                                        <p:cTn id="28" dur="750" fill="hold"/>
                                        <p:tgtEl>
                                          <p:spTgt spid="3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31"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750" fill="hold"/>
                                        <p:tgtEl>
                                          <p:spTgt spid="36"/>
                                        </p:tgtEl>
                                        <p:attrNameLst>
                                          <p:attrName>ppt_w</p:attrName>
                                        </p:attrNameLst>
                                      </p:cBhvr>
                                      <p:tavLst>
                                        <p:tav tm="0">
                                          <p:val>
                                            <p:fltVal val="0"/>
                                          </p:val>
                                        </p:tav>
                                        <p:tav tm="100000">
                                          <p:val>
                                            <p:strVal val="#ppt_w"/>
                                          </p:val>
                                        </p:tav>
                                      </p:tavLst>
                                    </p:anim>
                                    <p:anim calcmode="lin" valueType="num">
                                      <p:cBhvr>
                                        <p:cTn id="33" dur="750" fill="hold"/>
                                        <p:tgtEl>
                                          <p:spTgt spid="36"/>
                                        </p:tgtEl>
                                        <p:attrNameLst>
                                          <p:attrName>ppt_h</p:attrName>
                                        </p:attrNameLst>
                                      </p:cBhvr>
                                      <p:tavLst>
                                        <p:tav tm="0">
                                          <p:val>
                                            <p:fltVal val="0"/>
                                          </p:val>
                                        </p:tav>
                                        <p:tav tm="100000">
                                          <p:val>
                                            <p:strVal val="#ppt_h"/>
                                          </p:val>
                                        </p:tav>
                                      </p:tavLst>
                                    </p:anim>
                                    <p:anim calcmode="lin" valueType="num">
                                      <p:cBhvr>
                                        <p:cTn id="34" dur="750" fill="hold"/>
                                        <p:tgtEl>
                                          <p:spTgt spid="36"/>
                                        </p:tgtEl>
                                        <p:attrNameLst>
                                          <p:attrName>style.rotation</p:attrName>
                                        </p:attrNameLst>
                                      </p:cBhvr>
                                      <p:tavLst>
                                        <p:tav tm="0">
                                          <p:val>
                                            <p:fltVal val="90"/>
                                          </p:val>
                                        </p:tav>
                                        <p:tav tm="100000">
                                          <p:val>
                                            <p:fltVal val="0"/>
                                          </p:val>
                                        </p:tav>
                                      </p:tavLst>
                                    </p:anim>
                                    <p:animEffect transition="in" filter="fade">
                                      <p:cBhvr>
                                        <p:cTn id="35" dur="750"/>
                                        <p:tgtEl>
                                          <p:spTgt spid="36"/>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750" fill="hold"/>
                                        <p:tgtEl>
                                          <p:spTgt spid="33"/>
                                        </p:tgtEl>
                                        <p:attrNameLst>
                                          <p:attrName>ppt_x</p:attrName>
                                        </p:attrNameLst>
                                      </p:cBhvr>
                                      <p:tavLst>
                                        <p:tav tm="0">
                                          <p:val>
                                            <p:strVal val="#ppt_x"/>
                                          </p:val>
                                        </p:tav>
                                        <p:tav tm="100000">
                                          <p:val>
                                            <p:strVal val="#ppt_x"/>
                                          </p:val>
                                        </p:tav>
                                      </p:tavLst>
                                    </p:anim>
                                    <p:anim calcmode="lin" valueType="num">
                                      <p:cBhvr additive="base">
                                        <p:cTn id="39" dur="750" fill="hold"/>
                                        <p:tgtEl>
                                          <p:spTgt spid="33"/>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31"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750" fill="hold"/>
                                        <p:tgtEl>
                                          <p:spTgt spid="38"/>
                                        </p:tgtEl>
                                        <p:attrNameLst>
                                          <p:attrName>ppt_w</p:attrName>
                                        </p:attrNameLst>
                                      </p:cBhvr>
                                      <p:tavLst>
                                        <p:tav tm="0">
                                          <p:val>
                                            <p:fltVal val="0"/>
                                          </p:val>
                                        </p:tav>
                                        <p:tav tm="100000">
                                          <p:val>
                                            <p:strVal val="#ppt_w"/>
                                          </p:val>
                                        </p:tav>
                                      </p:tavLst>
                                    </p:anim>
                                    <p:anim calcmode="lin" valueType="num">
                                      <p:cBhvr>
                                        <p:cTn id="44" dur="750" fill="hold"/>
                                        <p:tgtEl>
                                          <p:spTgt spid="38"/>
                                        </p:tgtEl>
                                        <p:attrNameLst>
                                          <p:attrName>ppt_h</p:attrName>
                                        </p:attrNameLst>
                                      </p:cBhvr>
                                      <p:tavLst>
                                        <p:tav tm="0">
                                          <p:val>
                                            <p:fltVal val="0"/>
                                          </p:val>
                                        </p:tav>
                                        <p:tav tm="100000">
                                          <p:val>
                                            <p:strVal val="#ppt_h"/>
                                          </p:val>
                                        </p:tav>
                                      </p:tavLst>
                                    </p:anim>
                                    <p:anim calcmode="lin" valueType="num">
                                      <p:cBhvr>
                                        <p:cTn id="45" dur="750" fill="hold"/>
                                        <p:tgtEl>
                                          <p:spTgt spid="38"/>
                                        </p:tgtEl>
                                        <p:attrNameLst>
                                          <p:attrName>style.rotation</p:attrName>
                                        </p:attrNameLst>
                                      </p:cBhvr>
                                      <p:tavLst>
                                        <p:tav tm="0">
                                          <p:val>
                                            <p:fltVal val="90"/>
                                          </p:val>
                                        </p:tav>
                                        <p:tav tm="100000">
                                          <p:val>
                                            <p:fltVal val="0"/>
                                          </p:val>
                                        </p:tav>
                                      </p:tavLst>
                                    </p:anim>
                                    <p:animEffect transition="in" filter="fade">
                                      <p:cBhvr>
                                        <p:cTn id="46" dur="750"/>
                                        <p:tgtEl>
                                          <p:spTgt spid="38"/>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750" fill="hold"/>
                                        <p:tgtEl>
                                          <p:spTgt spid="34"/>
                                        </p:tgtEl>
                                        <p:attrNameLst>
                                          <p:attrName>ppt_x</p:attrName>
                                        </p:attrNameLst>
                                      </p:cBhvr>
                                      <p:tavLst>
                                        <p:tav tm="0">
                                          <p:val>
                                            <p:strVal val="#ppt_x"/>
                                          </p:val>
                                        </p:tav>
                                        <p:tav tm="100000">
                                          <p:val>
                                            <p:strVal val="#ppt_x"/>
                                          </p:val>
                                        </p:tav>
                                      </p:tavLst>
                                    </p:anim>
                                    <p:anim calcmode="lin" valueType="num">
                                      <p:cBhvr additive="base">
                                        <p:cTn id="50" dur="750" fill="hold"/>
                                        <p:tgtEl>
                                          <p:spTgt spid="34"/>
                                        </p:tgtEl>
                                        <p:attrNameLst>
                                          <p:attrName>ppt_y</p:attrName>
                                        </p:attrNameLst>
                                      </p:cBhvr>
                                      <p:tavLst>
                                        <p:tav tm="0">
                                          <p:val>
                                            <p:strVal val="1+#ppt_h/2"/>
                                          </p:val>
                                        </p:tav>
                                        <p:tav tm="100000">
                                          <p:val>
                                            <p:strVal val="#ppt_y"/>
                                          </p:val>
                                        </p:tav>
                                      </p:tavLst>
                                    </p:anim>
                                  </p:childTnLst>
                                </p:cTn>
                              </p:par>
                            </p:childTnLst>
                          </p:cTn>
                        </p:par>
                        <p:par>
                          <p:cTn id="51" fill="hold">
                            <p:stCondLst>
                              <p:cond delay="3250"/>
                            </p:stCondLst>
                            <p:childTnLst>
                              <p:par>
                                <p:cTn id="52" presetID="42" presetClass="entr" presetSubtype="0" fill="hold" nodeType="afterEffect">
                                  <p:stCondLst>
                                    <p:cond delay="25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750"/>
                                        <p:tgtEl>
                                          <p:spTgt spid="42"/>
                                        </p:tgtEl>
                                      </p:cBhvr>
                                    </p:animEffect>
                                    <p:anim calcmode="lin" valueType="num">
                                      <p:cBhvr>
                                        <p:cTn id="55" dur="750" fill="hold"/>
                                        <p:tgtEl>
                                          <p:spTgt spid="42"/>
                                        </p:tgtEl>
                                        <p:attrNameLst>
                                          <p:attrName>ppt_x</p:attrName>
                                        </p:attrNameLst>
                                      </p:cBhvr>
                                      <p:tavLst>
                                        <p:tav tm="0">
                                          <p:val>
                                            <p:strVal val="#ppt_x"/>
                                          </p:val>
                                        </p:tav>
                                        <p:tav tm="100000">
                                          <p:val>
                                            <p:strVal val="#ppt_x"/>
                                          </p:val>
                                        </p:tav>
                                      </p:tavLst>
                                    </p:anim>
                                    <p:anim calcmode="lin" valueType="num">
                                      <p:cBhvr>
                                        <p:cTn id="56" dur="750" fill="hold"/>
                                        <p:tgtEl>
                                          <p:spTgt spid="4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anim calcmode="lin" valueType="num">
                                      <p:cBhvr>
                                        <p:cTn id="60" dur="750" fill="hold"/>
                                        <p:tgtEl>
                                          <p:spTgt spid="44"/>
                                        </p:tgtEl>
                                        <p:attrNameLst>
                                          <p:attrName>ppt_x</p:attrName>
                                        </p:attrNameLst>
                                      </p:cBhvr>
                                      <p:tavLst>
                                        <p:tav tm="0">
                                          <p:val>
                                            <p:strVal val="#ppt_x"/>
                                          </p:val>
                                        </p:tav>
                                        <p:tav tm="100000">
                                          <p:val>
                                            <p:strVal val="#ppt_x"/>
                                          </p:val>
                                        </p:tav>
                                      </p:tavLst>
                                    </p:anim>
                                    <p:anim calcmode="lin" valueType="num">
                                      <p:cBhvr>
                                        <p:cTn id="61" dur="750" fill="hold"/>
                                        <p:tgtEl>
                                          <p:spTgt spid="4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5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750"/>
                                        <p:tgtEl>
                                          <p:spTgt spid="25"/>
                                        </p:tgtEl>
                                      </p:cBhvr>
                                    </p:animEffect>
                                    <p:anim calcmode="lin" valueType="num">
                                      <p:cBhvr>
                                        <p:cTn id="65" dur="750" fill="hold"/>
                                        <p:tgtEl>
                                          <p:spTgt spid="25"/>
                                        </p:tgtEl>
                                        <p:attrNameLst>
                                          <p:attrName>ppt_x</p:attrName>
                                        </p:attrNameLst>
                                      </p:cBhvr>
                                      <p:tavLst>
                                        <p:tav tm="0">
                                          <p:val>
                                            <p:strVal val="#ppt_x"/>
                                          </p:val>
                                        </p:tav>
                                        <p:tav tm="100000">
                                          <p:val>
                                            <p:strVal val="#ppt_x"/>
                                          </p:val>
                                        </p:tav>
                                      </p:tavLst>
                                    </p:anim>
                                    <p:anim calcmode="lin" valueType="num">
                                      <p:cBhvr>
                                        <p:cTn id="66" dur="750" fill="hold"/>
                                        <p:tgtEl>
                                          <p:spTgt spid="25"/>
                                        </p:tgtEl>
                                        <p:attrNameLst>
                                          <p:attrName>ppt_y</p:attrName>
                                        </p:attrNameLst>
                                      </p:cBhvr>
                                      <p:tavLst>
                                        <p:tav tm="0">
                                          <p:val>
                                            <p:strVal val="#ppt_y+.1"/>
                                          </p:val>
                                        </p:tav>
                                        <p:tav tm="100000">
                                          <p:val>
                                            <p:strVal val="#ppt_y"/>
                                          </p:val>
                                        </p:tav>
                                      </p:tavLst>
                                    </p:anim>
                                  </p:childTnLst>
                                </p:cTn>
                              </p:par>
                            </p:childTnLst>
                          </p:cTn>
                        </p:par>
                        <p:par>
                          <p:cTn id="67" fill="hold">
                            <p:stCondLst>
                              <p:cond delay="4250"/>
                            </p:stCondLst>
                            <p:childTnLst>
                              <p:par>
                                <p:cTn id="68" presetID="31" presetClass="entr" presetSubtype="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750" fill="hold"/>
                                        <p:tgtEl>
                                          <p:spTgt spid="29"/>
                                        </p:tgtEl>
                                        <p:attrNameLst>
                                          <p:attrName>ppt_w</p:attrName>
                                        </p:attrNameLst>
                                      </p:cBhvr>
                                      <p:tavLst>
                                        <p:tav tm="0">
                                          <p:val>
                                            <p:fltVal val="0"/>
                                          </p:val>
                                        </p:tav>
                                        <p:tav tm="100000">
                                          <p:val>
                                            <p:strVal val="#ppt_w"/>
                                          </p:val>
                                        </p:tav>
                                      </p:tavLst>
                                    </p:anim>
                                    <p:anim calcmode="lin" valueType="num">
                                      <p:cBhvr>
                                        <p:cTn id="71" dur="750" fill="hold"/>
                                        <p:tgtEl>
                                          <p:spTgt spid="29"/>
                                        </p:tgtEl>
                                        <p:attrNameLst>
                                          <p:attrName>ppt_h</p:attrName>
                                        </p:attrNameLst>
                                      </p:cBhvr>
                                      <p:tavLst>
                                        <p:tav tm="0">
                                          <p:val>
                                            <p:fltVal val="0"/>
                                          </p:val>
                                        </p:tav>
                                        <p:tav tm="100000">
                                          <p:val>
                                            <p:strVal val="#ppt_h"/>
                                          </p:val>
                                        </p:tav>
                                      </p:tavLst>
                                    </p:anim>
                                    <p:anim calcmode="lin" valueType="num">
                                      <p:cBhvr>
                                        <p:cTn id="72" dur="750" fill="hold"/>
                                        <p:tgtEl>
                                          <p:spTgt spid="29"/>
                                        </p:tgtEl>
                                        <p:attrNameLst>
                                          <p:attrName>style.rotation</p:attrName>
                                        </p:attrNameLst>
                                      </p:cBhvr>
                                      <p:tavLst>
                                        <p:tav tm="0">
                                          <p:val>
                                            <p:fltVal val="90"/>
                                          </p:val>
                                        </p:tav>
                                        <p:tav tm="100000">
                                          <p:val>
                                            <p:fltVal val="0"/>
                                          </p:val>
                                        </p:tav>
                                      </p:tavLst>
                                    </p:anim>
                                    <p:animEffect transition="in" filter="fade">
                                      <p:cBhvr>
                                        <p:cTn id="73" dur="750"/>
                                        <p:tgtEl>
                                          <p:spTgt spid="29"/>
                                        </p:tgtEl>
                                      </p:cBhvr>
                                    </p:animEffect>
                                  </p:childTnLst>
                                </p:cTn>
                              </p:par>
                              <p:par>
                                <p:cTn id="74" presetID="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750" fill="hold"/>
                                        <p:tgtEl>
                                          <p:spTgt spid="26"/>
                                        </p:tgtEl>
                                        <p:attrNameLst>
                                          <p:attrName>ppt_x</p:attrName>
                                        </p:attrNameLst>
                                      </p:cBhvr>
                                      <p:tavLst>
                                        <p:tav tm="0">
                                          <p:val>
                                            <p:strVal val="#ppt_x"/>
                                          </p:val>
                                        </p:tav>
                                        <p:tav tm="100000">
                                          <p:val>
                                            <p:strVal val="#ppt_x"/>
                                          </p:val>
                                        </p:tav>
                                      </p:tavLst>
                                    </p:anim>
                                    <p:anim calcmode="lin" valueType="num">
                                      <p:cBhvr additive="base">
                                        <p:cTn id="77" dur="750" fill="hold"/>
                                        <p:tgtEl>
                                          <p:spTgt spid="26"/>
                                        </p:tgtEl>
                                        <p:attrNameLst>
                                          <p:attrName>ppt_y</p:attrName>
                                        </p:attrNameLst>
                                      </p:cBhvr>
                                      <p:tavLst>
                                        <p:tav tm="0">
                                          <p:val>
                                            <p:strVal val="1+#ppt_h/2"/>
                                          </p:val>
                                        </p:tav>
                                        <p:tav tm="100000">
                                          <p:val>
                                            <p:strVal val="#ppt_y"/>
                                          </p:val>
                                        </p:tav>
                                      </p:tavLst>
                                    </p:anim>
                                  </p:childTnLst>
                                </p:cTn>
                              </p:par>
                            </p:childTnLst>
                          </p:cTn>
                        </p:par>
                        <p:par>
                          <p:cTn id="78" fill="hold">
                            <p:stCondLst>
                              <p:cond delay="5000"/>
                            </p:stCondLst>
                            <p:childTnLst>
                              <p:par>
                                <p:cTn id="79" presetID="31"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750" fill="hold"/>
                                        <p:tgtEl>
                                          <p:spTgt spid="31"/>
                                        </p:tgtEl>
                                        <p:attrNameLst>
                                          <p:attrName>ppt_w</p:attrName>
                                        </p:attrNameLst>
                                      </p:cBhvr>
                                      <p:tavLst>
                                        <p:tav tm="0">
                                          <p:val>
                                            <p:fltVal val="0"/>
                                          </p:val>
                                        </p:tav>
                                        <p:tav tm="100000">
                                          <p:val>
                                            <p:strVal val="#ppt_w"/>
                                          </p:val>
                                        </p:tav>
                                      </p:tavLst>
                                    </p:anim>
                                    <p:anim calcmode="lin" valueType="num">
                                      <p:cBhvr>
                                        <p:cTn id="82" dur="750" fill="hold"/>
                                        <p:tgtEl>
                                          <p:spTgt spid="31"/>
                                        </p:tgtEl>
                                        <p:attrNameLst>
                                          <p:attrName>ppt_h</p:attrName>
                                        </p:attrNameLst>
                                      </p:cBhvr>
                                      <p:tavLst>
                                        <p:tav tm="0">
                                          <p:val>
                                            <p:fltVal val="0"/>
                                          </p:val>
                                        </p:tav>
                                        <p:tav tm="100000">
                                          <p:val>
                                            <p:strVal val="#ppt_h"/>
                                          </p:val>
                                        </p:tav>
                                      </p:tavLst>
                                    </p:anim>
                                    <p:anim calcmode="lin" valueType="num">
                                      <p:cBhvr>
                                        <p:cTn id="83" dur="750" fill="hold"/>
                                        <p:tgtEl>
                                          <p:spTgt spid="31"/>
                                        </p:tgtEl>
                                        <p:attrNameLst>
                                          <p:attrName>style.rotation</p:attrName>
                                        </p:attrNameLst>
                                      </p:cBhvr>
                                      <p:tavLst>
                                        <p:tav tm="0">
                                          <p:val>
                                            <p:fltVal val="90"/>
                                          </p:val>
                                        </p:tav>
                                        <p:tav tm="100000">
                                          <p:val>
                                            <p:fltVal val="0"/>
                                          </p:val>
                                        </p:tav>
                                      </p:tavLst>
                                    </p:anim>
                                    <p:animEffect transition="in" filter="fade">
                                      <p:cBhvr>
                                        <p:cTn id="84" dur="750"/>
                                        <p:tgtEl>
                                          <p:spTgt spid="31"/>
                                        </p:tgtEl>
                                      </p:cBhvr>
                                    </p:animEffect>
                                  </p:childTnLst>
                                </p:cTn>
                              </p:par>
                              <p:par>
                                <p:cTn id="85" presetID="2" presetClass="entr" presetSubtype="4" fill="hold" grpId="0" nodeType="withEffect">
                                  <p:stCondLst>
                                    <p:cond delay="25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32" grpId="0"/>
      <p:bldP spid="33" grpId="0"/>
      <p:bldP spid="34" grpId="0"/>
      <p:bldP spid="43" grpId="0" animBg="1"/>
      <p:bldP spid="25" grpId="0"/>
      <p:bldP spid="26" grpId="0"/>
      <p:bldP spid="27" grpId="0"/>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B3E3CA-2FBC-200B-52D8-9646CAC5460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4279" t="8387" r="708" b="5376"/>
          <a:stretch/>
        </p:blipFill>
        <p:spPr>
          <a:xfrm flipH="1">
            <a:off x="6074654" y="-1"/>
            <a:ext cx="6117345" cy="4136571"/>
          </a:xfrm>
        </p:spPr>
      </p:pic>
      <p:sp>
        <p:nvSpPr>
          <p:cNvPr id="9" name="Title 1">
            <a:extLst>
              <a:ext uri="{FF2B5EF4-FFF2-40B4-BE49-F238E27FC236}">
                <a16:creationId xmlns:a16="http://schemas.microsoft.com/office/drawing/2014/main" id="{246A8D5B-5CA4-1592-C6FB-CF16F1A8A901}"/>
              </a:ext>
            </a:extLst>
          </p:cNvPr>
          <p:cNvSpPr>
            <a:spLocks noGrp="1"/>
          </p:cNvSpPr>
          <p:nvPr>
            <p:ph type="ctrTitle"/>
          </p:nvPr>
        </p:nvSpPr>
        <p:spPr>
          <a:xfrm>
            <a:off x="731518" y="282842"/>
            <a:ext cx="4998379" cy="843608"/>
          </a:xfrm>
        </p:spPr>
        <p:txBody>
          <a:bodyPr>
            <a:normAutofit/>
          </a:bodyPr>
          <a:lstStyle/>
          <a:p>
            <a:r>
              <a:rPr lang="en-US"/>
              <a:t>Types of </a:t>
            </a:r>
            <a:r>
              <a:rPr lang="en-US" b="1"/>
              <a:t>Assistance</a:t>
            </a:r>
          </a:p>
        </p:txBody>
      </p:sp>
      <p:sp>
        <p:nvSpPr>
          <p:cNvPr id="10" name="Content Placeholder 2">
            <a:extLst>
              <a:ext uri="{FF2B5EF4-FFF2-40B4-BE49-F238E27FC236}">
                <a16:creationId xmlns:a16="http://schemas.microsoft.com/office/drawing/2014/main" id="{CC4DAD23-A3C5-A057-58D6-C3E039E3951A}"/>
              </a:ext>
            </a:extLst>
          </p:cNvPr>
          <p:cNvSpPr txBox="1">
            <a:spLocks/>
          </p:cNvSpPr>
          <p:nvPr/>
        </p:nvSpPr>
        <p:spPr>
          <a:xfrm>
            <a:off x="1208149" y="1154341"/>
            <a:ext cx="4998379" cy="66511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Clr>
                <a:schemeClr val="accent4">
                  <a:lumMod val="75000"/>
                </a:schemeClr>
              </a:buClr>
              <a:buNone/>
            </a:pPr>
            <a:r>
              <a:rPr lang="en-US" sz="1800">
                <a:solidFill>
                  <a:srgbClr val="000000"/>
                </a:solidFill>
                <a:latin typeface="+mn-lt"/>
              </a:rPr>
              <a:t>Exploring </a:t>
            </a:r>
            <a:r>
              <a:rPr lang="en-US" sz="1800" b="1">
                <a:solidFill>
                  <a:srgbClr val="000000"/>
                </a:solidFill>
                <a:latin typeface="+mn-lt"/>
              </a:rPr>
              <a:t>post-secondary education </a:t>
            </a:r>
            <a:r>
              <a:rPr lang="en-US" sz="1800">
                <a:solidFill>
                  <a:srgbClr val="000000"/>
                </a:solidFill>
                <a:latin typeface="+mn-lt"/>
              </a:rPr>
              <a:t>and </a:t>
            </a:r>
            <a:r>
              <a:rPr lang="en-US" sz="1800" b="1">
                <a:solidFill>
                  <a:srgbClr val="000000"/>
                </a:solidFill>
                <a:latin typeface="+mn-lt"/>
              </a:rPr>
              <a:t>training options</a:t>
            </a:r>
            <a:r>
              <a:rPr lang="en-US" sz="1800">
                <a:solidFill>
                  <a:srgbClr val="000000"/>
                </a:solidFill>
                <a:latin typeface="+mn-lt"/>
              </a:rPr>
              <a:t>. </a:t>
            </a:r>
          </a:p>
        </p:txBody>
      </p:sp>
      <p:sp>
        <p:nvSpPr>
          <p:cNvPr id="13" name="Freeform: Shape 12">
            <a:extLst>
              <a:ext uri="{FF2B5EF4-FFF2-40B4-BE49-F238E27FC236}">
                <a16:creationId xmlns:a16="http://schemas.microsoft.com/office/drawing/2014/main" id="{0B13F2ED-CA56-B8DB-23F8-3F9F8553B463}"/>
              </a:ext>
              <a:ext uri="{C183D7F6-B498-43B3-948B-1728B52AA6E4}">
                <adec:decorative xmlns:adec="http://schemas.microsoft.com/office/drawing/2017/decorative" val="1"/>
              </a:ext>
            </a:extLst>
          </p:cNvPr>
          <p:cNvSpPr/>
          <p:nvPr/>
        </p:nvSpPr>
        <p:spPr>
          <a:xfrm flipH="1">
            <a:off x="8314168" y="-12881"/>
            <a:ext cx="3877830" cy="5847624"/>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75000"/>
                  <a:alpha val="90000"/>
                </a:schemeClr>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DDF6333-0146-62D9-3F82-6B74488C3C19}"/>
              </a:ext>
              <a:ext uri="{C183D7F6-B498-43B3-948B-1728B52AA6E4}">
                <adec:decorative xmlns:adec="http://schemas.microsoft.com/office/drawing/2017/decorative" val="1"/>
              </a:ext>
            </a:extLst>
          </p:cNvPr>
          <p:cNvCxnSpPr>
            <a:cxnSpLocks/>
          </p:cNvCxnSpPr>
          <p:nvPr/>
        </p:nvCxnSpPr>
        <p:spPr>
          <a:xfrm>
            <a:off x="973022" y="1459756"/>
            <a:ext cx="0" cy="484632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E1E09A9-7AB6-FAD1-413A-A6A9AD9B94FE}"/>
              </a:ext>
              <a:ext uri="{C183D7F6-B498-43B3-948B-1728B52AA6E4}">
                <adec:decorative xmlns:adec="http://schemas.microsoft.com/office/drawing/2017/decorative" val="1"/>
              </a:ext>
            </a:extLst>
          </p:cNvPr>
          <p:cNvSpPr/>
          <p:nvPr/>
        </p:nvSpPr>
        <p:spPr>
          <a:xfrm>
            <a:off x="861919" y="1375798"/>
            <a:ext cx="222206" cy="22220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2A64839-4E61-70DE-23E1-59DAD7FCED0B}"/>
              </a:ext>
              <a:ext uri="{C183D7F6-B498-43B3-948B-1728B52AA6E4}">
                <adec:decorative xmlns:adec="http://schemas.microsoft.com/office/drawing/2017/decorative" val="1"/>
              </a:ext>
            </a:extLst>
          </p:cNvPr>
          <p:cNvSpPr/>
          <p:nvPr/>
        </p:nvSpPr>
        <p:spPr>
          <a:xfrm>
            <a:off x="861919" y="1996943"/>
            <a:ext cx="222206" cy="2222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B29F57-FE14-8FF8-EB91-C97FF9BEA575}"/>
              </a:ext>
              <a:ext uri="{C183D7F6-B498-43B3-948B-1728B52AA6E4}">
                <adec:decorative xmlns:adec="http://schemas.microsoft.com/office/drawing/2017/decorative" val="1"/>
              </a:ext>
            </a:extLst>
          </p:cNvPr>
          <p:cNvSpPr/>
          <p:nvPr/>
        </p:nvSpPr>
        <p:spPr>
          <a:xfrm>
            <a:off x="861919" y="2618088"/>
            <a:ext cx="222206" cy="222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7E82C30-7EED-C761-B448-A753E6980B18}"/>
              </a:ext>
              <a:ext uri="{C183D7F6-B498-43B3-948B-1728B52AA6E4}">
                <adec:decorative xmlns:adec="http://schemas.microsoft.com/office/drawing/2017/decorative" val="1"/>
              </a:ext>
            </a:extLst>
          </p:cNvPr>
          <p:cNvSpPr/>
          <p:nvPr/>
        </p:nvSpPr>
        <p:spPr>
          <a:xfrm>
            <a:off x="861919" y="3388825"/>
            <a:ext cx="222206" cy="22220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998EFF6-4185-C228-64A1-A40404C038B0}"/>
              </a:ext>
              <a:ext uri="{C183D7F6-B498-43B3-948B-1728B52AA6E4}">
                <adec:decorative xmlns:adec="http://schemas.microsoft.com/office/drawing/2017/decorative" val="1"/>
              </a:ext>
            </a:extLst>
          </p:cNvPr>
          <p:cNvSpPr/>
          <p:nvPr/>
        </p:nvSpPr>
        <p:spPr>
          <a:xfrm>
            <a:off x="861919" y="4780707"/>
            <a:ext cx="222206" cy="222205"/>
          </a:xfrm>
          <a:prstGeom prst="ellipse">
            <a:avLst/>
          </a:prstGeom>
          <a:solidFill>
            <a:srgbClr val="8F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57B2816-2840-6517-E23B-F9B4D8ADED89}"/>
              </a:ext>
              <a:ext uri="{C183D7F6-B498-43B3-948B-1728B52AA6E4}">
                <adec:decorative xmlns:adec="http://schemas.microsoft.com/office/drawing/2017/decorative" val="1"/>
              </a:ext>
            </a:extLst>
          </p:cNvPr>
          <p:cNvSpPr/>
          <p:nvPr/>
        </p:nvSpPr>
        <p:spPr>
          <a:xfrm>
            <a:off x="861919" y="5252260"/>
            <a:ext cx="222206" cy="222205"/>
          </a:xfrm>
          <a:prstGeom prst="ellipse">
            <a:avLst/>
          </a:prstGeom>
          <a:solidFill>
            <a:srgbClr val="45C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036BFB0-1333-F0AB-F7B5-FAD6E16DD3C5}"/>
              </a:ext>
              <a:ext uri="{C183D7F6-B498-43B3-948B-1728B52AA6E4}">
                <adec:decorative xmlns:adec="http://schemas.microsoft.com/office/drawing/2017/decorative" val="1"/>
              </a:ext>
            </a:extLst>
          </p:cNvPr>
          <p:cNvSpPr/>
          <p:nvPr/>
        </p:nvSpPr>
        <p:spPr>
          <a:xfrm>
            <a:off x="861919" y="5723813"/>
            <a:ext cx="222206" cy="222205"/>
          </a:xfrm>
          <a:prstGeom prst="ellipse">
            <a:avLst/>
          </a:prstGeom>
          <a:solidFill>
            <a:srgbClr val="2E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0EE5B30-9C85-7802-15FD-AFE6739435F5}"/>
              </a:ext>
              <a:ext uri="{C183D7F6-B498-43B3-948B-1728B52AA6E4}">
                <adec:decorative xmlns:adec="http://schemas.microsoft.com/office/drawing/2017/decorative" val="1"/>
              </a:ext>
            </a:extLst>
          </p:cNvPr>
          <p:cNvSpPr/>
          <p:nvPr/>
        </p:nvSpPr>
        <p:spPr>
          <a:xfrm>
            <a:off x="861919" y="6195364"/>
            <a:ext cx="222206" cy="22220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8B7C1B-0FF2-115E-452F-9483EA44575B}"/>
              </a:ext>
              <a:ext uri="{C183D7F6-B498-43B3-948B-1728B52AA6E4}">
                <adec:decorative xmlns:adec="http://schemas.microsoft.com/office/drawing/2017/decorative" val="1"/>
              </a:ext>
            </a:extLst>
          </p:cNvPr>
          <p:cNvSpPr/>
          <p:nvPr/>
        </p:nvSpPr>
        <p:spPr>
          <a:xfrm>
            <a:off x="861919" y="4159562"/>
            <a:ext cx="222206" cy="22220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58BC98C2-CCC5-C866-3E17-EFCB3CDBDD3F}"/>
              </a:ext>
            </a:extLst>
          </p:cNvPr>
          <p:cNvSpPr txBox="1">
            <a:spLocks/>
          </p:cNvSpPr>
          <p:nvPr/>
        </p:nvSpPr>
        <p:spPr>
          <a:xfrm>
            <a:off x="1208149" y="1925078"/>
            <a:ext cx="5506171" cy="36593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Clr>
                <a:schemeClr val="accent4">
                  <a:lumMod val="75000"/>
                </a:schemeClr>
              </a:buClr>
              <a:buNone/>
            </a:pPr>
            <a:r>
              <a:rPr lang="en-US" sz="1800">
                <a:solidFill>
                  <a:srgbClr val="000000"/>
                </a:solidFill>
                <a:latin typeface="+mn-lt"/>
              </a:rPr>
              <a:t>Managing </a:t>
            </a:r>
            <a:r>
              <a:rPr lang="en-US" sz="1800" b="1">
                <a:solidFill>
                  <a:srgbClr val="000000"/>
                </a:solidFill>
                <a:latin typeface="+mn-lt"/>
              </a:rPr>
              <a:t>health</a:t>
            </a:r>
            <a:r>
              <a:rPr lang="en-US" sz="1800">
                <a:solidFill>
                  <a:srgbClr val="000000"/>
                </a:solidFill>
                <a:latin typeface="+mn-lt"/>
              </a:rPr>
              <a:t> or </a:t>
            </a:r>
            <a:r>
              <a:rPr lang="en-US" sz="1800" b="1">
                <a:solidFill>
                  <a:srgbClr val="000000"/>
                </a:solidFill>
                <a:latin typeface="+mn-lt"/>
              </a:rPr>
              <a:t>mental health concerns</a:t>
            </a:r>
            <a:r>
              <a:rPr lang="en-US" sz="1800">
                <a:solidFill>
                  <a:srgbClr val="000000"/>
                </a:solidFill>
                <a:latin typeface="+mn-lt"/>
              </a:rPr>
              <a:t>.</a:t>
            </a:r>
            <a:endParaRPr lang="en-US" sz="1800"/>
          </a:p>
        </p:txBody>
      </p:sp>
      <p:sp>
        <p:nvSpPr>
          <p:cNvPr id="34" name="Content Placeholder 2">
            <a:extLst>
              <a:ext uri="{FF2B5EF4-FFF2-40B4-BE49-F238E27FC236}">
                <a16:creationId xmlns:a16="http://schemas.microsoft.com/office/drawing/2014/main" id="{A1496873-49B5-DA85-AE5C-FA60C336B3BE}"/>
              </a:ext>
            </a:extLst>
          </p:cNvPr>
          <p:cNvSpPr txBox="1">
            <a:spLocks/>
          </p:cNvSpPr>
          <p:nvPr/>
        </p:nvSpPr>
        <p:spPr>
          <a:xfrm>
            <a:off x="1208149" y="2396631"/>
            <a:ext cx="5182599" cy="66511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Clr>
                <a:schemeClr val="accent4">
                  <a:lumMod val="75000"/>
                </a:schemeClr>
              </a:buClr>
              <a:buNone/>
            </a:pPr>
            <a:r>
              <a:rPr lang="en-US" sz="1800">
                <a:solidFill>
                  <a:srgbClr val="000000"/>
                </a:solidFill>
                <a:latin typeface="+mn-lt"/>
              </a:rPr>
              <a:t>Learning </a:t>
            </a:r>
            <a:r>
              <a:rPr lang="en-US" sz="1800" b="1">
                <a:solidFill>
                  <a:srgbClr val="000000"/>
                </a:solidFill>
                <a:latin typeface="+mn-lt"/>
              </a:rPr>
              <a:t>if, when, and how to disclose disability </a:t>
            </a:r>
            <a:r>
              <a:rPr lang="en-US" sz="1800">
                <a:solidFill>
                  <a:srgbClr val="000000"/>
                </a:solidFill>
                <a:latin typeface="+mn-lt"/>
              </a:rPr>
              <a:t>and </a:t>
            </a:r>
            <a:r>
              <a:rPr lang="en-US" sz="1800" b="1">
                <a:solidFill>
                  <a:srgbClr val="000000"/>
                </a:solidFill>
                <a:latin typeface="+mn-lt"/>
              </a:rPr>
              <a:t>request accommodations.</a:t>
            </a:r>
          </a:p>
        </p:txBody>
      </p:sp>
      <p:sp>
        <p:nvSpPr>
          <p:cNvPr id="35" name="Content Placeholder 2">
            <a:extLst>
              <a:ext uri="{FF2B5EF4-FFF2-40B4-BE49-F238E27FC236}">
                <a16:creationId xmlns:a16="http://schemas.microsoft.com/office/drawing/2014/main" id="{F6658C1D-86C2-B356-D1EB-C8F93CD37485}"/>
              </a:ext>
            </a:extLst>
          </p:cNvPr>
          <p:cNvSpPr txBox="1">
            <a:spLocks/>
          </p:cNvSpPr>
          <p:nvPr/>
        </p:nvSpPr>
        <p:spPr>
          <a:xfrm>
            <a:off x="1208149" y="3167368"/>
            <a:ext cx="5506171" cy="66511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accent4">
                  <a:lumMod val="75000"/>
                </a:schemeClr>
              </a:buClr>
              <a:buNone/>
            </a:pPr>
            <a:r>
              <a:rPr lang="en-US" sz="1800" b="1">
                <a:solidFill>
                  <a:srgbClr val="000000"/>
                </a:solidFill>
                <a:latin typeface="+mn-lt"/>
              </a:rPr>
              <a:t>Assistive technology assessments </a:t>
            </a:r>
            <a:r>
              <a:rPr lang="en-US" sz="1800">
                <a:solidFill>
                  <a:srgbClr val="000000"/>
                </a:solidFill>
                <a:latin typeface="+mn-lt"/>
              </a:rPr>
              <a:t>and </a:t>
            </a:r>
            <a:r>
              <a:rPr lang="en-US" sz="1800" b="1">
                <a:solidFill>
                  <a:srgbClr val="000000"/>
                </a:solidFill>
                <a:latin typeface="+mn-lt"/>
              </a:rPr>
              <a:t>assistance acquiring adaptive aids.</a:t>
            </a:r>
          </a:p>
        </p:txBody>
      </p:sp>
      <p:sp>
        <p:nvSpPr>
          <p:cNvPr id="36" name="Content Placeholder 2">
            <a:extLst>
              <a:ext uri="{FF2B5EF4-FFF2-40B4-BE49-F238E27FC236}">
                <a16:creationId xmlns:a16="http://schemas.microsoft.com/office/drawing/2014/main" id="{FB0048A2-EA81-0D80-3B7C-29E62B95855C}"/>
              </a:ext>
            </a:extLst>
          </p:cNvPr>
          <p:cNvSpPr txBox="1">
            <a:spLocks/>
          </p:cNvSpPr>
          <p:nvPr/>
        </p:nvSpPr>
        <p:spPr>
          <a:xfrm>
            <a:off x="1208150" y="3938105"/>
            <a:ext cx="7106018" cy="66511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Clr>
                <a:schemeClr val="accent4">
                  <a:lumMod val="75000"/>
                </a:schemeClr>
              </a:buClr>
              <a:buNone/>
            </a:pPr>
            <a:r>
              <a:rPr lang="en-US" sz="1800" dirty="0">
                <a:solidFill>
                  <a:srgbClr val="000000"/>
                </a:solidFill>
                <a:latin typeface="+mn-lt"/>
              </a:rPr>
              <a:t>Work Incentives Benefits Counseling services to </a:t>
            </a:r>
            <a:r>
              <a:rPr lang="en-US" sz="1800" b="1" dirty="0">
                <a:solidFill>
                  <a:srgbClr val="000000"/>
                </a:solidFill>
                <a:latin typeface="+mn-lt"/>
              </a:rPr>
              <a:t>address fears of losing important benefits </a:t>
            </a:r>
            <a:r>
              <a:rPr lang="en-US" sz="1800" dirty="0">
                <a:solidFill>
                  <a:srgbClr val="000000"/>
                </a:solidFill>
                <a:latin typeface="+mn-lt"/>
              </a:rPr>
              <a:t>and</a:t>
            </a:r>
            <a:r>
              <a:rPr lang="en-US" sz="1800" b="1" dirty="0">
                <a:solidFill>
                  <a:srgbClr val="000000"/>
                </a:solidFill>
                <a:latin typeface="+mn-lt"/>
              </a:rPr>
              <a:t> learn about work incentives.</a:t>
            </a:r>
          </a:p>
        </p:txBody>
      </p:sp>
      <p:sp>
        <p:nvSpPr>
          <p:cNvPr id="37" name="Content Placeholder 2">
            <a:extLst>
              <a:ext uri="{FF2B5EF4-FFF2-40B4-BE49-F238E27FC236}">
                <a16:creationId xmlns:a16="http://schemas.microsoft.com/office/drawing/2014/main" id="{4CDF260B-38CD-183C-C7AA-211E9AF975B7}"/>
              </a:ext>
            </a:extLst>
          </p:cNvPr>
          <p:cNvSpPr txBox="1">
            <a:spLocks/>
          </p:cNvSpPr>
          <p:nvPr/>
        </p:nvSpPr>
        <p:spPr>
          <a:xfrm>
            <a:off x="1208150" y="4708842"/>
            <a:ext cx="9151698" cy="36593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Clr>
                <a:schemeClr val="accent4">
                  <a:lumMod val="75000"/>
                </a:schemeClr>
              </a:buClr>
              <a:buNone/>
            </a:pPr>
            <a:r>
              <a:rPr lang="en-US" sz="1800">
                <a:solidFill>
                  <a:srgbClr val="000000"/>
                </a:solidFill>
                <a:latin typeface="+mn-lt"/>
              </a:rPr>
              <a:t>Identifying </a:t>
            </a:r>
            <a:r>
              <a:rPr lang="en-US" sz="1800" b="1">
                <a:solidFill>
                  <a:srgbClr val="000000"/>
                </a:solidFill>
                <a:latin typeface="+mn-lt"/>
              </a:rPr>
              <a:t>workplace supports.</a:t>
            </a:r>
          </a:p>
        </p:txBody>
      </p:sp>
      <p:sp>
        <p:nvSpPr>
          <p:cNvPr id="38" name="Content Placeholder 2">
            <a:extLst>
              <a:ext uri="{FF2B5EF4-FFF2-40B4-BE49-F238E27FC236}">
                <a16:creationId xmlns:a16="http://schemas.microsoft.com/office/drawing/2014/main" id="{145B072C-5FB5-7E6B-BAAA-E7D96AB80C71}"/>
              </a:ext>
            </a:extLst>
          </p:cNvPr>
          <p:cNvSpPr txBox="1">
            <a:spLocks/>
          </p:cNvSpPr>
          <p:nvPr/>
        </p:nvSpPr>
        <p:spPr>
          <a:xfrm>
            <a:off x="1208150" y="5180395"/>
            <a:ext cx="9151698" cy="36593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Clr>
                <a:schemeClr val="accent4">
                  <a:lumMod val="75000"/>
                </a:schemeClr>
              </a:buClr>
              <a:buNone/>
            </a:pPr>
            <a:r>
              <a:rPr lang="en-US" sz="1800">
                <a:solidFill>
                  <a:srgbClr val="000000"/>
                </a:solidFill>
                <a:latin typeface="+mn-lt"/>
              </a:rPr>
              <a:t>Finding </a:t>
            </a:r>
            <a:r>
              <a:rPr lang="en-US" sz="1800" b="1">
                <a:solidFill>
                  <a:srgbClr val="000000"/>
                </a:solidFill>
                <a:latin typeface="+mn-lt"/>
              </a:rPr>
              <a:t>reliable transportation. </a:t>
            </a:r>
          </a:p>
        </p:txBody>
      </p:sp>
      <p:sp>
        <p:nvSpPr>
          <p:cNvPr id="39" name="Content Placeholder 2">
            <a:extLst>
              <a:ext uri="{FF2B5EF4-FFF2-40B4-BE49-F238E27FC236}">
                <a16:creationId xmlns:a16="http://schemas.microsoft.com/office/drawing/2014/main" id="{1D0ABADA-4C52-EFED-288B-4D8F86DF7A95}"/>
              </a:ext>
            </a:extLst>
          </p:cNvPr>
          <p:cNvSpPr txBox="1">
            <a:spLocks/>
          </p:cNvSpPr>
          <p:nvPr/>
        </p:nvSpPr>
        <p:spPr>
          <a:xfrm>
            <a:off x="1208150" y="5651948"/>
            <a:ext cx="9151698" cy="36593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Clr>
                <a:schemeClr val="accent4">
                  <a:lumMod val="75000"/>
                </a:schemeClr>
              </a:buClr>
              <a:buNone/>
            </a:pPr>
            <a:r>
              <a:rPr lang="en-US" sz="1800">
                <a:solidFill>
                  <a:srgbClr val="000000"/>
                </a:solidFill>
                <a:latin typeface="+mn-lt"/>
              </a:rPr>
              <a:t>Looking for </a:t>
            </a:r>
            <a:r>
              <a:rPr lang="en-US" sz="1800" b="1">
                <a:solidFill>
                  <a:srgbClr val="000000"/>
                </a:solidFill>
                <a:latin typeface="+mn-lt"/>
              </a:rPr>
              <a:t>work</a:t>
            </a:r>
            <a:r>
              <a:rPr lang="en-US" sz="1800">
                <a:solidFill>
                  <a:srgbClr val="000000"/>
                </a:solidFill>
                <a:latin typeface="+mn-lt"/>
              </a:rPr>
              <a:t> and </a:t>
            </a:r>
            <a:r>
              <a:rPr lang="en-US" sz="1800" b="1">
                <a:solidFill>
                  <a:srgbClr val="000000"/>
                </a:solidFill>
                <a:latin typeface="+mn-lt"/>
              </a:rPr>
              <a:t>preparing for job interviews.</a:t>
            </a:r>
          </a:p>
        </p:txBody>
      </p:sp>
      <p:sp>
        <p:nvSpPr>
          <p:cNvPr id="40" name="Content Placeholder 2">
            <a:extLst>
              <a:ext uri="{FF2B5EF4-FFF2-40B4-BE49-F238E27FC236}">
                <a16:creationId xmlns:a16="http://schemas.microsoft.com/office/drawing/2014/main" id="{D83C67D9-C231-E7E6-18EA-C37E5FC380EF}"/>
              </a:ext>
            </a:extLst>
          </p:cNvPr>
          <p:cNvSpPr txBox="1">
            <a:spLocks/>
          </p:cNvSpPr>
          <p:nvPr/>
        </p:nvSpPr>
        <p:spPr>
          <a:xfrm>
            <a:off x="1208150" y="6123499"/>
            <a:ext cx="9151698" cy="36593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Clr>
                <a:schemeClr val="accent4">
                  <a:lumMod val="75000"/>
                </a:schemeClr>
              </a:buClr>
              <a:buNone/>
            </a:pPr>
            <a:r>
              <a:rPr lang="en-US" sz="1800" b="1">
                <a:solidFill>
                  <a:srgbClr val="000000"/>
                </a:solidFill>
                <a:latin typeface="+mn-lt"/>
              </a:rPr>
              <a:t>Navigate complex service systems </a:t>
            </a:r>
            <a:r>
              <a:rPr lang="en-US" sz="1800">
                <a:solidFill>
                  <a:srgbClr val="000000"/>
                </a:solidFill>
                <a:latin typeface="+mn-lt"/>
              </a:rPr>
              <a:t>and </a:t>
            </a:r>
            <a:r>
              <a:rPr lang="en-US" sz="1800" b="1">
                <a:solidFill>
                  <a:srgbClr val="000000"/>
                </a:solidFill>
                <a:latin typeface="+mn-lt"/>
              </a:rPr>
              <a:t>manage benefits</a:t>
            </a:r>
            <a:r>
              <a:rPr lang="en-US" sz="1800">
                <a:solidFill>
                  <a:srgbClr val="000000"/>
                </a:solidFill>
                <a:latin typeface="+mn-lt"/>
              </a:rPr>
              <a:t> with earned income over time.</a:t>
            </a:r>
          </a:p>
        </p:txBody>
      </p:sp>
    </p:spTree>
    <p:custDataLst>
      <p:tags r:id="rId1"/>
    </p:custDataLst>
    <p:extLst>
      <p:ext uri="{BB962C8B-B14F-4D97-AF65-F5344CB8AC3E}">
        <p14:creationId xmlns:p14="http://schemas.microsoft.com/office/powerpoint/2010/main" val="21867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anim calcmode="lin" valueType="num">
                                      <p:cBhvr>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ppt_x"/>
                                          </p:val>
                                        </p:tav>
                                        <p:tav tm="100000">
                                          <p:val>
                                            <p:strVal val="#ppt_x"/>
                                          </p:val>
                                        </p:tav>
                                      </p:tavLst>
                                    </p:anim>
                                    <p:anim calcmode="lin" valueType="num">
                                      <p:cBhvr additive="base">
                                        <p:cTn id="6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ppt_x"/>
                                          </p:val>
                                        </p:tav>
                                        <p:tav tm="100000">
                                          <p:val>
                                            <p:strVal val="#ppt_x"/>
                                          </p:val>
                                        </p:tav>
                                      </p:tavLst>
                                    </p:anim>
                                    <p:anim calcmode="lin" valueType="num">
                                      <p:cBhvr additive="base">
                                        <p:cTn id="7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7">
                                            <p:txEl>
                                              <p:pRg st="0" end="0"/>
                                            </p:txEl>
                                          </p:spTgt>
                                        </p:tgtEl>
                                        <p:attrNameLst>
                                          <p:attrName>style.visibility</p:attrName>
                                        </p:attrNameLst>
                                      </p:cBhvr>
                                      <p:to>
                                        <p:strVal val="visible"/>
                                      </p:to>
                                    </p:set>
                                    <p:anim calcmode="lin" valueType="num">
                                      <p:cBhvr additive="base">
                                        <p:cTn id="84"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8">
                                            <p:txEl>
                                              <p:pRg st="0" end="0"/>
                                            </p:txEl>
                                          </p:spTgt>
                                        </p:tgtEl>
                                        <p:attrNameLst>
                                          <p:attrName>style.visibility</p:attrName>
                                        </p:attrNameLst>
                                      </p:cBhvr>
                                      <p:to>
                                        <p:strVal val="visible"/>
                                      </p:to>
                                    </p:set>
                                    <p:anim calcmode="lin" valueType="num">
                                      <p:cBhvr additive="base">
                                        <p:cTn id="96"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fill="hold"/>
                                        <p:tgtEl>
                                          <p:spTgt spid="23"/>
                                        </p:tgtEl>
                                        <p:attrNameLst>
                                          <p:attrName>ppt_x</p:attrName>
                                        </p:attrNameLst>
                                      </p:cBhvr>
                                      <p:tavLst>
                                        <p:tav tm="0">
                                          <p:val>
                                            <p:strVal val="#ppt_x"/>
                                          </p:val>
                                        </p:tav>
                                        <p:tav tm="100000">
                                          <p:val>
                                            <p:strVal val="#ppt_x"/>
                                          </p:val>
                                        </p:tav>
                                      </p:tavLst>
                                    </p:anim>
                                    <p:anim calcmode="lin" valueType="num">
                                      <p:cBhvr additive="base">
                                        <p:cTn id="10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9">
                                            <p:txEl>
                                              <p:pRg st="0" end="0"/>
                                            </p:txEl>
                                          </p:spTgt>
                                        </p:tgtEl>
                                        <p:attrNameLst>
                                          <p:attrName>style.visibility</p:attrName>
                                        </p:attrNameLst>
                                      </p:cBhvr>
                                      <p:to>
                                        <p:strVal val="visible"/>
                                      </p:to>
                                    </p:set>
                                    <p:anim calcmode="lin" valueType="num">
                                      <p:cBhvr additive="base">
                                        <p:cTn id="108"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40">
                                            <p:txEl>
                                              <p:pRg st="0" end="0"/>
                                            </p:txEl>
                                          </p:spTgt>
                                        </p:tgtEl>
                                        <p:attrNameLst>
                                          <p:attrName>style.visibility</p:attrName>
                                        </p:attrNameLst>
                                      </p:cBhvr>
                                      <p:to>
                                        <p:strVal val="visible"/>
                                      </p:to>
                                    </p:set>
                                    <p:anim calcmode="lin" valueType="num">
                                      <p:cBhvr additive="base">
                                        <p:cTn id="120"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p"/>
      <p:bldP spid="13" grpId="0" animBg="1"/>
      <p:bldP spid="17" grpId="0" animBg="1"/>
      <p:bldP spid="18" grpId="0" animBg="1"/>
      <p:bldP spid="19" grpId="0" animBg="1"/>
      <p:bldP spid="20" grpId="0" animBg="1"/>
      <p:bldP spid="21" grpId="0" animBg="1"/>
      <p:bldP spid="22" grpId="0" animBg="1"/>
      <p:bldP spid="23" grpId="0" animBg="1"/>
      <p:bldP spid="30" grpId="0" animBg="1"/>
      <p:bldP spid="32" grpId="0" animBg="1"/>
      <p:bldP spid="33" grpId="0"/>
      <p:bldP spid="34" grpId="0"/>
      <p:bldP spid="35" grpId="0"/>
      <p:bldP spid="36" grpId="0"/>
      <p:bldP spid="37" grpId="0" uiExpand="1" build="p"/>
      <p:bldP spid="38" grpId="0" uiExpand="1" build="p"/>
      <p:bldP spid="39" grpId="0" uiExpand="1" build="p"/>
      <p:bldP spid="4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2207709"/>
            <a:ext cx="9144000" cy="2154237"/>
          </a:xfrm>
        </p:spPr>
        <p:txBody>
          <a:bodyPr>
            <a:noAutofit/>
          </a:bodyPr>
          <a:lstStyle/>
          <a:p>
            <a:r>
              <a:rPr lang="en-US" sz="6600">
                <a:solidFill>
                  <a:schemeClr val="bg1"/>
                </a:solidFill>
              </a:rPr>
              <a:t>Person-Centered Planning</a:t>
            </a:r>
          </a:p>
        </p:txBody>
      </p:sp>
      <p:sp>
        <p:nvSpPr>
          <p:cNvPr id="15" name="Subtitle 2">
            <a:extLst>
              <a:ext uri="{FF2B5EF4-FFF2-40B4-BE49-F238E27FC236}">
                <a16:creationId xmlns:a16="http://schemas.microsoft.com/office/drawing/2014/main" id="{639CE83B-B2FF-1736-F579-65BA6DAB7097}"/>
              </a:ext>
            </a:extLst>
          </p:cNvPr>
          <p:cNvSpPr>
            <a:spLocks noGrp="1"/>
          </p:cNvSpPr>
          <p:nvPr>
            <p:ph type="subTitle" idx="1"/>
          </p:nvPr>
        </p:nvSpPr>
        <p:spPr>
          <a:xfrm>
            <a:off x="1524000" y="4514346"/>
            <a:ext cx="9144000" cy="635000"/>
          </a:xfrm>
        </p:spPr>
        <p:txBody>
          <a:bodyPr/>
          <a:lstStyle/>
          <a:p>
            <a:r>
              <a:rPr lang="en-US">
                <a:solidFill>
                  <a:schemeClr val="bg1"/>
                </a:solidFill>
              </a:rPr>
              <a:t>Insights</a:t>
            </a:r>
          </a:p>
        </p:txBody>
      </p:sp>
    </p:spTree>
    <p:custDataLst>
      <p:tags r:id="rId1"/>
    </p:custDataLst>
    <p:extLst>
      <p:ext uri="{BB962C8B-B14F-4D97-AF65-F5344CB8AC3E}">
        <p14:creationId xmlns:p14="http://schemas.microsoft.com/office/powerpoint/2010/main" val="305637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1000"/>
                                        <p:tgtEl>
                                          <p:spTgt spid="15">
                                            <p:txEl>
                                              <p:pRg st="0" end="0"/>
                                            </p:txEl>
                                          </p:spTgt>
                                        </p:tgtEl>
                                      </p:cBhvr>
                                    </p:animEffect>
                                    <p:anim calcmode="lin" valueType="num">
                                      <p:cBhvr>
                                        <p:cTn id="1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CA6FC5-45F5-9FF9-ACF4-C1AA440DCD92}"/>
              </a:ext>
              <a:ext uri="{C183D7F6-B498-43B3-948B-1728B52AA6E4}">
                <adec:decorative xmlns:adec="http://schemas.microsoft.com/office/drawing/2017/decorative" val="1"/>
              </a:ext>
            </a:extLst>
          </p:cNvPr>
          <p:cNvSpPr/>
          <p:nvPr/>
        </p:nvSpPr>
        <p:spPr>
          <a:xfrm flipH="1" flipV="1">
            <a:off x="0" y="0"/>
            <a:ext cx="6096000" cy="6858000"/>
          </a:xfrm>
          <a:prstGeom prst="rect">
            <a:avLst/>
          </a:prstGeom>
          <a:gradFill>
            <a:gsLst>
              <a:gs pos="0">
                <a:schemeClr val="accent1">
                  <a:alpha val="90000"/>
                </a:schemeClr>
              </a:gs>
              <a:gs pos="100000">
                <a:schemeClr val="accent6">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7008FE-1BB5-910D-5B90-14135BC221D5}"/>
              </a:ext>
              <a:ext uri="{C183D7F6-B498-43B3-948B-1728B52AA6E4}">
                <adec:decorative xmlns:adec="http://schemas.microsoft.com/office/drawing/2017/decorative" val="1"/>
              </a:ext>
            </a:extLst>
          </p:cNvPr>
          <p:cNvSpPr/>
          <p:nvPr/>
        </p:nvSpPr>
        <p:spPr>
          <a:xfrm>
            <a:off x="6096000" y="12108"/>
            <a:ext cx="6096000" cy="6858000"/>
          </a:xfrm>
          <a:prstGeom prst="rect">
            <a:avLst/>
          </a:prstGeom>
          <a:gradFill>
            <a:gsLst>
              <a:gs pos="0">
                <a:schemeClr val="accent1">
                  <a:alpha val="90000"/>
                </a:schemeClr>
              </a:gs>
              <a:gs pos="100000">
                <a:schemeClr val="accent6">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3F49CEE-8BD1-373A-F751-E1724FFAC8A9}"/>
              </a:ext>
              <a:ext uri="{C183D7F6-B498-43B3-948B-1728B52AA6E4}">
                <adec:decorative xmlns:adec="http://schemas.microsoft.com/office/drawing/2017/decorative" val="1"/>
              </a:ext>
            </a:extLst>
          </p:cNvPr>
          <p:cNvSpPr/>
          <p:nvPr/>
        </p:nvSpPr>
        <p:spPr>
          <a:xfrm>
            <a:off x="0" y="5346526"/>
            <a:ext cx="12192000" cy="1524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EA39935-3F1C-28A9-4658-B10172427E10}"/>
              </a:ext>
              <a:ext uri="{C183D7F6-B498-43B3-948B-1728B52AA6E4}">
                <adec:decorative xmlns:adec="http://schemas.microsoft.com/office/drawing/2017/decorative" val="1"/>
              </a:ext>
            </a:extLst>
          </p:cNvPr>
          <p:cNvSpPr/>
          <p:nvPr/>
        </p:nvSpPr>
        <p:spPr>
          <a:xfrm>
            <a:off x="4278932" y="0"/>
            <a:ext cx="3634136" cy="685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AC698-1118-DD67-4F82-6011EC963C8F}"/>
              </a:ext>
            </a:extLst>
          </p:cNvPr>
          <p:cNvSpPr>
            <a:spLocks noGrp="1"/>
          </p:cNvSpPr>
          <p:nvPr>
            <p:ph type="title"/>
          </p:nvPr>
        </p:nvSpPr>
        <p:spPr>
          <a:xfrm>
            <a:off x="4278932" y="1647190"/>
            <a:ext cx="3634136" cy="3563620"/>
          </a:xfrm>
        </p:spPr>
        <p:txBody>
          <a:bodyPr/>
          <a:lstStyle/>
          <a:p>
            <a:pPr algn="ctr"/>
            <a:r>
              <a:rPr lang="en-US"/>
              <a:t>Using a </a:t>
            </a:r>
            <a:r>
              <a:rPr lang="en-US" b="1"/>
              <a:t>Person-Centered</a:t>
            </a:r>
            <a:r>
              <a:rPr lang="en-US"/>
              <a:t> Planning Approach</a:t>
            </a:r>
          </a:p>
        </p:txBody>
      </p:sp>
      <p:sp>
        <p:nvSpPr>
          <p:cNvPr id="3" name="Content Placeholder 2">
            <a:extLst>
              <a:ext uri="{FF2B5EF4-FFF2-40B4-BE49-F238E27FC236}">
                <a16:creationId xmlns:a16="http://schemas.microsoft.com/office/drawing/2014/main" id="{78E32C1C-442B-B889-0A85-C47550AE3BAA}"/>
              </a:ext>
            </a:extLst>
          </p:cNvPr>
          <p:cNvSpPr>
            <a:spLocks noGrp="1"/>
          </p:cNvSpPr>
          <p:nvPr>
            <p:ph sz="half" idx="1"/>
          </p:nvPr>
        </p:nvSpPr>
        <p:spPr>
          <a:xfrm>
            <a:off x="1381954" y="750364"/>
            <a:ext cx="1914396" cy="621631"/>
          </a:xfrm>
        </p:spPr>
        <p:txBody>
          <a:bodyPr>
            <a:noAutofit/>
          </a:bodyPr>
          <a:lstStyle/>
          <a:p>
            <a:pPr marL="0" indent="0" algn="ctr">
              <a:lnSpc>
                <a:spcPct val="120000"/>
              </a:lnSpc>
              <a:buNone/>
            </a:pPr>
            <a:r>
              <a:rPr lang="en-US" sz="3000" b="1" i="1">
                <a:solidFill>
                  <a:srgbClr val="000000"/>
                </a:solidFill>
                <a:latin typeface="+mn-lt"/>
              </a:rPr>
              <a:t>With</a:t>
            </a:r>
            <a:r>
              <a:rPr lang="en-US" sz="3000" b="1">
                <a:solidFill>
                  <a:srgbClr val="000000"/>
                </a:solidFill>
                <a:latin typeface="+mn-lt"/>
              </a:rPr>
              <a:t> You</a:t>
            </a:r>
          </a:p>
        </p:txBody>
      </p:sp>
      <p:sp>
        <p:nvSpPr>
          <p:cNvPr id="10" name="Content Placeholder 2">
            <a:extLst>
              <a:ext uri="{FF2B5EF4-FFF2-40B4-BE49-F238E27FC236}">
                <a16:creationId xmlns:a16="http://schemas.microsoft.com/office/drawing/2014/main" id="{DFD02E45-C587-2C32-F1DA-B6E4F28ADB7C}"/>
              </a:ext>
            </a:extLst>
          </p:cNvPr>
          <p:cNvSpPr txBox="1">
            <a:spLocks/>
          </p:cNvSpPr>
          <p:nvPr/>
        </p:nvSpPr>
        <p:spPr>
          <a:xfrm>
            <a:off x="8963732" y="750364"/>
            <a:ext cx="2120109" cy="621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3000" b="1">
                <a:solidFill>
                  <a:srgbClr val="000000"/>
                </a:solidFill>
              </a:rPr>
              <a:t>Not </a:t>
            </a:r>
            <a:r>
              <a:rPr lang="en-US" sz="3000" b="1" i="1">
                <a:solidFill>
                  <a:srgbClr val="000000"/>
                </a:solidFill>
              </a:rPr>
              <a:t>for</a:t>
            </a:r>
            <a:r>
              <a:rPr lang="en-US" sz="3000" b="1">
                <a:solidFill>
                  <a:srgbClr val="000000"/>
                </a:solidFill>
              </a:rPr>
              <a:t> You</a:t>
            </a:r>
          </a:p>
        </p:txBody>
      </p:sp>
      <p:pic>
        <p:nvPicPr>
          <p:cNvPr id="6" name="Picture 5">
            <a:extLst>
              <a:ext uri="{FF2B5EF4-FFF2-40B4-BE49-F238E27FC236}">
                <a16:creationId xmlns:a16="http://schemas.microsoft.com/office/drawing/2014/main" id="{36A11373-0287-4A91-C761-BF0AB40120D0}"/>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943" y="1737360"/>
            <a:ext cx="2539025" cy="5120640"/>
          </a:xfrm>
          <a:prstGeom prst="rect">
            <a:avLst/>
          </a:prstGeom>
        </p:spPr>
      </p:pic>
      <p:pic>
        <p:nvPicPr>
          <p:cNvPr id="9" name="Picture 8">
            <a:extLst>
              <a:ext uri="{FF2B5EF4-FFF2-40B4-BE49-F238E27FC236}">
                <a16:creationId xmlns:a16="http://schemas.microsoft.com/office/drawing/2014/main" id="{54D24A67-D759-8EC6-1EB1-4A6E6CAE5577}"/>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7490" y="1737360"/>
            <a:ext cx="2572592" cy="5120640"/>
          </a:xfrm>
          <a:prstGeom prst="rect">
            <a:avLst/>
          </a:prstGeom>
        </p:spPr>
      </p:pic>
    </p:spTree>
    <p:custDataLst>
      <p:tags r:id="rId1"/>
    </p:custDataLst>
    <p:extLst>
      <p:ext uri="{BB962C8B-B14F-4D97-AF65-F5344CB8AC3E}">
        <p14:creationId xmlns:p14="http://schemas.microsoft.com/office/powerpoint/2010/main" val="375257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500"/>
                                  </p:stCondLst>
                                  <p:childTnLst>
                                    <p:set>
                                      <p:cBhvr>
                                        <p:cTn id="15" dur="1" fill="hold">
                                          <p:stCondLst>
                                            <p:cond delay="9"/>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500"/>
                                  </p:stCondLst>
                                  <p:childTnLst>
                                    <p:set>
                                      <p:cBhvr>
                                        <p:cTn id="19" dur="1" fill="hold">
                                          <p:stCondLst>
                                            <p:cond delay="749"/>
                                          </p:stCondLst>
                                        </p:cTn>
                                        <p:tgtEl>
                                          <p:spTgt spid="10"/>
                                        </p:tgtEl>
                                        <p:attrNameLst>
                                          <p:attrName>style.visibility</p:attrName>
                                        </p:attrNameLst>
                                      </p:cBhvr>
                                      <p:to>
                                        <p:strVal val="visible"/>
                                      </p:to>
                                    </p:set>
                                  </p:childTnLst>
                                </p:cTn>
                              </p:par>
                              <p:par>
                                <p:cTn id="20" presetID="1" presetClass="entr" presetSubtype="0" fill="hold" nodeType="withEffect">
                                  <p:stCondLst>
                                    <p:cond delay="500"/>
                                  </p:stCondLst>
                                  <p:childTnLst>
                                    <p:set>
                                      <p:cBhvr>
                                        <p:cTn id="21" dur="1" fill="hold">
                                          <p:stCondLst>
                                            <p:cond delay="7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enefit101-1">
      <a:dk1>
        <a:srgbClr val="005288"/>
      </a:dk1>
      <a:lt1>
        <a:srgbClr val="FFFFFF"/>
      </a:lt1>
      <a:dk2>
        <a:srgbClr val="005288"/>
      </a:dk2>
      <a:lt2>
        <a:srgbClr val="8BD9DD"/>
      </a:lt2>
      <a:accent1>
        <a:srgbClr val="45C2C8"/>
      </a:accent1>
      <a:accent2>
        <a:srgbClr val="004C82"/>
      </a:accent2>
      <a:accent3>
        <a:srgbClr val="00B050"/>
      </a:accent3>
      <a:accent4>
        <a:srgbClr val="00B0F0"/>
      </a:accent4>
      <a:accent5>
        <a:srgbClr val="DEB408"/>
      </a:accent5>
      <a:accent6>
        <a:srgbClr val="FAE548"/>
      </a:accent6>
      <a:hlink>
        <a:srgbClr val="004C82"/>
      </a:hlink>
      <a:folHlink>
        <a:srgbClr val="004C82"/>
      </a:folHlink>
    </a:clrScheme>
    <a:fontScheme name="Benefits101">
      <a:majorFont>
        <a:latin typeface="Myriad Pr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4a9d15e-ee5c-48f1-9d99-365d542a9913">
      <Terms xmlns="http://schemas.microsoft.com/office/infopath/2007/PartnerControls"/>
    </lcf76f155ced4ddcb4097134ff3c332f>
    <TaxCatchAll xmlns="4ba7d84b-d7bd-46b4-a66c-7a610aef47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6" ma:contentTypeDescription="Create a new document." ma:contentTypeScope="" ma:versionID="00379204ab73c62c2694260249453f6e">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be490ffd1bef00b84087fd4984f738fa"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2D34DB-1AF3-4485-9761-A4D9CC4E660B}">
  <ds:schemaRefs>
    <ds:schemaRef ds:uri="http://schemas.microsoft.com/sharepoint/v3/contenttype/forms"/>
  </ds:schemaRefs>
</ds:datastoreItem>
</file>

<file path=customXml/itemProps2.xml><?xml version="1.0" encoding="utf-8"?>
<ds:datastoreItem xmlns:ds="http://schemas.openxmlformats.org/officeDocument/2006/customXml" ds:itemID="{FD3FA884-34C4-47F5-8264-B3B9F0DD9898}">
  <ds:schemaRefs>
    <ds:schemaRef ds:uri="4ba7d84b-d7bd-46b4-a66c-7a610aef47b7"/>
    <ds:schemaRef ds:uri="54a9d15e-ee5c-48f1-9d99-365d542a99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B8A9DAC-3C23-4EF5-8A18-06010C48B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238</TotalTime>
  <Words>5719</Words>
  <Application>Microsoft Office PowerPoint</Application>
  <PresentationFormat>Widescreen</PresentationFormat>
  <Paragraphs>424</Paragraphs>
  <Slides>48</Slides>
  <Notes>48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Calibri</vt:lpstr>
      <vt:lpstr>Courier New</vt:lpstr>
      <vt:lpstr>Lato</vt:lpstr>
      <vt:lpstr>Lato Black</vt:lpstr>
      <vt:lpstr>Myriad Pro</vt:lpstr>
      <vt:lpstr>Questrial</vt:lpstr>
      <vt:lpstr>Söhne</vt:lpstr>
      <vt:lpstr>Symbol</vt:lpstr>
      <vt:lpstr>Times New Roman</vt:lpstr>
      <vt:lpstr>Wingdings</vt:lpstr>
      <vt:lpstr>Office Theme</vt:lpstr>
      <vt:lpstr>Competitive Integrated Employment for People with Physical Disabilities</vt:lpstr>
      <vt:lpstr>Funded by</vt:lpstr>
      <vt:lpstr>What You Will Learn</vt:lpstr>
      <vt:lpstr>Employment Supports</vt:lpstr>
      <vt:lpstr>Employment Supports Are Important</vt:lpstr>
      <vt:lpstr>Types of Services and Supports</vt:lpstr>
      <vt:lpstr>Types of Assistance</vt:lpstr>
      <vt:lpstr>Person-Centered Planning</vt:lpstr>
      <vt:lpstr>Using a Person-Centered Planning Approach</vt:lpstr>
      <vt:lpstr>Person-Centered Planning in Competitive Integrated Employment</vt:lpstr>
      <vt:lpstr>Motivation Interviewing</vt:lpstr>
      <vt:lpstr>Using Motivational Interviewing with Employment Conversations</vt:lpstr>
      <vt:lpstr>Motivational Interviewing Is Person-Centered</vt:lpstr>
      <vt:lpstr>Compassion About Ambivalence</vt:lpstr>
      <vt:lpstr>Motivational Interviewing Techniques</vt:lpstr>
      <vt:lpstr>Open Ended Questions</vt:lpstr>
      <vt:lpstr>Affirmations</vt:lpstr>
      <vt:lpstr>Reflections</vt:lpstr>
      <vt:lpstr>Summaries</vt:lpstr>
      <vt:lpstr>Example Conversation  (scene 1)</vt:lpstr>
      <vt:lpstr>Example Conversation  (scene 2)</vt:lpstr>
      <vt:lpstr>Example Conversation  (scene 3)</vt:lpstr>
      <vt:lpstr>Example Conversation  (scene 4)</vt:lpstr>
      <vt:lpstr>Example Conversation  (scene 5)</vt:lpstr>
      <vt:lpstr>Example Conversation  (scene 6)</vt:lpstr>
      <vt:lpstr>Example Conversation  (scene 7)</vt:lpstr>
      <vt:lpstr>Example Conversation  (scene 8)</vt:lpstr>
      <vt:lpstr>Example Conversation  (scene 9)</vt:lpstr>
      <vt:lpstr>Example Conversation  (scene 10)</vt:lpstr>
      <vt:lpstr>Example Conversation  (scene 11)</vt:lpstr>
      <vt:lpstr>Career Exploration</vt:lpstr>
      <vt:lpstr>Career Exploration Provides Opportunities</vt:lpstr>
      <vt:lpstr>  Career Exploration Strategies and Resources</vt:lpstr>
      <vt:lpstr>Internet Research</vt:lpstr>
      <vt:lpstr>Network</vt:lpstr>
      <vt:lpstr>More Strategies</vt:lpstr>
      <vt:lpstr>Addressing Concerns About Losing Benefits</vt:lpstr>
      <vt:lpstr>Work Incentive Benefits Counseling Services</vt:lpstr>
      <vt:lpstr>System of Benefits and Entitlements in Wisconsin</vt:lpstr>
      <vt:lpstr>Typical Benefits and Entitlements</vt:lpstr>
      <vt:lpstr>“Falling off the Cliff”</vt:lpstr>
      <vt:lpstr>Work Incentives</vt:lpstr>
      <vt:lpstr>Success Stories</vt:lpstr>
      <vt:lpstr>Stories Meet Lisa</vt:lpstr>
      <vt:lpstr>Stories Meet Jason</vt:lpstr>
      <vt:lpstr>Recap</vt:lpstr>
      <vt:lpstr>What You Learned: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for People with Physical Disabilities</dc:title>
  <dc:creator>Theresa Kulow;lalley@eri-wi.org</dc:creator>
  <cp:lastModifiedBy>Theresa Kulow</cp:lastModifiedBy>
  <cp:revision>3</cp:revision>
  <dcterms:created xsi:type="dcterms:W3CDTF">2023-02-13T18:06:27Z</dcterms:created>
  <dcterms:modified xsi:type="dcterms:W3CDTF">2023-10-17T21:37:36Z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CA8B62EF-ADB9-41E0-B977-9930EA582356</vt:lpwstr>
  </property>
  <property fmtid="{D5CDD505-2E9C-101B-9397-08002B2CF9AE}" pid="3" name="ArticulatePath">
    <vt:lpwstr>Presentation1</vt:lpwstr>
  </property>
  <property fmtid="{D5CDD505-2E9C-101B-9397-08002B2CF9AE}" pid="4" name="MediaServiceImageTags">
    <vt:lpwstr/>
  </property>
  <property fmtid="{D5CDD505-2E9C-101B-9397-08002B2CF9AE}" pid="5" name="ContentTypeId">
    <vt:lpwstr>0x010100A1AB4CD10FCCE840A9F7A60CFEA07643</vt:lpwstr>
  </property>
</Properties>
</file>