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notesSlides/notesSlide16.xml" ContentType="application/vnd.openxmlformats-officedocument.presentationml.notesSlide+xml"/>
  <Override PartName="/ppt/tags/tag37.xml" ContentType="application/vnd.openxmlformats-officedocument.presentationml.tags+xml"/>
  <Override PartName="/ppt/notesSlides/notesSlide17.xml" ContentType="application/vnd.openxmlformats-officedocument.presentationml.notesSlide+xml"/>
  <Override PartName="/ppt/tags/tag38.xml" ContentType="application/vnd.openxmlformats-officedocument.presentationml.tags+xml"/>
  <Override PartName="/ppt/notesSlides/notesSlide18.xml" ContentType="application/vnd.openxmlformats-officedocument.presentationml.notesSlide+xml"/>
  <Override PartName="/ppt/tags/tag39.xml" ContentType="application/vnd.openxmlformats-officedocument.presentationml.tags+xml"/>
  <Override PartName="/ppt/notesSlides/notesSlide19.xml" ContentType="application/vnd.openxmlformats-officedocument.presentationml.notesSlide+xml"/>
  <Override PartName="/ppt/tags/tag40.xml" ContentType="application/vnd.openxmlformats-officedocument.presentationml.tags+xml"/>
  <Override PartName="/ppt/notesSlides/notesSlide20.xml" ContentType="application/vnd.openxmlformats-officedocument.presentationml.notesSlide+xml"/>
  <Override PartName="/ppt/tags/tag41.xml" ContentType="application/vnd.openxmlformats-officedocument.presentationml.tags+xml"/>
  <Override PartName="/ppt/notesSlides/notesSlide21.xml" ContentType="application/vnd.openxmlformats-officedocument.presentationml.notesSlide+xml"/>
  <Override PartName="/ppt/tags/tag42.xml" ContentType="application/vnd.openxmlformats-officedocument.presentationml.tags+xml"/>
  <Override PartName="/ppt/notesSlides/notesSlide22.xml" ContentType="application/vnd.openxmlformats-officedocument.presentationml.notesSlide+xml"/>
  <Override PartName="/ppt/tags/tag43.xml" ContentType="application/vnd.openxmlformats-officedocument.presentationml.tags+xml"/>
  <Override PartName="/ppt/notesSlides/notesSlide23.xml" ContentType="application/vnd.openxmlformats-officedocument.presentationml.notesSlide+xml"/>
  <Override PartName="/ppt/tags/tag44.xml" ContentType="application/vnd.openxmlformats-officedocument.presentationml.tags+xml"/>
  <Override PartName="/ppt/notesSlides/notesSlide24.xml" ContentType="application/vnd.openxmlformats-officedocument.presentationml.notesSlide+xml"/>
  <Override PartName="/ppt/tags/tag45.xml" ContentType="application/vnd.openxmlformats-officedocument.presentationml.tags+xml"/>
  <Override PartName="/ppt/notesSlides/notesSlide25.xml" ContentType="application/vnd.openxmlformats-officedocument.presentationml.notesSlide+xml"/>
  <Override PartName="/ppt/tags/tag46.xml" ContentType="application/vnd.openxmlformats-officedocument.presentationml.tags+xml"/>
  <Override PartName="/ppt/notesSlides/notesSlide26.xml" ContentType="application/vnd.openxmlformats-officedocument.presentationml.notesSlide+xml"/>
  <Override PartName="/ppt/tags/tag47.xml" ContentType="application/vnd.openxmlformats-officedocument.presentationml.tags+xml"/>
  <Override PartName="/ppt/notesSlides/notesSlide27.xml" ContentType="application/vnd.openxmlformats-officedocument.presentationml.notesSlide+xml"/>
  <Override PartName="/ppt/tags/tag48.xml" ContentType="application/vnd.openxmlformats-officedocument.presentationml.tags+xml"/>
  <Override PartName="/ppt/notesSlides/notesSlide28.xml" ContentType="application/vnd.openxmlformats-officedocument.presentationml.notesSlide+xml"/>
  <Override PartName="/ppt/tags/tag49.xml" ContentType="application/vnd.openxmlformats-officedocument.presentationml.tags+xml"/>
  <Override PartName="/ppt/notesSlides/notesSlide29.xml" ContentType="application/vnd.openxmlformats-officedocument.presentationml.notesSlide+xml"/>
  <Override PartName="/ppt/tags/tag50.xml" ContentType="application/vnd.openxmlformats-officedocument.presentationml.tags+xml"/>
  <Override PartName="/ppt/notesSlides/notesSlide30.xml" ContentType="application/vnd.openxmlformats-officedocument.presentationml.notesSlide+xml"/>
  <Override PartName="/ppt/tags/tag51.xml" ContentType="application/vnd.openxmlformats-officedocument.presentationml.tags+xml"/>
  <Override PartName="/ppt/notesSlides/notesSlide31.xml" ContentType="application/vnd.openxmlformats-officedocument.presentationml.notesSlide+xml"/>
  <Override PartName="/ppt/tags/tag52.xml" ContentType="application/vnd.openxmlformats-officedocument.presentationml.tags+xml"/>
  <Override PartName="/ppt/notesSlides/notesSlide32.xml" ContentType="application/vnd.openxmlformats-officedocument.presentationml.notesSlide+xml"/>
  <Override PartName="/ppt/tags/tag53.xml" ContentType="application/vnd.openxmlformats-officedocument.presentationml.tags+xml"/>
  <Override PartName="/ppt/notesSlides/notesSlide33.xml" ContentType="application/vnd.openxmlformats-officedocument.presentationml.notesSlide+xml"/>
  <Override PartName="/ppt/tags/tag54.xml" ContentType="application/vnd.openxmlformats-officedocument.presentationml.tags+xml"/>
  <Override PartName="/ppt/notesSlides/notesSlide34.xml" ContentType="application/vnd.openxmlformats-officedocument.presentationml.notesSlide+xml"/>
  <Override PartName="/ppt/tags/tag55.xml" ContentType="application/vnd.openxmlformats-officedocument.presentationml.tags+xml"/>
  <Override PartName="/ppt/notesSlides/notesSlide35.xml" ContentType="application/vnd.openxmlformats-officedocument.presentationml.notesSlide+xml"/>
  <Override PartName="/ppt/tags/tag56.xml" ContentType="application/vnd.openxmlformats-officedocument.presentationml.tags+xml"/>
  <Override PartName="/ppt/notesSlides/notesSlide36.xml" ContentType="application/vnd.openxmlformats-officedocument.presentationml.notesSlide+xml"/>
  <Override PartName="/ppt/tags/tag57.xml" ContentType="application/vnd.openxmlformats-officedocument.presentationml.tags+xml"/>
  <Override PartName="/ppt/notesSlides/notesSlide37.xml" ContentType="application/vnd.openxmlformats-officedocument.presentationml.notesSlide+xml"/>
  <Override PartName="/ppt/tags/tag58.xml" ContentType="application/vnd.openxmlformats-officedocument.presentationml.tags+xml"/>
  <Override PartName="/ppt/notesSlides/notesSlide38.xml" ContentType="application/vnd.openxmlformats-officedocument.presentationml.notesSlide+xml"/>
  <Override PartName="/ppt/tags/tag59.xml" ContentType="application/vnd.openxmlformats-officedocument.presentationml.tags+xml"/>
  <Override PartName="/ppt/notesSlides/notesSlide39.xml" ContentType="application/vnd.openxmlformats-officedocument.presentationml.notesSlide+xml"/>
  <Override PartName="/ppt/tags/tag60.xml" ContentType="application/vnd.openxmlformats-officedocument.presentationml.tags+xml"/>
  <Override PartName="/ppt/notesSlides/notesSlide40.xml" ContentType="application/vnd.openxmlformats-officedocument.presentationml.notesSlide+xml"/>
  <Override PartName="/ppt/tags/tag61.xml" ContentType="application/vnd.openxmlformats-officedocument.presentationml.tags+xml"/>
  <Override PartName="/ppt/notesSlides/notesSlide41.xml" ContentType="application/vnd.openxmlformats-officedocument.presentationml.notesSlide+xml"/>
  <Override PartName="/ppt/tags/tag62.xml" ContentType="application/vnd.openxmlformats-officedocument.presentationml.tags+xml"/>
  <Override PartName="/ppt/notesSlides/notesSlide42.xml" ContentType="application/vnd.openxmlformats-officedocument.presentationml.notesSlide+xml"/>
  <Override PartName="/ppt/tags/tag63.xml" ContentType="application/vnd.openxmlformats-officedocument.presentationml.tags+xml"/>
  <Override PartName="/ppt/notesSlides/notesSlide43.xml" ContentType="application/vnd.openxmlformats-officedocument.presentationml.notesSlide+xml"/>
  <Override PartName="/ppt/tags/tag64.xml" ContentType="application/vnd.openxmlformats-officedocument.presentationml.tags+xml"/>
  <Override PartName="/ppt/notesSlides/notesSlide44.xml" ContentType="application/vnd.openxmlformats-officedocument.presentationml.notesSlide+xml"/>
  <Override PartName="/ppt/tags/tag65.xml" ContentType="application/vnd.openxmlformats-officedocument.presentationml.tags+xml"/>
  <Override PartName="/ppt/notesSlides/notesSlide45.xml" ContentType="application/vnd.openxmlformats-officedocument.presentationml.notesSlide+xml"/>
  <Override PartName="/ppt/tags/tag66.xml" ContentType="application/vnd.openxmlformats-officedocument.presentationml.tags+xml"/>
  <Override PartName="/ppt/notesSlides/notesSlide46.xml" ContentType="application/vnd.openxmlformats-officedocument.presentationml.notesSlide+xml"/>
  <Override PartName="/ppt/tags/tag67.xml" ContentType="application/vnd.openxmlformats-officedocument.presentationml.tags+xml"/>
  <Override PartName="/ppt/notesSlides/notesSlide47.xml" ContentType="application/vnd.openxmlformats-officedocument.presentationml.notesSlide+xml"/>
  <Override PartName="/ppt/tags/tag68.xml" ContentType="application/vnd.openxmlformats-officedocument.presentationml.tags+xml"/>
  <Override PartName="/ppt/notesSlides/notesSlide48.xml" ContentType="application/vnd.openxmlformats-officedocument.presentationml.notesSlide+xml"/>
  <Override PartName="/ppt/tags/tag69.xml" ContentType="application/vnd.openxmlformats-officedocument.presentationml.tags+xml"/>
  <Override PartName="/ppt/notesSlides/notesSlide49.xml" ContentType="application/vnd.openxmlformats-officedocument.presentationml.notesSlide+xml"/>
  <Override PartName="/ppt/tags/tag70.xml" ContentType="application/vnd.openxmlformats-officedocument.presentationml.tags+xml"/>
  <Override PartName="/ppt/notesSlides/notesSlide50.xml" ContentType="application/vnd.openxmlformats-officedocument.presentationml.notesSlide+xml"/>
  <Override PartName="/ppt/tags/tag71.xml" ContentType="application/vnd.openxmlformats-officedocument.presentationml.tags+xml"/>
  <Override PartName="/ppt/notesSlides/notesSlide51.xml" ContentType="application/vnd.openxmlformats-officedocument.presentationml.notesSlide+xml"/>
  <Override PartName="/ppt/tags/tag72.xml" ContentType="application/vnd.openxmlformats-officedocument.presentationml.tags+xml"/>
  <Override PartName="/ppt/notesSlides/notesSlide52.xml" ContentType="application/vnd.openxmlformats-officedocument.presentationml.notesSlide+xml"/>
  <Override PartName="/ppt/tags/tag73.xml" ContentType="application/vnd.openxmlformats-officedocument.presentationml.tags+xml"/>
  <Override PartName="/ppt/notesSlides/notesSlide53.xml" ContentType="application/vnd.openxmlformats-officedocument.presentationml.notesSlide+xml"/>
  <Override PartName="/ppt/tags/tag74.xml" ContentType="application/vnd.openxmlformats-officedocument.presentationml.tags+xml"/>
  <Override PartName="/ppt/notesSlides/notesSlide54.xml" ContentType="application/vnd.openxmlformats-officedocument.presentationml.notesSlide+xml"/>
  <Override PartName="/ppt/tags/tag75.xml" ContentType="application/vnd.openxmlformats-officedocument.presentationml.tags+xml"/>
  <Override PartName="/ppt/notesSlides/notesSlide55.xml" ContentType="application/vnd.openxmlformats-officedocument.presentationml.notesSlide+xml"/>
  <Override PartName="/ppt/tags/tag76.xml" ContentType="application/vnd.openxmlformats-officedocument.presentationml.tags+xml"/>
  <Override PartName="/ppt/notesSlides/notesSlide56.xml" ContentType="application/vnd.openxmlformats-officedocument.presentationml.notesSlide+xml"/>
  <Override PartName="/ppt/tags/tag77.xml" ContentType="application/vnd.openxmlformats-officedocument.presentationml.tags+xml"/>
  <Override PartName="/ppt/notesSlides/notesSlide57.xml" ContentType="application/vnd.openxmlformats-officedocument.presentationml.notesSlide+xml"/>
  <Override PartName="/ppt/tags/tag78.xml" ContentType="application/vnd.openxmlformats-officedocument.presentationml.tags+xml"/>
  <Override PartName="/ppt/notesSlides/notesSlide58.xml" ContentType="application/vnd.openxmlformats-officedocument.presentationml.notesSlide+xml"/>
  <Override PartName="/ppt/tags/tag79.xml" ContentType="application/vnd.openxmlformats-officedocument.presentationml.tags+xml"/>
  <Override PartName="/ppt/notesSlides/notesSlide59.xml" ContentType="application/vnd.openxmlformats-officedocument.presentationml.notesSlide+xml"/>
  <Override PartName="/ppt/tags/tag80.xml" ContentType="application/vnd.openxmlformats-officedocument.presentationml.tags+xml"/>
  <Override PartName="/ppt/notesSlides/notesSlide60.xml" ContentType="application/vnd.openxmlformats-officedocument.presentationml.notesSlide+xml"/>
  <Override PartName="/ppt/tags/tag81.xml" ContentType="application/vnd.openxmlformats-officedocument.presentationml.tags+xml"/>
  <Override PartName="/ppt/notesSlides/notesSlide61.xml" ContentType="application/vnd.openxmlformats-officedocument.presentationml.notesSlide+xml"/>
  <Override PartName="/ppt/tags/tag82.xml" ContentType="application/vnd.openxmlformats-officedocument.presentationml.tags+xml"/>
  <Override PartName="/ppt/notesSlides/notesSlide62.xml" ContentType="application/vnd.openxmlformats-officedocument.presentationml.notesSlide+xml"/>
  <Override PartName="/ppt/tags/tag83.xml" ContentType="application/vnd.openxmlformats-officedocument.presentationml.tags+xml"/>
  <Override PartName="/ppt/notesSlides/notesSlide6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Lst>
  <p:notesMasterIdLst>
    <p:notesMasterId r:id="rId68"/>
  </p:notesMasterIdLst>
  <p:sldIdLst>
    <p:sldId id="318" r:id="rId5"/>
    <p:sldId id="309" r:id="rId6"/>
    <p:sldId id="298" r:id="rId7"/>
    <p:sldId id="410" r:id="rId8"/>
    <p:sldId id="408" r:id="rId9"/>
    <p:sldId id="407" r:id="rId10"/>
    <p:sldId id="321" r:id="rId11"/>
    <p:sldId id="448" r:id="rId12"/>
    <p:sldId id="428" r:id="rId13"/>
    <p:sldId id="451" r:id="rId14"/>
    <p:sldId id="265" r:id="rId15"/>
    <p:sldId id="375" r:id="rId16"/>
    <p:sldId id="264" r:id="rId17"/>
    <p:sldId id="453" r:id="rId18"/>
    <p:sldId id="419" r:id="rId19"/>
    <p:sldId id="355" r:id="rId20"/>
    <p:sldId id="456" r:id="rId21"/>
    <p:sldId id="449" r:id="rId22"/>
    <p:sldId id="457" r:id="rId23"/>
    <p:sldId id="458" r:id="rId24"/>
    <p:sldId id="433" r:id="rId25"/>
    <p:sldId id="461" r:id="rId26"/>
    <p:sldId id="462" r:id="rId27"/>
    <p:sldId id="420" r:id="rId28"/>
    <p:sldId id="335" r:id="rId29"/>
    <p:sldId id="464" r:id="rId30"/>
    <p:sldId id="460" r:id="rId31"/>
    <p:sldId id="466" r:id="rId32"/>
    <p:sldId id="465" r:id="rId33"/>
    <p:sldId id="421" r:id="rId34"/>
    <p:sldId id="467" r:id="rId35"/>
    <p:sldId id="263" r:id="rId36"/>
    <p:sldId id="469" r:id="rId37"/>
    <p:sldId id="472" r:id="rId38"/>
    <p:sldId id="470" r:id="rId39"/>
    <p:sldId id="471" r:id="rId40"/>
    <p:sldId id="473" r:id="rId41"/>
    <p:sldId id="474" r:id="rId42"/>
    <p:sldId id="476" r:id="rId43"/>
    <p:sldId id="477" r:id="rId44"/>
    <p:sldId id="478" r:id="rId45"/>
    <p:sldId id="479" r:id="rId46"/>
    <p:sldId id="480" r:id="rId47"/>
    <p:sldId id="481" r:id="rId48"/>
    <p:sldId id="331" r:id="rId49"/>
    <p:sldId id="425" r:id="rId50"/>
    <p:sldId id="486" r:id="rId51"/>
    <p:sldId id="487" r:id="rId52"/>
    <p:sldId id="426" r:id="rId53"/>
    <p:sldId id="327" r:id="rId54"/>
    <p:sldId id="322" r:id="rId55"/>
    <p:sldId id="493" r:id="rId56"/>
    <p:sldId id="491" r:id="rId57"/>
    <p:sldId id="492" r:id="rId58"/>
    <p:sldId id="494" r:id="rId59"/>
    <p:sldId id="484" r:id="rId60"/>
    <p:sldId id="427" r:id="rId61"/>
    <p:sldId id="495" r:id="rId62"/>
    <p:sldId id="496" r:id="rId63"/>
    <p:sldId id="483" r:id="rId64"/>
    <p:sldId id="376" r:id="rId65"/>
    <p:sldId id="350" r:id="rId66"/>
    <p:sldId id="336" r:id="rId67"/>
  </p:sldIdLst>
  <p:sldSz cx="12192000" cy="6858000"/>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petitive Integrated Employment for People with Physical Disabilities - Module 3" id="{22F16717-822C-4BC1-A1EA-81CED083B09E}">
          <p14:sldIdLst>
            <p14:sldId id="318"/>
            <p14:sldId id="309"/>
            <p14:sldId id="298"/>
            <p14:sldId id="410"/>
            <p14:sldId id="408"/>
            <p14:sldId id="407"/>
            <p14:sldId id="321"/>
            <p14:sldId id="448"/>
            <p14:sldId id="428"/>
            <p14:sldId id="451"/>
            <p14:sldId id="265"/>
            <p14:sldId id="375"/>
            <p14:sldId id="264"/>
            <p14:sldId id="453"/>
            <p14:sldId id="419"/>
            <p14:sldId id="355"/>
            <p14:sldId id="456"/>
            <p14:sldId id="449"/>
            <p14:sldId id="457"/>
            <p14:sldId id="458"/>
            <p14:sldId id="433"/>
            <p14:sldId id="461"/>
            <p14:sldId id="462"/>
            <p14:sldId id="420"/>
            <p14:sldId id="335"/>
            <p14:sldId id="464"/>
            <p14:sldId id="460"/>
            <p14:sldId id="466"/>
            <p14:sldId id="465"/>
            <p14:sldId id="421"/>
            <p14:sldId id="467"/>
            <p14:sldId id="263"/>
            <p14:sldId id="469"/>
            <p14:sldId id="472"/>
            <p14:sldId id="470"/>
            <p14:sldId id="471"/>
            <p14:sldId id="473"/>
            <p14:sldId id="474"/>
            <p14:sldId id="476"/>
            <p14:sldId id="477"/>
            <p14:sldId id="478"/>
            <p14:sldId id="479"/>
            <p14:sldId id="480"/>
            <p14:sldId id="481"/>
            <p14:sldId id="331"/>
            <p14:sldId id="425"/>
            <p14:sldId id="486"/>
            <p14:sldId id="487"/>
            <p14:sldId id="426"/>
            <p14:sldId id="327"/>
            <p14:sldId id="322"/>
            <p14:sldId id="493"/>
            <p14:sldId id="491"/>
            <p14:sldId id="492"/>
            <p14:sldId id="494"/>
            <p14:sldId id="484"/>
            <p14:sldId id="427"/>
            <p14:sldId id="495"/>
            <p14:sldId id="496"/>
            <p14:sldId id="483"/>
            <p14:sldId id="376"/>
            <p14:sldId id="350"/>
            <p14:sldId id="3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1C6CC"/>
    <a:srgbClr val="012C5F"/>
    <a:srgbClr val="2E979C"/>
    <a:srgbClr val="52C5CB"/>
    <a:srgbClr val="DAF3F4"/>
    <a:srgbClr val="A8E7F4"/>
    <a:srgbClr val="FFFDEF"/>
    <a:srgbClr val="E8F7F8"/>
    <a:srgbClr val="005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3" autoAdjust="0"/>
    <p:restoredTop sz="66218" autoAdjust="0"/>
  </p:normalViewPr>
  <p:slideViewPr>
    <p:cSldViewPr snapToGrid="0">
      <p:cViewPr varScale="1">
        <p:scale>
          <a:sx n="62" d="100"/>
          <a:sy n="62" d="100"/>
        </p:scale>
        <p:origin x="1068" y="66"/>
      </p:cViewPr>
      <p:guideLst/>
    </p:cSldViewPr>
  </p:slideViewPr>
  <p:outlineViewPr>
    <p:cViewPr>
      <p:scale>
        <a:sx n="33" d="100"/>
        <a:sy n="33" d="100"/>
      </p:scale>
      <p:origin x="0" y="-12642"/>
    </p:cViewPr>
  </p:outlineViewPr>
  <p:notesTextViewPr>
    <p:cViewPr>
      <p:scale>
        <a:sx n="122" d="100"/>
        <a:sy n="122" d="100"/>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wn Lalley" userId="60b2fb3c-da8c-4af6-b633-6a9f0e53776b" providerId="ADAL" clId="{3A868B3D-9401-47F6-9DDA-5BFD152108A9}"/>
    <pc:docChg chg="undo custSel addSld delSld modSld modMainMaster modSection">
      <pc:chgData name="Dawn Lalley" userId="60b2fb3c-da8c-4af6-b633-6a9f0e53776b" providerId="ADAL" clId="{3A868B3D-9401-47F6-9DDA-5BFD152108A9}" dt="2023-08-15T21:05:23.597" v="39" actId="13244"/>
      <pc:docMkLst>
        <pc:docMk/>
      </pc:docMkLst>
      <pc:sldChg chg="addSp delSp modSp mod modClrScheme chgLayout">
        <pc:chgData name="Dawn Lalley" userId="60b2fb3c-da8c-4af6-b633-6a9f0e53776b" providerId="ADAL" clId="{3A868B3D-9401-47F6-9DDA-5BFD152108A9}" dt="2023-08-15T21:04:25.953" v="34" actId="478"/>
        <pc:sldMkLst>
          <pc:docMk/>
          <pc:sldMk cId="2339959129" sldId="309"/>
        </pc:sldMkLst>
        <pc:spChg chg="add del mod">
          <ac:chgData name="Dawn Lalley" userId="60b2fb3c-da8c-4af6-b633-6a9f0e53776b" providerId="ADAL" clId="{3A868B3D-9401-47F6-9DDA-5BFD152108A9}" dt="2023-08-15T21:02:37.036" v="21" actId="478"/>
          <ac:spMkLst>
            <pc:docMk/>
            <pc:sldMk cId="2339959129" sldId="309"/>
            <ac:spMk id="2" creationId="{259773AB-CB37-32CA-0D84-B6E3EF86A7F6}"/>
          </ac:spMkLst>
        </pc:spChg>
        <pc:spChg chg="add mod">
          <ac:chgData name="Dawn Lalley" userId="60b2fb3c-da8c-4af6-b633-6a9f0e53776b" providerId="ADAL" clId="{3A868B3D-9401-47F6-9DDA-5BFD152108A9}" dt="2023-08-15T21:04:16.112" v="33" actId="33553"/>
          <ac:spMkLst>
            <pc:docMk/>
            <pc:sldMk cId="2339959129" sldId="309"/>
            <ac:spMk id="6" creationId="{4BC043FE-D0C2-49E6-6E1A-20072CE9D246}"/>
          </ac:spMkLst>
        </pc:spChg>
        <pc:spChg chg="add mod">
          <ac:chgData name="Dawn Lalley" userId="60b2fb3c-da8c-4af6-b633-6a9f0e53776b" providerId="ADAL" clId="{3A868B3D-9401-47F6-9DDA-5BFD152108A9}" dt="2023-08-15T21:02:39.335" v="23"/>
          <ac:spMkLst>
            <pc:docMk/>
            <pc:sldMk cId="2339959129" sldId="309"/>
            <ac:spMk id="8" creationId="{6BF6BAAB-9DDE-A260-D566-D59734E73B5B}"/>
          </ac:spMkLst>
        </pc:spChg>
        <pc:spChg chg="del mod">
          <ac:chgData name="Dawn Lalley" userId="60b2fb3c-da8c-4af6-b633-6a9f0e53776b" providerId="ADAL" clId="{3A868B3D-9401-47F6-9DDA-5BFD152108A9}" dt="2023-08-15T20:50:04.053" v="13" actId="478"/>
          <ac:spMkLst>
            <pc:docMk/>
            <pc:sldMk cId="2339959129" sldId="309"/>
            <ac:spMk id="9" creationId="{7DB63C14-45F2-2875-76C1-5FC82EF514E1}"/>
          </ac:spMkLst>
        </pc:spChg>
        <pc:spChg chg="del">
          <ac:chgData name="Dawn Lalley" userId="60b2fb3c-da8c-4af6-b633-6a9f0e53776b" providerId="ADAL" clId="{3A868B3D-9401-47F6-9DDA-5BFD152108A9}" dt="2023-08-15T21:04:25.953" v="34" actId="478"/>
          <ac:spMkLst>
            <pc:docMk/>
            <pc:sldMk cId="2339959129" sldId="309"/>
            <ac:spMk id="20" creationId="{60F23D6C-7F83-F891-9993-92E81A3844BA}"/>
          </ac:spMkLst>
        </pc:spChg>
        <pc:picChg chg="del">
          <ac:chgData name="Dawn Lalley" userId="60b2fb3c-da8c-4af6-b633-6a9f0e53776b" providerId="ADAL" clId="{3A868B3D-9401-47F6-9DDA-5BFD152108A9}" dt="2023-08-15T20:50:01.153" v="11" actId="478"/>
          <ac:picMkLst>
            <pc:docMk/>
            <pc:sldMk cId="2339959129" sldId="309"/>
            <ac:picMk id="3" creationId="{3011CA69-13E4-AD41-DC64-B62B9406ED78}"/>
          </ac:picMkLst>
        </pc:picChg>
        <pc:picChg chg="add del mod">
          <ac:chgData name="Dawn Lalley" userId="60b2fb3c-da8c-4af6-b633-6a9f0e53776b" providerId="ADAL" clId="{3A868B3D-9401-47F6-9DDA-5BFD152108A9}" dt="2023-08-15T21:02:35.602" v="20" actId="478"/>
          <ac:picMkLst>
            <pc:docMk/>
            <pc:sldMk cId="2339959129" sldId="309"/>
            <ac:picMk id="4" creationId="{3650EECE-ECB4-8904-774F-9FC8AFC01E87}"/>
          </ac:picMkLst>
        </pc:picChg>
        <pc:picChg chg="add del mod">
          <ac:chgData name="Dawn Lalley" userId="60b2fb3c-da8c-4af6-b633-6a9f0e53776b" providerId="ADAL" clId="{3A868B3D-9401-47F6-9DDA-5BFD152108A9}" dt="2023-08-15T21:02:37.986" v="22" actId="478"/>
          <ac:picMkLst>
            <pc:docMk/>
            <pc:sldMk cId="2339959129" sldId="309"/>
            <ac:picMk id="5" creationId="{F41D0117-830E-931B-F3D2-CC2C1E7D5884}"/>
          </ac:picMkLst>
        </pc:picChg>
        <pc:picChg chg="add mod">
          <ac:chgData name="Dawn Lalley" userId="60b2fb3c-da8c-4af6-b633-6a9f0e53776b" providerId="ADAL" clId="{3A868B3D-9401-47F6-9DDA-5BFD152108A9}" dt="2023-08-15T21:02:39.335" v="23"/>
          <ac:picMkLst>
            <pc:docMk/>
            <pc:sldMk cId="2339959129" sldId="309"/>
            <ac:picMk id="7" creationId="{FCC27317-55F4-6035-F1E2-6E2385601C0B}"/>
          </ac:picMkLst>
        </pc:picChg>
        <pc:picChg chg="del">
          <ac:chgData name="Dawn Lalley" userId="60b2fb3c-da8c-4af6-b633-6a9f0e53776b" providerId="ADAL" clId="{3A868B3D-9401-47F6-9DDA-5BFD152108A9}" dt="2023-08-15T20:50:06.052" v="14" actId="478"/>
          <ac:picMkLst>
            <pc:docMk/>
            <pc:sldMk cId="2339959129" sldId="309"/>
            <ac:picMk id="10" creationId="{4E336418-8A0E-64C3-DC4C-D3A44919DD81}"/>
          </ac:picMkLst>
        </pc:picChg>
        <pc:picChg chg="add mod">
          <ac:chgData name="Dawn Lalley" userId="60b2fb3c-da8c-4af6-b633-6a9f0e53776b" providerId="ADAL" clId="{3A868B3D-9401-47F6-9DDA-5BFD152108A9}" dt="2023-08-15T21:02:39.335" v="23"/>
          <ac:picMkLst>
            <pc:docMk/>
            <pc:sldMk cId="2339959129" sldId="309"/>
            <ac:picMk id="11" creationId="{55B7152B-5B47-748B-5B0F-31163B46A10C}"/>
          </ac:picMkLst>
        </pc:picChg>
      </pc:sldChg>
      <pc:sldChg chg="addSp delSp modSp add del mod delAnim modAnim modNotesTx">
        <pc:chgData name="Dawn Lalley" userId="60b2fb3c-da8c-4af6-b633-6a9f0e53776b" providerId="ADAL" clId="{3A868B3D-9401-47F6-9DDA-5BFD152108A9}" dt="2023-08-15T21:05:23.597" v="39" actId="13244"/>
        <pc:sldMkLst>
          <pc:docMk/>
          <pc:sldMk cId="3560775828" sldId="336"/>
        </pc:sldMkLst>
        <pc:spChg chg="add del mod">
          <ac:chgData name="Dawn Lalley" userId="60b2fb3c-da8c-4af6-b633-6a9f0e53776b" providerId="ADAL" clId="{3A868B3D-9401-47F6-9DDA-5BFD152108A9}" dt="2023-08-15T21:03:51.869" v="29" actId="478"/>
          <ac:spMkLst>
            <pc:docMk/>
            <pc:sldMk cId="3560775828" sldId="336"/>
            <ac:spMk id="4" creationId="{F0E72389-EFB7-CBF1-517F-3BE66E2F159B}"/>
          </ac:spMkLst>
        </pc:spChg>
        <pc:spChg chg="add del mod">
          <ac:chgData name="Dawn Lalley" userId="60b2fb3c-da8c-4af6-b633-6a9f0e53776b" providerId="ADAL" clId="{3A868B3D-9401-47F6-9DDA-5BFD152108A9}" dt="2023-08-15T21:03:54.903" v="30" actId="478"/>
          <ac:spMkLst>
            <pc:docMk/>
            <pc:sldMk cId="3560775828" sldId="336"/>
            <ac:spMk id="6" creationId="{981108BD-1393-CB31-F6CC-A70CBF9F2E05}"/>
          </ac:spMkLst>
        </pc:spChg>
        <pc:spChg chg="del">
          <ac:chgData name="Dawn Lalley" userId="60b2fb3c-da8c-4af6-b633-6a9f0e53776b" providerId="ADAL" clId="{3A868B3D-9401-47F6-9DDA-5BFD152108A9}" dt="2023-08-15T21:03:47.720" v="28" actId="478"/>
          <ac:spMkLst>
            <pc:docMk/>
            <pc:sldMk cId="3560775828" sldId="336"/>
            <ac:spMk id="7" creationId="{E55D12B3-80E5-E228-633E-1B280A95E468}"/>
          </ac:spMkLst>
        </pc:spChg>
        <pc:spChg chg="del">
          <ac:chgData name="Dawn Lalley" userId="60b2fb3c-da8c-4af6-b633-6a9f0e53776b" providerId="ADAL" clId="{3A868B3D-9401-47F6-9DDA-5BFD152108A9}" dt="2023-08-15T21:03:47.720" v="28" actId="478"/>
          <ac:spMkLst>
            <pc:docMk/>
            <pc:sldMk cId="3560775828" sldId="336"/>
            <ac:spMk id="8" creationId="{31FBBB2C-2483-7D89-4989-B3191F189DEA}"/>
          </ac:spMkLst>
        </pc:spChg>
        <pc:spChg chg="add mod">
          <ac:chgData name="Dawn Lalley" userId="60b2fb3c-da8c-4af6-b633-6a9f0e53776b" providerId="ADAL" clId="{3A868B3D-9401-47F6-9DDA-5BFD152108A9}" dt="2023-08-15T21:05:17.957" v="37" actId="13244"/>
          <ac:spMkLst>
            <pc:docMk/>
            <pc:sldMk cId="3560775828" sldId="336"/>
            <ac:spMk id="9" creationId="{B59F6D34-3DCB-AFDE-FDF7-4D24BEED1932}"/>
          </ac:spMkLst>
        </pc:spChg>
        <pc:spChg chg="add mod">
          <ac:chgData name="Dawn Lalley" userId="60b2fb3c-da8c-4af6-b633-6a9f0e53776b" providerId="ADAL" clId="{3A868B3D-9401-47F6-9DDA-5BFD152108A9}" dt="2023-08-15T21:05:22.203" v="38" actId="13244"/>
          <ac:spMkLst>
            <pc:docMk/>
            <pc:sldMk cId="3560775828" sldId="336"/>
            <ac:spMk id="10" creationId="{E0FB31CB-3756-C30F-3D7D-85A287B7516E}"/>
          </ac:spMkLst>
        </pc:spChg>
        <pc:spChg chg="add mod">
          <ac:chgData name="Dawn Lalley" userId="60b2fb3c-da8c-4af6-b633-6a9f0e53776b" providerId="ADAL" clId="{3A868B3D-9401-47F6-9DDA-5BFD152108A9}" dt="2023-08-15T21:05:23.597" v="39" actId="13244"/>
          <ac:spMkLst>
            <pc:docMk/>
            <pc:sldMk cId="3560775828" sldId="336"/>
            <ac:spMk id="11" creationId="{2C87D1E6-5518-1841-625A-B7D04EF07372}"/>
          </ac:spMkLst>
        </pc:spChg>
      </pc:sldChg>
      <pc:sldChg chg="modSp">
        <pc:chgData name="Dawn Lalley" userId="60b2fb3c-da8c-4af6-b633-6a9f0e53776b" providerId="ADAL" clId="{3A868B3D-9401-47F6-9DDA-5BFD152108A9}" dt="2023-08-15T21:04:49.254" v="36" actId="13244"/>
        <pc:sldMkLst>
          <pc:docMk/>
          <pc:sldMk cId="3752579157" sldId="355"/>
        </pc:sldMkLst>
        <pc:spChg chg="mod">
          <ac:chgData name="Dawn Lalley" userId="60b2fb3c-da8c-4af6-b633-6a9f0e53776b" providerId="ADAL" clId="{3A868B3D-9401-47F6-9DDA-5BFD152108A9}" dt="2023-08-15T21:04:49.254" v="36" actId="13244"/>
          <ac:spMkLst>
            <pc:docMk/>
            <pc:sldMk cId="3752579157" sldId="355"/>
            <ac:spMk id="2" creationId="{8ECAC698-1118-DD67-4F82-6011EC963C8F}"/>
          </ac:spMkLst>
        </pc:spChg>
        <pc:spChg chg="mod">
          <ac:chgData name="Dawn Lalley" userId="60b2fb3c-da8c-4af6-b633-6a9f0e53776b" providerId="ADAL" clId="{3A868B3D-9401-47F6-9DDA-5BFD152108A9}" dt="2023-08-15T21:04:47.823" v="35" actId="13244"/>
          <ac:spMkLst>
            <pc:docMk/>
            <pc:sldMk cId="3752579157" sldId="355"/>
            <ac:spMk id="13" creationId="{ECA4DA58-068A-63C0-722C-261D6C86C764}"/>
          </ac:spMkLst>
        </pc:spChg>
      </pc:sldChg>
      <pc:sldChg chg="del">
        <pc:chgData name="Dawn Lalley" userId="60b2fb3c-da8c-4af6-b633-6a9f0e53776b" providerId="ADAL" clId="{3A868B3D-9401-47F6-9DDA-5BFD152108A9}" dt="2023-08-15T21:04:06.331" v="32" actId="2696"/>
        <pc:sldMkLst>
          <pc:docMk/>
          <pc:sldMk cId="2916399434" sldId="424"/>
        </pc:sldMkLst>
      </pc:sldChg>
      <pc:sldChg chg="modSp mod">
        <pc:chgData name="Dawn Lalley" userId="60b2fb3c-da8c-4af6-b633-6a9f0e53776b" providerId="ADAL" clId="{3A868B3D-9401-47F6-9DDA-5BFD152108A9}" dt="2023-08-15T20:48:36.269" v="4" actId="27636"/>
        <pc:sldMkLst>
          <pc:docMk/>
          <pc:sldMk cId="1861517857" sldId="453"/>
        </pc:sldMkLst>
        <pc:spChg chg="mod">
          <ac:chgData name="Dawn Lalley" userId="60b2fb3c-da8c-4af6-b633-6a9f0e53776b" providerId="ADAL" clId="{3A868B3D-9401-47F6-9DDA-5BFD152108A9}" dt="2023-08-15T20:48:36.269" v="4" actId="27636"/>
          <ac:spMkLst>
            <pc:docMk/>
            <pc:sldMk cId="1861517857" sldId="453"/>
            <ac:spMk id="2" creationId="{43C5BEAD-804B-4890-80DD-6E1DB57E9BE9}"/>
          </ac:spMkLst>
        </pc:spChg>
      </pc:sldChg>
      <pc:sldChg chg="add del modTransition">
        <pc:chgData name="Dawn Lalley" userId="60b2fb3c-da8c-4af6-b633-6a9f0e53776b" providerId="ADAL" clId="{3A868B3D-9401-47F6-9DDA-5BFD152108A9}" dt="2023-08-15T20:49:57.487" v="10"/>
        <pc:sldMkLst>
          <pc:docMk/>
          <pc:sldMk cId="21193469" sldId="497"/>
        </pc:sldMkLst>
      </pc:sldChg>
      <pc:sldChg chg="add del modTransition">
        <pc:chgData name="Dawn Lalley" userId="60b2fb3c-da8c-4af6-b633-6a9f0e53776b" providerId="ADAL" clId="{3A868B3D-9401-47F6-9DDA-5BFD152108A9}" dt="2023-08-15T20:48:36.211" v="3"/>
        <pc:sldMkLst>
          <pc:docMk/>
          <pc:sldMk cId="3109624101" sldId="497"/>
        </pc:sldMkLst>
      </pc:sldChg>
      <pc:sldMasterChg chg="addSldLayout delSldLayout modSldLayout">
        <pc:chgData name="Dawn Lalley" userId="60b2fb3c-da8c-4af6-b633-6a9f0e53776b" providerId="ADAL" clId="{3A868B3D-9401-47F6-9DDA-5BFD152108A9}" dt="2023-08-15T21:02:08.881" v="19" actId="2696"/>
        <pc:sldMasterMkLst>
          <pc:docMk/>
          <pc:sldMasterMk cId="78253704" sldId="2147483724"/>
        </pc:sldMasterMkLst>
        <pc:sldLayoutChg chg="addSp delSp modSp del mod">
          <pc:chgData name="Dawn Lalley" userId="60b2fb3c-da8c-4af6-b633-6a9f0e53776b" providerId="ADAL" clId="{3A868B3D-9401-47F6-9DDA-5BFD152108A9}" dt="2023-08-15T21:02:08.881" v="19" actId="2696"/>
          <pc:sldLayoutMkLst>
            <pc:docMk/>
            <pc:sldMasterMk cId="78253704" sldId="2147483724"/>
            <pc:sldLayoutMk cId="387245900" sldId="2147483731"/>
          </pc:sldLayoutMkLst>
          <pc:spChg chg="del">
            <ac:chgData name="Dawn Lalley" userId="60b2fb3c-da8c-4af6-b633-6a9f0e53776b" providerId="ADAL" clId="{3A868B3D-9401-47F6-9DDA-5BFD152108A9}" dt="2023-08-15T21:01:21.186" v="16" actId="478"/>
            <ac:spMkLst>
              <pc:docMk/>
              <pc:sldMasterMk cId="78253704" sldId="2147483724"/>
              <pc:sldLayoutMk cId="387245900" sldId="2147483731"/>
              <ac:spMk id="2" creationId="{C87FD58F-E65D-D4EB-7E26-22C8AA06B889}"/>
            </ac:spMkLst>
          </pc:spChg>
          <pc:spChg chg="del">
            <ac:chgData name="Dawn Lalley" userId="60b2fb3c-da8c-4af6-b633-6a9f0e53776b" providerId="ADAL" clId="{3A868B3D-9401-47F6-9DDA-5BFD152108A9}" dt="2023-08-15T21:01:22.464" v="17" actId="478"/>
            <ac:spMkLst>
              <pc:docMk/>
              <pc:sldMasterMk cId="78253704" sldId="2147483724"/>
              <pc:sldLayoutMk cId="387245900" sldId="2147483731"/>
              <ac:spMk id="3" creationId="{8858EFA3-18D4-B452-6D9D-BCE3C26E3F37}"/>
            </ac:spMkLst>
          </pc:spChg>
          <pc:spChg chg="add mod">
            <ac:chgData name="Dawn Lalley" userId="60b2fb3c-da8c-4af6-b633-6a9f0e53776b" providerId="ADAL" clId="{3A868B3D-9401-47F6-9DDA-5BFD152108A9}" dt="2023-08-15T21:01:29.753" v="18"/>
            <ac:spMkLst>
              <pc:docMk/>
              <pc:sldMasterMk cId="78253704" sldId="2147483724"/>
              <pc:sldLayoutMk cId="387245900" sldId="2147483731"/>
              <ac:spMk id="4" creationId="{C47648A5-4517-3F46-7D30-F94606E8F914}"/>
            </ac:spMkLst>
          </pc:spChg>
          <pc:spChg chg="add mod">
            <ac:chgData name="Dawn Lalley" userId="60b2fb3c-da8c-4af6-b633-6a9f0e53776b" providerId="ADAL" clId="{3A868B3D-9401-47F6-9DDA-5BFD152108A9}" dt="2023-08-15T21:01:29.753" v="18"/>
            <ac:spMkLst>
              <pc:docMk/>
              <pc:sldMasterMk cId="78253704" sldId="2147483724"/>
              <pc:sldLayoutMk cId="387245900" sldId="2147483731"/>
              <ac:spMk id="5" creationId="{45233F83-9A4A-EECB-EBCE-A6870B59C135}"/>
            </ac:spMkLst>
          </pc:spChg>
          <pc:spChg chg="add mod">
            <ac:chgData name="Dawn Lalley" userId="60b2fb3c-da8c-4af6-b633-6a9f0e53776b" providerId="ADAL" clId="{3A868B3D-9401-47F6-9DDA-5BFD152108A9}" dt="2023-08-15T21:01:29.753" v="18"/>
            <ac:spMkLst>
              <pc:docMk/>
              <pc:sldMasterMk cId="78253704" sldId="2147483724"/>
              <pc:sldLayoutMk cId="387245900" sldId="2147483731"/>
              <ac:spMk id="6" creationId="{A1FA6337-95EC-C8B9-618A-2D59C626B367}"/>
            </ac:spMkLst>
          </pc:spChg>
          <pc:spChg chg="add mod">
            <ac:chgData name="Dawn Lalley" userId="60b2fb3c-da8c-4af6-b633-6a9f0e53776b" providerId="ADAL" clId="{3A868B3D-9401-47F6-9DDA-5BFD152108A9}" dt="2023-08-15T21:01:29.753" v="18"/>
            <ac:spMkLst>
              <pc:docMk/>
              <pc:sldMasterMk cId="78253704" sldId="2147483724"/>
              <pc:sldLayoutMk cId="387245900" sldId="2147483731"/>
              <ac:spMk id="7" creationId="{EE60C7D3-C017-2B1A-0887-D9E5D54B0BCF}"/>
            </ac:spMkLst>
          </pc:spChg>
        </pc:sldLayoutChg>
        <pc:sldLayoutChg chg="modTransition">
          <pc:chgData name="Dawn Lalley" userId="60b2fb3c-da8c-4af6-b633-6a9f0e53776b" providerId="ADAL" clId="{3A868B3D-9401-47F6-9DDA-5BFD152108A9}" dt="2023-08-15T20:49:03.387" v="5"/>
          <pc:sldLayoutMkLst>
            <pc:docMk/>
            <pc:sldMasterMk cId="78253704" sldId="2147483724"/>
            <pc:sldLayoutMk cId="1463027883" sldId="2147483803"/>
          </pc:sldLayoutMkLst>
        </pc:sldLayoutChg>
        <pc:sldLayoutChg chg="new del mod">
          <pc:chgData name="Dawn Lalley" userId="60b2fb3c-da8c-4af6-b633-6a9f0e53776b" providerId="ADAL" clId="{3A868B3D-9401-47F6-9DDA-5BFD152108A9}" dt="2023-08-15T20:49:14.286" v="7" actId="11236"/>
          <pc:sldLayoutMkLst>
            <pc:docMk/>
            <pc:sldMasterMk cId="78253704" sldId="2147483724"/>
            <pc:sldLayoutMk cId="3853794526" sldId="214748380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E1DF2-B7B1-45F3-A9F9-0C97E7B3CAD0}" type="datetimeFigureOut">
              <a:rPr lang="en-US" smtClean="0"/>
              <a:t>8/15/2023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E60DD-47A0-49F0-8BB4-8B9EEC13FBBF}" type="slidenum">
              <a:rPr lang="en-US" smtClean="0"/>
              <a:t>‹#›</a:t>
            </a:fld>
            <a:endParaRPr lang="en-US" dirty="0"/>
          </a:p>
        </p:txBody>
      </p:sp>
    </p:spTree>
    <p:extLst>
      <p:ext uri="{BB962C8B-B14F-4D97-AF65-F5344CB8AC3E}">
        <p14:creationId xmlns:p14="http://schemas.microsoft.com/office/powerpoint/2010/main" val="153137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isabilityrightswi.org/program/client-assistance-progra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hoosework.ssa.gov/about/work-incentiv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ri-wi.org/programs/wipa/"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ssa.gov/redbook/"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access.wisconsin.gov/"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s://dhs.wisconsin.gov/medicaid/medicaid-purchase-plan.htm" TargetMode="External"/><Relationship Id="rId4" Type="http://schemas.openxmlformats.org/officeDocument/2006/relationships/hyperlink" Target="http://www.dhs.wisconsin.gov/forwardhealth/imagency/"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dhs.wisconsin.gov/wistech/index.htm"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askjan.org/soar.cfm"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askjan.org/publications/individuals/employee-guide.cfm"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mailto:dhsltcemployment@dhs.wisconsin.gov"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Welcome to the Competitive Integrated Employment for People with Physical Disabilities training, Module 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This training was developed with funding by the Wisconsin Department of Health Services.</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p>
        </p:txBody>
      </p:sp>
      <p:sp>
        <p:nvSpPr>
          <p:cNvPr id="4" name="Slide Number Placeholder 3"/>
          <p:cNvSpPr>
            <a:spLocks noGrp="1"/>
          </p:cNvSpPr>
          <p:nvPr>
            <p:ph type="sldNum" sz="quarter" idx="5"/>
          </p:nvPr>
        </p:nvSpPr>
        <p:spPr/>
        <p:txBody>
          <a:bodyPr/>
          <a:lstStyle/>
          <a:p>
            <a:fld id="{359E60DD-47A0-49F0-8BB4-8B9EEC13FBBF}" type="slidenum">
              <a:rPr lang="en-US" smtClean="0"/>
              <a:t>1</a:t>
            </a:fld>
            <a:endParaRPr lang="en-US" dirty="0"/>
          </a:p>
        </p:txBody>
      </p:sp>
    </p:spTree>
    <p:extLst>
      <p:ext uri="{BB962C8B-B14F-4D97-AF65-F5344CB8AC3E}">
        <p14:creationId xmlns:p14="http://schemas.microsoft.com/office/powerpoint/2010/main" val="1251376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Wisconsin’s Children’s Long-Term Support Waiver Program (CLTS) also provides Competitive Integrated Employment (CIE) services and supports for youth with physical disabilities.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There are three services that provide this opportunity:</a:t>
            </a: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Community/Competitive Integrated Employment (CIE) to assist with attaining employment at or above minimum wage in the general workforce which includes options for Work Incentives Benefits Counseling; </a:t>
            </a:r>
            <a:endParaRPr lang="en-US" sz="14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Discovery and Career Planning services provide learning and work experiences to develop general, non-job-task-specific strengths and skills that contribute to employability in CIE; and</a:t>
            </a:r>
            <a:endParaRPr lang="en-US" sz="14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Family/Unpaid Caregiver Supports and Services provides education, training, and support to an unpaid caregiver of a participant to increase their understanding of how they can enhance key parenting strategies that support youth to develop their employment-related skills.</a:t>
            </a:r>
            <a:endParaRPr lang="en-US" sz="14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400" dirty="0">
              <a:solidFill>
                <a:srgbClr val="000000"/>
              </a:solidFill>
              <a:effectLst/>
              <a:latin typeface="Calibri" panose="020F0502020204030204" pitchFamily="34" charset="0"/>
              <a:ea typeface="Calibri" panose="020F0502020204030204" pitchFamily="34" charset="0"/>
            </a:endParaRP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These services may be included to the individual service plan (ISP) to support youth with physical disabilities to achieve competitive integrated employment.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070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solidFill>
                  <a:srgbClr val="000000"/>
                </a:solidFill>
                <a:effectLst/>
                <a:latin typeface="+mn-lt"/>
                <a:ea typeface="Calibri" panose="020F0502020204030204" pitchFamily="34" charset="0"/>
                <a:cs typeface="Times New Roman" panose="02020603050405020304" pitchFamily="18" charset="0"/>
              </a:rPr>
              <a:t>Uncertainty about an employment goal or impact of earnings on benefits can affect how successfully a person uses Division Vocational Rehabilitation (DVR) resources and support. Applying for DVR services may not be the first step for some people with physical disabilities. </a:t>
            </a:r>
          </a:p>
          <a:p>
            <a:pPr marL="0" marR="0">
              <a:lnSpc>
                <a:spcPts val="1800"/>
              </a:lnSpc>
              <a:spcBef>
                <a:spcPts val="0"/>
              </a:spcBef>
              <a:spcAft>
                <a:spcPts val="1200"/>
              </a:spcAft>
            </a:pPr>
            <a:endParaRPr lang="en-US" sz="1400" dirty="0">
              <a:solidFill>
                <a:srgbClr val="000000"/>
              </a:solidFill>
              <a:effectLst/>
              <a:latin typeface="+mn-lt"/>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solidFill>
                  <a:srgbClr val="000000"/>
                </a:solidFill>
                <a:effectLst/>
                <a:latin typeface="+mn-lt"/>
                <a:ea typeface="Calibri" panose="020F0502020204030204" pitchFamily="34" charset="0"/>
                <a:cs typeface="Times New Roman" panose="02020603050405020304" pitchFamily="18" charset="0"/>
              </a:rPr>
              <a:t>Instead, long-term care staff in the Children’s Waivers, Family Care, Family Care Partnership or IRIS programs can strategically use services available in the </a:t>
            </a:r>
            <a:r>
              <a:rPr lang="en-US" sz="1400" b="0" i="0" dirty="0">
                <a:solidFill>
                  <a:srgbClr val="4D5156"/>
                </a:solidFill>
                <a:effectLst/>
                <a:latin typeface="+mn-lt"/>
              </a:rPr>
              <a:t>home and community-based services (</a:t>
            </a:r>
            <a:r>
              <a:rPr lang="en-US" sz="1400" dirty="0">
                <a:solidFill>
                  <a:srgbClr val="000000"/>
                </a:solidFill>
                <a:effectLst/>
                <a:latin typeface="+mn-lt"/>
                <a:ea typeface="Calibri" panose="020F0502020204030204" pitchFamily="34" charset="0"/>
                <a:cs typeface="Times New Roman" panose="02020603050405020304" pitchFamily="18" charset="0"/>
              </a:rPr>
              <a:t>HCBS) </a:t>
            </a:r>
            <a:r>
              <a:rPr lang="en-US" sz="1400" b="0" i="0" dirty="0">
                <a:solidFill>
                  <a:srgbClr val="4D5156"/>
                </a:solidFill>
                <a:effectLst/>
                <a:latin typeface="+mn-lt"/>
              </a:rPr>
              <a:t>waivers</a:t>
            </a:r>
            <a:r>
              <a:rPr lang="en-US" sz="1400" dirty="0">
                <a:solidFill>
                  <a:srgbClr val="000000"/>
                </a:solidFill>
                <a:effectLst/>
                <a:latin typeface="+mn-lt"/>
                <a:ea typeface="Calibri" panose="020F0502020204030204" pitchFamily="34" charset="0"/>
                <a:cs typeface="Times New Roman" panose="02020603050405020304" pitchFamily="18" charset="0"/>
              </a:rPr>
              <a:t> to help a person explore employment options, learn how they can work and keep needed benefits, and address pre-employment barriers so the DVR process is more efficient and effective. </a:t>
            </a:r>
            <a:endParaRPr lang="en-US" sz="1400" dirty="0">
              <a:effectLst/>
              <a:latin typeface="+mn-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665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Remember the low employment rates for people with physical disabilities in long-term care shared in the first module of this training?  Because very few people with physical disabilities in long-term care are working, most employment service providers lack experience working with people with physical disabilities. </a:t>
            </a:r>
          </a:p>
          <a:p>
            <a:endParaRPr lang="en-US" sz="1400" dirty="0"/>
          </a:p>
          <a:p>
            <a:r>
              <a:rPr lang="en-US" sz="1400" dirty="0"/>
              <a:t>Employment specialists may not have the expertise to address the unique barriers of people with physical disabilities. They also may not know how to engage in specialized or advanced career exploration.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801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Long-term care staff can help people with physical disabilities find the right services by: </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Talking with the person about their goals, employment barriers and preferences</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Gaining full knowledge about the employment services in the area </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Interviewing prospective service providers with people with disabilities to determine if their services are a good fit</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Helping the person sort out details and make decisions about employment services in order to meet their career goals</a:t>
            </a:r>
          </a:p>
          <a:p>
            <a:endParaRPr lang="en-US" dirty="0"/>
          </a:p>
        </p:txBody>
      </p:sp>
      <p:sp>
        <p:nvSpPr>
          <p:cNvPr id="4" name="Slide Number Placeholder 3"/>
          <p:cNvSpPr>
            <a:spLocks noGrp="1"/>
          </p:cNvSpPr>
          <p:nvPr>
            <p:ph type="sldNum" sz="quarter" idx="5"/>
          </p:nvPr>
        </p:nvSpPr>
        <p:spPr/>
        <p:txBody>
          <a:bodyPr/>
          <a:lstStyle/>
          <a:p>
            <a:fld id="{4DD3F41D-AD8F-4E4F-968F-78878FD3B943}" type="slidenum">
              <a:rPr lang="en-US" smtClean="0"/>
              <a:t>13</a:t>
            </a:fld>
            <a:endParaRPr lang="en-US" dirty="0"/>
          </a:p>
        </p:txBody>
      </p:sp>
    </p:spTree>
    <p:extLst>
      <p:ext uri="{BB962C8B-B14F-4D97-AF65-F5344CB8AC3E}">
        <p14:creationId xmlns:p14="http://schemas.microsoft.com/office/powerpoint/2010/main" val="2670925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Employment planning with people with physical disabilities does not end after a person gets a job. They may want to advance to a higher position or need to change jobs due life circumstances. Long-term care staff play an important role to encourage and support people with physical disabilities to achieve their career goals.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080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learn more about how Long-Term Care services providers and the Division of Vocational Rehabilitation (DVR) can partner to help people with physical disabilities achieve their employment goals.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703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Division of Vocational Rehabilitation (DVR) is a division within the Wisconsin Department of Workforce Development. DVR helps people with disabilities obtain, maintain, or advance in employment.  DVR is Wisconsin’s primary funder of employment services to people with disabilities.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800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Application to DVR is necessary to receive their services. Once found DVR eligible, a DVR Counselor works with the person to develop an Individualized Plan for Employment (IPE). A job goal and services to reach the job goal are identified the person’s IPE.</a:t>
            </a:r>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787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Examples of DVR services include: Vocational  Guidance and Counseling, temporary work experiences, job search and placement assistance, information and referral services, transition to work services for students with disabilities in high school, Supported Employment services including time-limited on-the job supports, Assistive Technology, Work Incentive Benefits Services, vocational and other training, disability and employment assessment, transportation, occupational licenses, tools and other equipment, and assistance in small-business plan development.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Watch this DVR 101 video for more information about working with DVR.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42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400"/>
              </a:lnSpc>
            </a:pPr>
            <a:r>
              <a:rPr lang="en-US" sz="1400" dirty="0">
                <a:latin typeface="Calibri" panose="020F0502020204030204" pitchFamily="34" charset="0"/>
                <a:cs typeface="Calibri" panose="020F0502020204030204" pitchFamily="34" charset="0"/>
              </a:rPr>
              <a:t>The development of this training was funded </a:t>
            </a:r>
            <a:r>
              <a:rPr lang="en-US" sz="1400" dirty="0">
                <a:effectLst/>
                <a:latin typeface="Calibri" panose="020F0502020204030204" pitchFamily="34" charset="0"/>
                <a:ea typeface="Calibri" panose="020F0502020204030204" pitchFamily="34" charset="0"/>
                <a:cs typeface="Calibri" panose="020F0502020204030204" pitchFamily="34" charset="0"/>
              </a:rPr>
              <a:t>by the </a:t>
            </a:r>
            <a:r>
              <a:rPr lang="en-US" sz="1400" b="1" dirty="0">
                <a:effectLst/>
                <a:latin typeface="Calibri" panose="020F0502020204030204" pitchFamily="34" charset="0"/>
                <a:ea typeface="Calibri" panose="020F0502020204030204" pitchFamily="34" charset="0"/>
                <a:cs typeface="Calibri" panose="020F0502020204030204" pitchFamily="34" charset="0"/>
              </a:rPr>
              <a:t>Wisconsin Department of Health Services </a:t>
            </a:r>
            <a:r>
              <a:rPr lang="en-US" sz="1400" dirty="0">
                <a:effectLst/>
                <a:latin typeface="Calibri" panose="020F0502020204030204" pitchFamily="34" charset="0"/>
                <a:ea typeface="Calibri" panose="020F0502020204030204" pitchFamily="34" charset="0"/>
                <a:cs typeface="Calibri" panose="020F0502020204030204" pitchFamily="34" charset="0"/>
              </a:rPr>
              <a:t>as part of their competitive integrated employment (CIE) training series in partnership with </a:t>
            </a:r>
            <a:r>
              <a:rPr lang="en-US" sz="1400" b="1" dirty="0">
                <a:effectLst/>
                <a:latin typeface="Calibri" panose="020F0502020204030204" pitchFamily="34" charset="0"/>
                <a:ea typeface="Calibri" panose="020F0502020204030204" pitchFamily="34" charset="0"/>
                <a:cs typeface="Calibri" panose="020F0502020204030204" pitchFamily="34" charset="0"/>
              </a:rPr>
              <a:t>Employment Resources, Inc. (ERI)</a:t>
            </a:r>
            <a:r>
              <a:rPr lang="en-US" sz="14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8EA7927-B4AE-40D2-A439-8B3C54407EC3}" type="slidenum">
              <a:rPr lang="en-US" smtClean="0"/>
              <a:t>2</a:t>
            </a:fld>
            <a:endParaRPr lang="en-US"/>
          </a:p>
        </p:txBody>
      </p:sp>
    </p:spTree>
    <p:extLst>
      <p:ext uri="{BB962C8B-B14F-4D97-AF65-F5344CB8AC3E}">
        <p14:creationId xmlns:p14="http://schemas.microsoft.com/office/powerpoint/2010/main" val="299473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DVR services are voluntary. To be successful in the DVR process, a person must play an active role in their Individual Plan for Employment (or IPE). They should contact their DVR counselor at least once a month or more often if needed.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DVR tips for success include: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800"/>
              </a:lnSpc>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Keep all appointments and arrive on 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800"/>
              </a:lnSpc>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 honest about your feelings and needs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800"/>
              </a:lnSpc>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Ask questions if you don't understand something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800"/>
              </a:lnSpc>
              <a:spcBef>
                <a:spcPts val="0"/>
              </a:spcBef>
              <a:spcAft>
                <a:spcPts val="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Carry out your responsibilities as described in your IPE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800"/>
              </a:lnSpc>
              <a:spcBef>
                <a:spcPts val="0"/>
              </a:spcBef>
              <a:spcAft>
                <a:spcPts val="1200"/>
              </a:spcAft>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Let your counselor know about any changes in your address, telephone number, or circumstances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058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People with physical disabilities are more successful in reaching their competitive integrated employment goals when long-term care support and DVR services are coordinated. Open communication and teamwork enable everyone to maximize resources and avoid duplication and confusion. When long-term care staff support a person to work with DVR, the team needs to get involved in the employment process early. They should ask to be invited to meetings.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 minimum, there are three critical times that the long-term care staff need to be involved with the DVR employment process.  One, at the DVR Post Career Profile meeting/assessment, two, the DVR 60-day on-the-job meeting, and three, before transition to long-term support. </a:t>
            </a:r>
          </a:p>
          <a:p>
            <a:pPr marL="0" marR="0">
              <a:lnSpc>
                <a:spcPts val="1800"/>
              </a:lnSpc>
              <a:spcBef>
                <a:spcPts val="0"/>
              </a:spcBef>
              <a:spcAft>
                <a:spcPts val="1200"/>
              </a:spcAft>
            </a:pP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may be other times that long-term support staff involvement would be necessary and helpful. Taking the time to clarify roles and responsibilities to establish efficient and effective communication throughout the employment process is vital for the person to have a successful employment journey.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189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a DVR participant has questions or concerns about the services they are getting from DVR, they can contact the Client Assistance Program (or CAP). CAP can provide people with disabilities information about their rights under the Rehabilitation Act, explain DVR processes and procedures, and provide advocacy support related to DVR services.  For contact information visit: </a:t>
            </a:r>
            <a:r>
              <a:rPr lang="en-US" sz="14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https://disabilityrightswi.org/program/client-assistance-program/</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866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When a person has achieved their employment goal and their job is stable, DVR will close their case and work with the long-term care to transition ongoing support needs to maintain employment to the person’s long-term care service plan. If at any point a person loses their job or wants to pursue a new job, they can apply for DVR services again.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DD3F41D-AD8F-4E4F-968F-78878FD3B943}" type="slidenum">
              <a:rPr lang="en-US" smtClean="0"/>
              <a:t>23</a:t>
            </a:fld>
            <a:endParaRPr lang="en-US" dirty="0"/>
          </a:p>
        </p:txBody>
      </p:sp>
    </p:spTree>
    <p:extLst>
      <p:ext uri="{BB962C8B-B14F-4D97-AF65-F5344CB8AC3E}">
        <p14:creationId xmlns:p14="http://schemas.microsoft.com/office/powerpoint/2010/main" val="336054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Work Incentives Benefit Counseling Services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72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mn-lt"/>
              </a:rPr>
              <a:t>In the previous section, you learned that Work Incentive Benefits Counseling services are an essential part of planning employment with people with physical disabilities. </a:t>
            </a:r>
          </a:p>
          <a:p>
            <a:endParaRPr lang="en-US" sz="1400" dirty="0">
              <a:latin typeface="+mn-lt"/>
            </a:endParaRPr>
          </a:p>
          <a:p>
            <a:pPr marL="0" marR="0">
              <a:lnSpc>
                <a:spcPts val="1800"/>
              </a:lnSpc>
              <a:spcBef>
                <a:spcPts val="0"/>
              </a:spcBef>
              <a:spcAft>
                <a:spcPts val="1200"/>
              </a:spcAft>
            </a:pPr>
            <a:r>
              <a:rPr lang="en-US" sz="1400" dirty="0">
                <a:latin typeface="+mn-lt"/>
              </a:rPr>
              <a:t>Studies conducted in several states, including Wisconsin, indicate that people who receive Work Incentives Benefits Counseling services are more likely to obtain competitive integrated employment and have higher earnings than people who do not receive these services. </a:t>
            </a:r>
          </a:p>
          <a:p>
            <a:pPr marL="0" marR="0">
              <a:lnSpc>
                <a:spcPts val="1800"/>
              </a:lnSpc>
              <a:spcBef>
                <a:spcPts val="0"/>
              </a:spcBef>
              <a:spcAft>
                <a:spcPts val="1200"/>
              </a:spcAft>
            </a:pPr>
            <a:endParaRPr lang="en-US" sz="1400" dirty="0">
              <a:solidFill>
                <a:srgbClr val="000000"/>
              </a:solidFill>
              <a:effectLst/>
              <a:latin typeface="+mn-lt"/>
              <a:cs typeface="Times New Roman" panose="02020603050405020304" pitchFamily="18" charset="0"/>
            </a:endParaRPr>
          </a:p>
          <a:p>
            <a:pPr marL="0" marR="0">
              <a:lnSpc>
                <a:spcPts val="1800"/>
              </a:lnSpc>
              <a:spcBef>
                <a:spcPts val="0"/>
              </a:spcBef>
              <a:spcAft>
                <a:spcPts val="1200"/>
              </a:spcAft>
            </a:pPr>
            <a:r>
              <a:rPr lang="en-US" sz="1400" dirty="0">
                <a:solidFill>
                  <a:srgbClr val="000000"/>
                </a:solidFill>
                <a:effectLst/>
                <a:latin typeface="+mn-lt"/>
                <a:cs typeface="Times New Roman" panose="02020603050405020304" pitchFamily="18" charset="0"/>
              </a:rPr>
              <a:t>Sources:</a:t>
            </a:r>
          </a:p>
          <a:p>
            <a:pPr marL="0" marR="0">
              <a:lnSpc>
                <a:spcPts val="1800"/>
              </a:lnSpc>
              <a:spcBef>
                <a:spcPts val="0"/>
              </a:spcBef>
              <a:spcAft>
                <a:spcPts val="1200"/>
              </a:spcAft>
            </a:pPr>
            <a:endParaRPr lang="en-US" sz="1400" dirty="0">
              <a:effectLst/>
              <a:latin typeface="+mn-lt"/>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Kaya, C., Bishop, M. &amp; Torres, A. The Impact of Work Incentives Benefits Counseling on Employment Outcomes: A National Vocational Rehabilitation Study. benefits specialist’s experiences. Journal of Applied Rehabilitation Counseling, 46(3), 25–34. </a:t>
            </a:r>
          </a:p>
          <a:p>
            <a:pPr marL="0" marR="0">
              <a:lnSpc>
                <a:spcPts val="18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Hartman, E. C., Anderson, C. A., Chan, J., Fried, J. H., &amp; Lui, J. W. (2015). An exploration of work incentive benefits specialist’s experiences. Journal of Applied Rehabilitation Counseling, 46(3), 25–34.</a:t>
            </a:r>
          </a:p>
          <a:p>
            <a:pPr marL="0" marR="0">
              <a:lnSpc>
                <a:spcPts val="18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solidFill>
                  <a:srgbClr val="000000"/>
                </a:solidFill>
                <a:effectLst/>
                <a:latin typeface="+mn-lt"/>
                <a:ea typeface="Calibri" panose="020F0502020204030204" pitchFamily="34" charset="0"/>
                <a:cs typeface="Times New Roman" panose="02020603050405020304" pitchFamily="18" charset="0"/>
              </a:rPr>
              <a:t>Hartman, E. et al., An exploration of work incentive benefits, 46(3), 25–34; Delin, B.S., Hartman, E.C., &amp; Sell, C.W. (2012). The impact of work incentive benefits counseling on employment outcomes: Evidence form two return-to-work demonstrations. Journal of Vocational Rehabilitation, 36, 97-107</a:t>
            </a:r>
            <a:endParaRPr lang="en-US" sz="14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0673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Work Incentive Benefits Specialists are different from the Disability Benefit Specialists found at the Aging and Disability Resource Centers (ADRCs). Work Incentive Benefits Specialists are the experts in explaining how work earnings will affect a person’s disability payments, healthcare, and other public benefits. A Work Incentive Benefits Specialist may help a person explore work incentives that might apply to their situation and assist them with the development of work incentives with Social Security. Ultimately, Social Security makes the final decision about work incentives and whether they apply to each person’s situation.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People can connect to Work Incentives Benefits Counseling services are through the Division of Vocational Rehabilitation (DVR), Long-Term Care programs, and the Social Security Work Incentives Planning and Assistance Program (WIPA) program. Social Security also offers the Ticket to Work Program to assist people with Work Incentives. More information and available Employment Networks can be found through the Social Security Choose Work website: </a:t>
            </a:r>
            <a:r>
              <a:rPr lang="en-US" sz="14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https://choosework.ssa.gov/about/work-incentives/</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810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mn-lt"/>
              </a:rPr>
              <a:t>The Division of Vocational Rehabilitation can add Work Incentives Benefits Counseling services to a person’s Individual Plan for Employment (or IPE). DVR contracts with a network of Work Incentives Benefits Specialists throughout the state </a:t>
            </a:r>
            <a:r>
              <a:rPr lang="en-US" sz="1400" dirty="0">
                <a:effectLst/>
                <a:latin typeface="+mn-lt"/>
                <a:ea typeface="Calibri" panose="020F0502020204030204" pitchFamily="34" charset="0"/>
                <a:cs typeface="Times New Roman" panose="02020603050405020304" pitchFamily="18" charset="0"/>
              </a:rPr>
              <a:t>and the person can select an agency to provide this service from this network. </a:t>
            </a:r>
            <a:endParaRPr lang="en-US" sz="1400" dirty="0">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480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If a person is not a DVR consumer, Work Incentives Benefits Counseling services may be added to a person’s long-term care service plan. Work Incentives Benefits Counseling services are allowed services within the Supported Employment and Vocational Futures Planning and Support service definitions in Family Care, Family Care Partnership, and IRIS.  </a:t>
            </a:r>
          </a:p>
          <a:p>
            <a:pPr marL="0" marR="0">
              <a:lnSpc>
                <a:spcPts val="1800"/>
              </a:lnSpc>
              <a:spcBef>
                <a:spcPts val="0"/>
              </a:spcBef>
              <a:spcAft>
                <a:spcPts val="12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Work Incentives Benefits Counseling is also allowed in the Children’s Long-Term Support Waiver Program as part of the Community/Competitive Integrated Employment service.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250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DVR and Long-Term Care services are not available to a person, the Work Incentives Planning and Assistance (WIPA) program is an option for this support. More information about connecting to the WIPA program is available on </a:t>
            </a:r>
            <a:r>
              <a:rPr lang="en-US" sz="120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Employment Resources Inc. website at: </a:t>
            </a:r>
            <a:r>
              <a:rPr lang="en-US" sz="12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https://eri-wi.org/programs/wipa/</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797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In this module you will learn:</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To identify long-term care services to support people with physical disabilities with employment</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How Division of Vocational Rehabilitation (DVR) can support people with physical disabilities</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How to access Work Incentives Benefit Counseling services</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About important Social Security Work Incentives</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How to identify resources for Assistive Technology and Adaptive Aids</a:t>
            </a:r>
          </a:p>
          <a:p>
            <a:pPr marL="342900" marR="0" lvl="0" indent="-342900">
              <a:lnSpc>
                <a:spcPts val="1800"/>
              </a:lnSpc>
              <a:spcBef>
                <a:spcPts val="0"/>
              </a:spcBef>
              <a:spcAft>
                <a:spcPts val="12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How to determine important factors and resources for disability disclosure and requesting reasonable accommodations</a:t>
            </a:r>
          </a:p>
        </p:txBody>
      </p:sp>
      <p:sp>
        <p:nvSpPr>
          <p:cNvPr id="4" name="Slide Number Placeholder 3"/>
          <p:cNvSpPr>
            <a:spLocks noGrp="1"/>
          </p:cNvSpPr>
          <p:nvPr>
            <p:ph type="sldNum" sz="quarter" idx="5"/>
          </p:nvPr>
        </p:nvSpPr>
        <p:spPr/>
        <p:txBody>
          <a:bodyPr/>
          <a:lstStyle/>
          <a:p>
            <a:fld id="{359E60DD-47A0-49F0-8BB4-8B9EEC13FBBF}" type="slidenum">
              <a:rPr lang="en-US" smtClean="0"/>
              <a:t>3</a:t>
            </a:fld>
            <a:endParaRPr lang="en-US" dirty="0"/>
          </a:p>
        </p:txBody>
      </p:sp>
    </p:spTree>
    <p:extLst>
      <p:ext uri="{BB962C8B-B14F-4D97-AF65-F5344CB8AC3E}">
        <p14:creationId xmlns:p14="http://schemas.microsoft.com/office/powerpoint/2010/main" val="3389909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Social Security Work Incentives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692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Work Incentives are special rules that encourage people who receive Social Security Disability Insurance (SSDI) or Supplemental Security Income (SSI) to try work and keep the benefits they need.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706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Calibri" panose="020F0502020204030204" pitchFamily="34" charset="0"/>
                <a:cs typeface="Times New Roman" panose="02020603050405020304" pitchFamily="18" charset="0"/>
              </a:rPr>
              <a:t>Some important SSDI Work Incentives include: the Trial Work Period, Extended Period of Eligibility, Impairment-Related Work Expenses, Subsidy or Special Conditions, and Extended Period of Medicare Coverage. </a:t>
            </a:r>
            <a:endParaRPr lang="en-US" sz="1400" dirty="0">
              <a:latin typeface="+mn-lt"/>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32</a:t>
            </a:fld>
            <a:endParaRPr lang="en-US" dirty="0"/>
          </a:p>
        </p:txBody>
      </p:sp>
    </p:spTree>
    <p:extLst>
      <p:ext uri="{BB962C8B-B14F-4D97-AF65-F5344CB8AC3E}">
        <p14:creationId xmlns:p14="http://schemas.microsoft.com/office/powerpoint/2010/main" val="16594233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Trial Work Period (or TWP) – The trial work period allows a person to test their ability to work for at least 9 months. During the trial work period, the person will receive their full disability benefit regardless of how much they earn. A month counts as a trial work month when the person’s gross earnings are above the trial work amount. The trial work period is complete when a person uses 9 trial work months within a rolling 60-month period. The 9 months does not need to be consecutive.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33</a:t>
            </a:fld>
            <a:endParaRPr lang="en-US" dirty="0"/>
          </a:p>
        </p:txBody>
      </p:sp>
    </p:spTree>
    <p:extLst>
      <p:ext uri="{BB962C8B-B14F-4D97-AF65-F5344CB8AC3E}">
        <p14:creationId xmlns:p14="http://schemas.microsoft.com/office/powerpoint/2010/main" val="365340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Extended Period of Eligibility (or EPE) – If a person earns enough to stop their cash benefits after their trial work period, Social Security can automatically restart their payment without a new application if their work stops or reduces below the substantial amount. This period of eligibility lasts for 36 consecutive months following the end of the trial work period.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34</a:t>
            </a:fld>
            <a:endParaRPr lang="en-US" dirty="0"/>
          </a:p>
        </p:txBody>
      </p:sp>
    </p:spTree>
    <p:extLst>
      <p:ext uri="{BB962C8B-B14F-4D97-AF65-F5344CB8AC3E}">
        <p14:creationId xmlns:p14="http://schemas.microsoft.com/office/powerpoint/2010/main" val="3649388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effectLst/>
                <a:latin typeface="+mn-lt"/>
                <a:ea typeface="Calibri" panose="020F0502020204030204" pitchFamily="34" charset="0"/>
                <a:cs typeface="Times New Roman" panose="02020603050405020304" pitchFamily="18" charset="0"/>
              </a:rPr>
              <a:t>Impairment-Related Work Expenses (or IRWE)</a:t>
            </a:r>
            <a:r>
              <a:rPr lang="en-US" sz="1400" b="1" dirty="0">
                <a:effectLst/>
                <a:latin typeface="+mn-lt"/>
                <a:ea typeface="Calibri" panose="020F0502020204030204" pitchFamily="34" charset="0"/>
                <a:cs typeface="Times New Roman" panose="02020603050405020304" pitchFamily="18" charset="0"/>
              </a:rPr>
              <a:t> </a:t>
            </a:r>
            <a:r>
              <a:rPr lang="en-US" sz="1400" dirty="0">
                <a:effectLst/>
                <a:latin typeface="+mn-lt"/>
                <a:ea typeface="Calibri" panose="020F0502020204030204" pitchFamily="34" charset="0"/>
                <a:cs typeface="Times New Roman" panose="02020603050405020304" pitchFamily="18" charset="0"/>
              </a:rPr>
              <a:t>– When a person has out of pocket expenses related to their disability that help them to work, Social Security may deduct the cost of these expenses from the person’s earnings when they determine if they are performing substantial work. Examples of impairment-related work expenses are certain transportation costs, specialized work-related equipment, or copays for prescriptions that enable a person to work. </a:t>
            </a:r>
            <a:endParaRPr lang="en-US" sz="1400" dirty="0">
              <a:latin typeface="+mn-lt"/>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35</a:t>
            </a:fld>
            <a:endParaRPr lang="en-US" dirty="0"/>
          </a:p>
        </p:txBody>
      </p:sp>
    </p:spTree>
    <p:extLst>
      <p:ext uri="{BB962C8B-B14F-4D97-AF65-F5344CB8AC3E}">
        <p14:creationId xmlns:p14="http://schemas.microsoft.com/office/powerpoint/2010/main" val="935726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effectLst/>
                <a:latin typeface="+mn-lt"/>
                <a:ea typeface="Calibri" panose="020F0502020204030204" pitchFamily="34" charset="0"/>
                <a:cs typeface="Times New Roman" panose="02020603050405020304" pitchFamily="18" charset="0"/>
              </a:rPr>
              <a:t>Subsidy or Special Conditions </a:t>
            </a:r>
            <a:r>
              <a:rPr lang="en-US" sz="1400" dirty="0">
                <a:effectLst/>
                <a:latin typeface="+mn-lt"/>
                <a:ea typeface="Calibri" panose="020F0502020204030204" pitchFamily="34" charset="0"/>
                <a:cs typeface="Times New Roman" panose="02020603050405020304" pitchFamily="18" charset="0"/>
              </a:rPr>
              <a:t>may apply if a person receives extra help from their employer that other employees in that position do not get. This might include more supervision, additional breaks, or modified work tasks. A special condition may apply if a person receives help from someone other than their employer in order to perform a job. A job coach is one example of a special condition. Social Security evaluates the amount of help a person receives and assigns a monetary value to that help. The value of the help is deducted from the person’s earnings when comparing earnings to the substantial amount. </a:t>
            </a:r>
            <a:endParaRPr lang="en-US" sz="1400" dirty="0">
              <a:latin typeface="+mn-lt"/>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36</a:t>
            </a:fld>
            <a:endParaRPr lang="en-US" dirty="0"/>
          </a:p>
        </p:txBody>
      </p:sp>
    </p:spTree>
    <p:extLst>
      <p:ext uri="{BB962C8B-B14F-4D97-AF65-F5344CB8AC3E}">
        <p14:creationId xmlns:p14="http://schemas.microsoft.com/office/powerpoint/2010/main" val="265038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Extended Period of Medicare Coverage (or EPMC) </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allows a person to keep their Medicare insurance coverage for at least 7 years after their Trial Work Period while they continue to work.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37</a:t>
            </a:fld>
            <a:endParaRPr lang="en-US" dirty="0"/>
          </a:p>
        </p:txBody>
      </p:sp>
    </p:spTree>
    <p:extLst>
      <p:ext uri="{BB962C8B-B14F-4D97-AF65-F5344CB8AC3E}">
        <p14:creationId xmlns:p14="http://schemas.microsoft.com/office/powerpoint/2010/main" val="16858923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SSI is a needs-based program that has income and asset limits. Work incentives for SSI may reduce the amount of income Social Security counts when calculating their SSI payment or allow a person to save money that is excluded as an asset. Some important SSI Work Incentives include: Impairment-Related Work Expenses, Student Earned Income Exclusion, Property Essential to Self-Support, Plan for Achieving Self-Support, and Continued Medicaid Under Section 1619(b).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38</a:t>
            </a:fld>
            <a:endParaRPr lang="en-US" dirty="0"/>
          </a:p>
        </p:txBody>
      </p:sp>
    </p:spTree>
    <p:extLst>
      <p:ext uri="{BB962C8B-B14F-4D97-AF65-F5344CB8AC3E}">
        <p14:creationId xmlns:p14="http://schemas.microsoft.com/office/powerpoint/2010/main" val="2605161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Impairment Related Work Expenses </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 also available to people who receive SSI. Social Security will deduct the cost of certain impairment-related expenses that a person needs to work from the person’s earnings when calculating a monthly SSI payment.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39</a:t>
            </a:fld>
            <a:endParaRPr lang="en-US" dirty="0"/>
          </a:p>
        </p:txBody>
      </p:sp>
    </p:spTree>
    <p:extLst>
      <p:ext uri="{BB962C8B-B14F-4D97-AF65-F5344CB8AC3E}">
        <p14:creationId xmlns:p14="http://schemas.microsoft.com/office/powerpoint/2010/main" val="34741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b="0" dirty="0">
                <a:solidFill>
                  <a:srgbClr val="007FAA"/>
                </a:solidFill>
                <a:effectLst/>
                <a:latin typeface="Calibri" panose="020F0502020204030204" pitchFamily="34" charset="0"/>
                <a:cs typeface="Times New Roman" panose="02020603050405020304" pitchFamily="18" charset="0"/>
              </a:rPr>
              <a:t>Let’s talk about long-term care employment services and supports for people with physical disabilities.</a:t>
            </a:r>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031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Student Earned Income Exclusion </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allows people who are under age 22 who are regularly attending school and working to earn up to a specific amount subject to change annually without it affecting their SSI payment amount.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40</a:t>
            </a:fld>
            <a:endParaRPr lang="en-US" dirty="0"/>
          </a:p>
        </p:txBody>
      </p:sp>
    </p:spTree>
    <p:extLst>
      <p:ext uri="{BB962C8B-B14F-4D97-AF65-F5344CB8AC3E}">
        <p14:creationId xmlns:p14="http://schemas.microsoft.com/office/powerpoint/2010/main" val="30583884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Property Essential for Self-Support (or PESS) </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allows a person to own resources and equipment necessary to be self-supporting with work or self-employment. If a person owns an unincorporated business as a sole proprietor or general partner, their business assets will not be counted toward their resource limit for SSI and Medicaid eligibility.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41</a:t>
            </a:fld>
            <a:endParaRPr lang="en-US" dirty="0"/>
          </a:p>
        </p:txBody>
      </p:sp>
    </p:spTree>
    <p:extLst>
      <p:ext uri="{BB962C8B-B14F-4D97-AF65-F5344CB8AC3E}">
        <p14:creationId xmlns:p14="http://schemas.microsoft.com/office/powerpoint/2010/main" val="34568229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Plan to Achieve Self-Support (or PASS) </a:t>
            </a:r>
            <a:r>
              <a:rPr lang="en-US" sz="1400" dirty="0"/>
              <a:t>is a written plan that allows a person to set aside income besides SSI for a limited period to achieve a specific work goal.  With an approved PASS, the money set aside for this goal is excluded from the person’s income and resources and they continue to receive a SSI payment. A PASS may help a person save money to go to school, start a business, or purchase a vehicle to get to work. </a:t>
            </a: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42</a:t>
            </a:fld>
            <a:endParaRPr lang="en-US" dirty="0"/>
          </a:p>
        </p:txBody>
      </p:sp>
    </p:spTree>
    <p:extLst>
      <p:ext uri="{BB962C8B-B14F-4D97-AF65-F5344CB8AC3E}">
        <p14:creationId xmlns:p14="http://schemas.microsoft.com/office/powerpoint/2010/main" val="39896232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ts val="1800"/>
              </a:lnSpc>
              <a:spcBef>
                <a:spcPts val="0"/>
              </a:spcBef>
              <a:spcAft>
                <a:spcPts val="1200"/>
              </a:spcAft>
            </a:pPr>
            <a:r>
              <a:rPr lang="en-US" sz="1400" b="1" dirty="0">
                <a:solidFill>
                  <a:srgbClr val="000000"/>
                </a:solidFill>
                <a:effectLst/>
                <a:latin typeface="+mn-lt"/>
                <a:ea typeface="Calibri" panose="020F0502020204030204" pitchFamily="34" charset="0"/>
                <a:cs typeface="Times New Roman" panose="02020603050405020304" pitchFamily="18" charset="0"/>
              </a:rPr>
              <a:t>Continued Medicaid Coverage under Section 1619(b) </a:t>
            </a:r>
            <a:r>
              <a:rPr lang="en-US" sz="1400" dirty="0">
                <a:solidFill>
                  <a:srgbClr val="000000"/>
                </a:solidFill>
                <a:effectLst/>
                <a:latin typeface="+mn-lt"/>
                <a:ea typeface="Calibri" panose="020F0502020204030204" pitchFamily="34" charset="0"/>
                <a:cs typeface="Times New Roman" panose="02020603050405020304" pitchFamily="18" charset="0"/>
              </a:rPr>
              <a:t>allows people to maintain Medicaid benefits even if their cash benefits stop due to their earnings.  Under 1619(b) Medicaid benefits will continue until the person’s income exceeds the state threshold amount of $45,785 per year (in 2023). If a person has high Medicaid costs, they may get a higher income threshold amount for 1619(b).</a:t>
            </a:r>
            <a:endParaRPr lang="en-US" sz="1400" dirty="0">
              <a:latin typeface="+mn-lt"/>
            </a:endParaRPr>
          </a:p>
          <a:p>
            <a:endParaRPr lang="en-US" dirty="0"/>
          </a:p>
        </p:txBody>
      </p:sp>
      <p:sp>
        <p:nvSpPr>
          <p:cNvPr id="4" name="Slide Number Placeholder 3"/>
          <p:cNvSpPr>
            <a:spLocks noGrp="1"/>
          </p:cNvSpPr>
          <p:nvPr>
            <p:ph type="sldNum" sz="quarter" idx="5"/>
          </p:nvPr>
        </p:nvSpPr>
        <p:spPr/>
        <p:txBody>
          <a:bodyPr/>
          <a:lstStyle/>
          <a:p>
            <a:fld id="{359E60DD-47A0-49F0-8BB4-8B9EEC13FBBF}" type="slidenum">
              <a:rPr lang="en-US" smtClean="0"/>
              <a:t>43</a:t>
            </a:fld>
            <a:endParaRPr lang="en-US" dirty="0"/>
          </a:p>
        </p:txBody>
      </p:sp>
    </p:spTree>
    <p:extLst>
      <p:ext uri="{BB962C8B-B14F-4D97-AF65-F5344CB8AC3E}">
        <p14:creationId xmlns:p14="http://schemas.microsoft.com/office/powerpoint/2010/main" val="8971720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Each year, the Social Security Administration publishes a helpful guide called </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Red Book – A Guide to Work Incentives</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which describes these work incentives and others in plain language. You can download a copy of The Red Book at: </a:t>
            </a:r>
            <a:r>
              <a:rPr lang="en-US" sz="14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https://www.ssa.gov/redbook/</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3873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One more important program to be aware of is the </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Medicaid Purchase Plan</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Medicaid Purchase Plan (or MAPP) is a State of Wisconsin Medicaid Buy-In program for adults with disabilities who are working or planning to work. MAPP provides access to comprehensive health insurance coverage. MAPP can be free or require a monthly premium, depending on a person’s income.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MAPP provides the same health benefits offered through other Medicaid programs. People enrolled in MAPP can earn more income than other Medicaid recipients without losing healthcare coverage. They are also allowed increased personal and financial independence through higher asset limits and saving opportunities, known as </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Independence Accounts.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People can apply for MAPP online at </a:t>
            </a:r>
            <a:r>
              <a:rPr lang="en-US" sz="14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www.access.wisconsin.gov</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or by contacting their local Income Maintenance Consortium.  For a list of the Consortiums visit: </a:t>
            </a:r>
            <a:r>
              <a:rPr lang="en-US" sz="14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4"/>
              </a:rPr>
              <a:t>www.dhs.wisconsin.gov/forwardhealth/imagency/</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learn more about MAPP visit: </a:t>
            </a:r>
            <a:r>
              <a:rPr lang="en-US" sz="14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5"/>
              </a:rPr>
              <a:t>https://dhs.wisconsin.gov/medicaid/medicaid-purchase-plan.htm</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1890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Assistive Technology and Adaptive Aids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6401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Assistive technology (or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is any item, device, or piece of equipment used to maintain or improve the functionality of people with disabilities, allowing them to be more independent in education, employment, recreation, and daily living activities. AT solutions can range from simple, low cost or low-tech items to high-tech specialized devices and solutions.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Assistive Technology examples may include: </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Specialized computer software, such as JAWS computer screen reader or Dragon Naturally Speaking speech recognition software</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Adaptations such as joy sticks, switches or buttons to operate electronics and equipment</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Modifications to a workstation such as an adjustable desk or mounts</a:t>
            </a:r>
          </a:p>
          <a:p>
            <a:pPr marL="342900" marR="0" lvl="0" indent="-342900">
              <a:lnSpc>
                <a:spcPts val="1800"/>
              </a:lnSpc>
              <a:spcBef>
                <a:spcPts val="0"/>
              </a:spcBef>
              <a:spcAft>
                <a:spcPts val="12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Low tech solutions including rubber grips, wrist rests, color coding, and Velcro.</a:t>
            </a:r>
          </a:p>
          <a:p>
            <a:endParaRPr lang="en-US" sz="1800" dirty="0"/>
          </a:p>
        </p:txBody>
      </p:sp>
      <p:sp>
        <p:nvSpPr>
          <p:cNvPr id="4" name="Slide Number Placeholder 3"/>
          <p:cNvSpPr>
            <a:spLocks noGrp="1"/>
          </p:cNvSpPr>
          <p:nvPr>
            <p:ph type="sldNum" sz="quarter" idx="5"/>
          </p:nvPr>
        </p:nvSpPr>
        <p:spPr/>
        <p:txBody>
          <a:bodyPr/>
          <a:lstStyle/>
          <a:p>
            <a:fld id="{4DD3F41D-AD8F-4E4F-968F-78878FD3B943}" type="slidenum">
              <a:rPr lang="en-US" smtClean="0"/>
              <a:t>47</a:t>
            </a:fld>
            <a:endParaRPr lang="en-US" dirty="0"/>
          </a:p>
        </p:txBody>
      </p:sp>
    </p:spTree>
    <p:extLst>
      <p:ext uri="{BB962C8B-B14F-4D97-AF65-F5344CB8AC3E}">
        <p14:creationId xmlns:p14="http://schemas.microsoft.com/office/powerpoint/2010/main" val="42365719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WisTech is Wisconsin’s assistive technology program</a:t>
            </a:r>
            <a:r>
              <a:rPr lang="en-US" sz="1400" dirty="0">
                <a:effectLst/>
                <a:latin typeface="Calibri" panose="020F0502020204030204" pitchFamily="34" charset="0"/>
                <a:ea typeface="Calibri" panose="020F0502020204030204" pitchFamily="34" charset="0"/>
                <a:cs typeface="Times New Roman" panose="02020603050405020304" pitchFamily="18" charset="0"/>
              </a:rPr>
              <a:t> that provides information on selecting, funding, installing, and using assistive technology. WisTech partners with Independent Living Centers throughout the state to provide these services. More information about WisTech can be found at: </a:t>
            </a:r>
            <a:r>
              <a:rPr lang="en-US" sz="1400" u="sng" dirty="0">
                <a:solidFill>
                  <a:srgbClr val="007FAA"/>
                </a:solidFill>
                <a:effectLst/>
                <a:latin typeface="Calibri" panose="020F0502020204030204" pitchFamily="34" charset="0"/>
                <a:ea typeface="Calibri" panose="020F0502020204030204" pitchFamily="34" charset="0"/>
                <a:cs typeface="Times New Roman" panose="02020603050405020304" pitchFamily="18" charset="0"/>
                <a:hlinkClick r:id="rId3"/>
              </a:rPr>
              <a:t>https://dhs.wisconsin.gov/wistech/index.htm</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Assistive Technology assessment and consultation services are available throughout the state by various providers, including the Independent Living Centers. Family Care, Family Care Partnership, and IRIS may fund Assistive Technology services. The Division of Vocational Rehabilitation may also provide these services when needed and included in the person’s Individualized Plan for Employment (IPE). </a:t>
            </a:r>
          </a:p>
          <a:p>
            <a:pPr marL="0" marR="0">
              <a:lnSpc>
                <a:spcPts val="1800"/>
              </a:lnSpc>
              <a:spcBef>
                <a:spcPts val="0"/>
              </a:spcBef>
              <a:spcAft>
                <a:spcPts val="1200"/>
              </a:spcAft>
            </a:pP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NOTE: Should we add 2 examples/vignettes of people using assistive tech at work? Does ERI have any recent examples to share?</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800" dirty="0"/>
          </a:p>
        </p:txBody>
      </p:sp>
      <p:sp>
        <p:nvSpPr>
          <p:cNvPr id="4" name="Slide Number Placeholder 3"/>
          <p:cNvSpPr>
            <a:spLocks noGrp="1"/>
          </p:cNvSpPr>
          <p:nvPr>
            <p:ph type="sldNum" sz="quarter" idx="5"/>
          </p:nvPr>
        </p:nvSpPr>
        <p:spPr/>
        <p:txBody>
          <a:bodyPr/>
          <a:lstStyle/>
          <a:p>
            <a:fld id="{4DD3F41D-AD8F-4E4F-968F-78878FD3B943}" type="slidenum">
              <a:rPr lang="en-US" smtClean="0"/>
              <a:t>48</a:t>
            </a:fld>
            <a:endParaRPr lang="en-US" dirty="0"/>
          </a:p>
        </p:txBody>
      </p:sp>
    </p:spTree>
    <p:extLst>
      <p:ext uri="{BB962C8B-B14F-4D97-AF65-F5344CB8AC3E}">
        <p14:creationId xmlns:p14="http://schemas.microsoft.com/office/powerpoint/2010/main" val="22480901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Disability Disclosure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439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Wisconsin’s Long-Term Care Programs provide Competitive Integrated Employment (CIE) services and supports for people with physical disabilities.  Family Care, Family Care Partnership, and IRIS include four employment services. These are: </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Prevocational services </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Individual Supported Employment services </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Small Group Supported Employment services </a:t>
            </a:r>
          </a:p>
          <a:p>
            <a:pPr marL="342900" marR="0" lvl="0" indent="-342900">
              <a:lnSpc>
                <a:spcPts val="1800"/>
              </a:lnSpc>
              <a:spcBef>
                <a:spcPts val="0"/>
              </a:spcBef>
              <a:spcAft>
                <a:spcPts val="12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Vocational Futures Planning and Support (VFPS)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These services may be included in long-term care service plans to provide support people with physical disabilities often need to achieve CIE. </a:t>
            </a:r>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301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Americans with Disabilities Act (or ADA) </a:t>
            </a:r>
            <a:r>
              <a:rPr lang="en-US" sz="1400" dirty="0">
                <a:effectLst/>
                <a:latin typeface="Calibri" panose="020F0502020204030204" pitchFamily="34" charset="0"/>
                <a:ea typeface="Calibri" panose="020F0502020204030204" pitchFamily="34" charset="0"/>
                <a:cs typeface="Times New Roman" panose="02020603050405020304" pitchFamily="18" charset="0"/>
              </a:rPr>
              <a:t>provides protections to qualified job applicants and employees with disabilities in workplaces that have 15 or more employees. These protections include limiting when employers can ask applicants and employees about disability.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0001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 person’s choice whether to disclose their disability to an employer is complex. According to the Job Accommodation Network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decision-making process requires answering a number of personal questions that may be different with each employment experience. There is no single right or wrong approach to disclosing a disability.”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https://askjan.org/</a:t>
            </a:r>
          </a:p>
          <a:p>
            <a:pPr marL="0" marR="0">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859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If a person chooses to disclose their disability, they must decide at what point during the employment process they will disclose. Disclosure can happen during the application, interview, job offer, or employment phase. It is important to know that accommodations can be requested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without</a:t>
            </a:r>
            <a:r>
              <a:rPr lang="en-US" sz="1400" dirty="0">
                <a:effectLst/>
                <a:latin typeface="Calibri" panose="020F0502020204030204" pitchFamily="34" charset="0"/>
                <a:ea typeface="Calibri" panose="020F0502020204030204" pitchFamily="34" charset="0"/>
                <a:cs typeface="Times New Roman" panose="02020603050405020304" pitchFamily="18" charset="0"/>
              </a:rPr>
              <a:t> disclosing disability. People with disabilities are not legally required to disclose their disability at any time. If a person’s disability is unlikely to affect their job performance, particularly in cases of hidden disability, then it typically best not to disclose.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If a person’s disability is likely to affect their job performance without reasonable accommodations, it is best for them to disclose and start an open conversation about accommodations with an employer.  Melanie Whetzel, Lead Consultant at the Job Accommodation Network recommends that people disclose their</a:t>
            </a:r>
            <a:r>
              <a:rPr lang="en-US" sz="1400" i="1" dirty="0">
                <a:effectLst/>
                <a:latin typeface="Calibri" panose="020F0502020204030204" pitchFamily="34" charset="0"/>
                <a:ea typeface="Calibri" panose="020F0502020204030204" pitchFamily="34" charset="0"/>
                <a:cs typeface="Times New Roman" panose="02020603050405020304" pitchFamily="18" charset="0"/>
              </a:rPr>
              <a:t> “disability and request accommodations before [they] have difficulties on the job, or at least before they become serious and affect [their] performance.”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323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0"/>
              </a:spcAft>
            </a:pPr>
            <a:r>
              <a:rPr lang="en-US" sz="1400" b="1" dirty="0">
                <a:solidFill>
                  <a:srgbClr val="289AAA"/>
                </a:solidFill>
                <a:effectLst/>
                <a:latin typeface="Calibri" panose="020F0502020204030204" pitchFamily="34" charset="0"/>
                <a:cs typeface="Times New Roman" panose="02020603050405020304" pitchFamily="18" charset="0"/>
              </a:rPr>
              <a:t>What can an employer ask and when?</a:t>
            </a:r>
          </a:p>
          <a:p>
            <a:pPr marL="0" marR="0">
              <a:lnSpc>
                <a:spcPts val="1800"/>
              </a:lnSpc>
              <a:spcBef>
                <a:spcPts val="0"/>
              </a:spcBef>
              <a:spcAft>
                <a:spcPts val="1200"/>
              </a:spcAft>
            </a:pPr>
            <a:r>
              <a:rPr lang="en-US" sz="1400" i="0" dirty="0">
                <a:effectLst/>
                <a:latin typeface="Calibri" panose="020F0502020204030204" pitchFamily="34" charset="0"/>
                <a:ea typeface="Calibri" panose="020F0502020204030204" pitchFamily="34" charset="0"/>
                <a:cs typeface="Times New Roman" panose="02020603050405020304" pitchFamily="18" charset="0"/>
              </a:rPr>
              <a:t>The Job Accommodation Network explains when an employer can and cannot ask about disability. </a:t>
            </a:r>
          </a:p>
          <a:p>
            <a:pPr marL="0" marR="0">
              <a:lnSpc>
                <a:spcPts val="1800"/>
              </a:lnSpc>
              <a:spcBef>
                <a:spcPts val="0"/>
              </a:spcBef>
              <a:spcAft>
                <a:spcPts val="1200"/>
              </a:spcAft>
            </a:pPr>
            <a:r>
              <a:rPr lang="en-US" sz="1400" i="0" dirty="0">
                <a:effectLst/>
                <a:latin typeface="Calibri" panose="020F0502020204030204" pitchFamily="34" charset="0"/>
                <a:ea typeface="Calibri" panose="020F0502020204030204" pitchFamily="34" charset="0"/>
                <a:cs typeface="Times New Roman" panose="02020603050405020304" pitchFamily="18" charset="0"/>
              </a:rPr>
              <a:t>Under the ADA, an employer generally may not require an applicant to disclose information about a disability or medical condition prior to making an offer of employment. Covered employers are not permitted to ask non-voluntary disability-related questions on a job application or during the hiring process. However, there are situations when an applicant may need to disclose information about a disability during this early stage in the employment process. For example, if an accommodation is needed to complete an on-line application, participate in a job interview, or to take an employment test, an applicant may need to disclose their disability to receive an accommodation. </a:t>
            </a:r>
          </a:p>
          <a:p>
            <a:pPr marL="0" marR="0">
              <a:lnSpc>
                <a:spcPts val="1800"/>
              </a:lnSpc>
              <a:spcBef>
                <a:spcPts val="0"/>
              </a:spcBef>
              <a:spcAft>
                <a:spcPts val="1200"/>
              </a:spcAft>
            </a:pPr>
            <a:endParaRPr lang="en-US" sz="1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i="0" dirty="0">
                <a:effectLst/>
                <a:latin typeface="Calibri" panose="020F0502020204030204" pitchFamily="34" charset="0"/>
                <a:ea typeface="Calibri" panose="020F0502020204030204" pitchFamily="34" charset="0"/>
                <a:cs typeface="Times New Roman" panose="02020603050405020304" pitchFamily="18" charset="0"/>
              </a:rPr>
              <a:t>Another example is when an employer could reasonably believe that an applicant will need reasonable accommodation to perform the functions of the job. In that case, the employer may ask whether the applicant needs reasonable accommodation and what type of reasonable accommodation would be needed. Also, in limited circumstances (e.g., for affirmative action purposes), employers can ask applicants to voluntarily disclose their disability status.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9585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Reasons people choose to disclose their disability: </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Disclosing disability provides protections under the ADA with an employer that has 15 or more employees. </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Disclosing disability may provide an opportunity for the person and employer to have open conversations about accommodations needed for the person to be successful at work. </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 proactive approach can demonstrate a person’s confidence and willingness to provide practical and creative accommodation ideas.</a:t>
            </a:r>
          </a:p>
          <a:p>
            <a:pPr marL="342900" marR="0" lvl="0" indent="-342900">
              <a:lnSpc>
                <a:spcPts val="1800"/>
              </a:lnSpc>
              <a:spcBef>
                <a:spcPts val="0"/>
              </a:spcBef>
              <a:spcAft>
                <a:spcPts val="12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Employers sometimes feel uncertain about disability and accommodations because they lack experience. When a person with a disability discloses, they can set the stage for positive, open communication.</a:t>
            </a:r>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7272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It is common for people with disabilities to be concerned about employer attitudes or perceptions about disability. Protecting ones’ privacy may also be a concern. If a person chooses to disclose their disability, they do not have to share highly personal information and they do not have to answer questions that make them uncomfortable. With the right approach they can demonstrate to an employer their confidence and how easy it may be for the employer to provide reasonable accommodations. </a:t>
            </a:r>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1364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For more in-depth guidance about disability disclosure, read this article and Q&amp;A written by the Job Accommodation Network: https://askjan.org/topics/Disability-Disclosure.cfm</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People with disabilities and employers can receive free guidance from experts about disability disclosure and requesting reasonable accommodations by contacting the Job Accommodation Network  https://askjan.org/index.cfm The Job Accommodation Network (or JAN for short) is funded by the US Department of Labor’s Office of Disability Employment Policy.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5824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Request Reasonable Accommodations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1580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Requests for accommodations can be made when applying and interviewing for a job, once a job offer is made, or after starting a job.  Once on the job, if a person’s ability to perform the essential functions is impacted due to their disability, it is best to request accommodations as soon as possible. </a:t>
            </a:r>
          </a:p>
          <a:p>
            <a:pPr marL="0" marR="0">
              <a:lnSpc>
                <a:spcPts val="1800"/>
              </a:lnSpc>
              <a:spcBef>
                <a:spcPts val="0"/>
              </a:spcBef>
              <a:spcAft>
                <a:spcPts val="0"/>
              </a:spcAft>
            </a:pPr>
            <a:endParaRPr lang="en-US" sz="1200" b="1" dirty="0">
              <a:solidFill>
                <a:srgbClr val="289AAA"/>
              </a:solidFill>
              <a:effectLst/>
              <a:latin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People do not have to disclose their disability to request accommodations. Requesting accommodations can be as simple as a person asking their employer to talk about ideas to address a difficulty they are experiencing at work. Or a person can take a more formal approach by putting their request in writing and submitting it to their Human Resources department.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7382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Steps a person can take to prepare their accommodation request  </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Develop a list of the work tasks and responsibilities that are impacted with and without the accommodation.</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Think about changes or adaptations that could be made to accommodate needs in the workplace, include assistive technology options.</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Consider if these changes and adaptations are reasonable for the employer to provide.</a:t>
            </a:r>
          </a:p>
          <a:p>
            <a:pPr marL="342900" marR="0" lvl="0" indent="-342900">
              <a:lnSpc>
                <a:spcPts val="1800"/>
              </a:lnSpc>
              <a:spcBef>
                <a:spcPts val="0"/>
              </a:spcBef>
              <a:spcAft>
                <a:spcPts val="12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Explain how the accommodation will be effective in achieving completion of the essential job functions.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673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Prevocational services can help people explore jobs and develop employability skills. For many years, prevocational services were provided primarily in facility-based settings. However, over the past 10 years, more agencies in Wisconsin have begun offering community-based prevocational services, which can include internships and volunteering.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prevocational service model was traditionally used to support people with Intellectual and Developmental Disabilities. This model may not be a good fit for people with physical disabilities because of this.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Community-based prevocational services, depending on the service provider’s experience working with people with physical disabilities, and the types of community-based opportunities they have to offer, may provide a valuable service for people with physical disabilities exploring employment.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It is important to note that prevocational services should occur over a defined period and include specific employment goals and outcomes defined by the person and their employment team.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2805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Most accommodations cost little or no money and do not cause much disruption in workplace routines or schedules.  If this is the case, then the accommodation is likely reasonable.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 person can request accommodations even if they cannot provide any ideas about what might work. However, it is best to do some research and be prepared with ideas. The experts at the Job Accommodation Network can help with this. JAN also offers an online tool called SOAR, which stands for Searchable Online Accommodation Resource. SOAR lets users explore various accommodation options for work and educational settings. </a:t>
            </a:r>
            <a:r>
              <a:rPr lang="en-US" sz="1400" u="sng" dirty="0">
                <a:solidFill>
                  <a:srgbClr val="007FAA"/>
                </a:solidFill>
                <a:effectLst/>
                <a:latin typeface="Calibri" panose="020F0502020204030204" pitchFamily="34" charset="0"/>
                <a:ea typeface="Calibri" panose="020F0502020204030204" pitchFamily="34" charset="0"/>
                <a:cs typeface="Times New Roman" panose="02020603050405020304" pitchFamily="18" charset="0"/>
                <a:hlinkClick r:id="rId3"/>
              </a:rPr>
              <a:t>https://askjan.org/soar.cfm</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For more in-depth information on requesting accommodations, read JAN’s “Employees’ Practical Guide to Requesting and Negotiating Reasonable Accommodations Under the Americans with Disabilities Act” at </a:t>
            </a:r>
            <a:r>
              <a:rPr lang="en-US" sz="1400" u="sng" dirty="0">
                <a:solidFill>
                  <a:srgbClr val="007FAA"/>
                </a:solidFill>
                <a:effectLst/>
                <a:latin typeface="Calibri" panose="020F0502020204030204" pitchFamily="34" charset="0"/>
                <a:ea typeface="Calibri" panose="020F0502020204030204" pitchFamily="34" charset="0"/>
                <a:cs typeface="Times New Roman" panose="02020603050405020304" pitchFamily="18" charset="0"/>
                <a:hlinkClick r:id="rId4"/>
              </a:rPr>
              <a:t>https://askjan.org/publications/individuals/employee-guide.cfm</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4121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12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recap!</a:t>
            </a:r>
          </a:p>
        </p:txBody>
      </p:sp>
      <p:sp>
        <p:nvSpPr>
          <p:cNvPr id="4" name="Slide Number Placeholder 3"/>
          <p:cNvSpPr>
            <a:spLocks noGrp="1"/>
          </p:cNvSpPr>
          <p:nvPr>
            <p:ph type="sldNum" sz="quarter" idx="5"/>
          </p:nvPr>
        </p:nvSpPr>
        <p:spPr/>
        <p:txBody>
          <a:bodyPr/>
          <a:lstStyle/>
          <a:p>
            <a:fld id="{359E60DD-47A0-49F0-8BB4-8B9EEC13FBBF}" type="slidenum">
              <a:rPr lang="en-US" smtClean="0"/>
              <a:t>61</a:t>
            </a:fld>
            <a:endParaRPr lang="en-US" dirty="0"/>
          </a:p>
        </p:txBody>
      </p:sp>
    </p:spTree>
    <p:extLst>
      <p:ext uri="{BB962C8B-B14F-4D97-AF65-F5344CB8AC3E}">
        <p14:creationId xmlns:p14="http://schemas.microsoft.com/office/powerpoint/2010/main" val="10402067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0"/>
              </a:spcAft>
            </a:pPr>
            <a:r>
              <a:rPr lang="en-US" sz="1400" b="0" dirty="0">
                <a:solidFill>
                  <a:srgbClr val="289AAA"/>
                </a:solidFill>
                <a:effectLst/>
                <a:latin typeface="Calibri" panose="020F0502020204030204" pitchFamily="34" charset="0"/>
                <a:cs typeface="Times New Roman" panose="02020603050405020304" pitchFamily="18" charset="0"/>
              </a:rPr>
              <a:t>After completing this module, you can now: </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Identify long-term care services to support people with physical disabilities with employment.</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Describe how Division of Vocational Rehabilitation (DVR) can support people with physical disabilities to become employed.</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Explain how to access Work Incentives Benefit Counseling services.</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Describe some important Social Security Work Incentives.</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Identify resources for Assistive Technology and Adaptive Aids.</a:t>
            </a:r>
          </a:p>
          <a:p>
            <a:pPr marL="342900" marR="0" lvl="0" indent="-342900">
              <a:lnSpc>
                <a:spcPts val="1800"/>
              </a:lnSpc>
              <a:spcBef>
                <a:spcPts val="0"/>
              </a:spcBef>
              <a:spcAft>
                <a:spcPts val="12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Identify important factors and resources for disability disclosure and requesting reasonable accommodations.</a:t>
            </a:r>
          </a:p>
        </p:txBody>
      </p:sp>
      <p:sp>
        <p:nvSpPr>
          <p:cNvPr id="4" name="Slide Number Placeholder 3"/>
          <p:cNvSpPr>
            <a:spLocks noGrp="1"/>
          </p:cNvSpPr>
          <p:nvPr>
            <p:ph type="sldNum" sz="quarter" idx="5"/>
          </p:nvPr>
        </p:nvSpPr>
        <p:spPr/>
        <p:txBody>
          <a:bodyPr/>
          <a:lstStyle/>
          <a:p>
            <a:fld id="{359E60DD-47A0-49F0-8BB4-8B9EEC13FBBF}" type="slidenum">
              <a:rPr lang="en-US" smtClean="0"/>
              <a:t>62</a:t>
            </a:fld>
            <a:endParaRPr lang="en-US" dirty="0"/>
          </a:p>
        </p:txBody>
      </p:sp>
    </p:spTree>
    <p:extLst>
      <p:ext uri="{BB962C8B-B14F-4D97-AF65-F5344CB8AC3E}">
        <p14:creationId xmlns:p14="http://schemas.microsoft.com/office/powerpoint/2010/main" val="35552201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Thank you for completing the Three Module Series: </a:t>
            </a:r>
            <a:r>
              <a:rPr lang="en-US" sz="1200" b="0" i="0" spc="25" dirty="0">
                <a:solidFill>
                  <a:srgbClr val="007FAA"/>
                </a:solidFill>
                <a:effectLst/>
                <a:latin typeface="Calibri" panose="020F0502020204030204" pitchFamily="34" charset="0"/>
                <a:ea typeface="Calibri" panose="020F0502020204030204" pitchFamily="34" charset="0"/>
                <a:cs typeface="Times New Roman" panose="02020603050405020304" pitchFamily="18" charset="0"/>
              </a:rPr>
              <a:t>Competitive Integrated Employment for People with Physical Disabilities. If you have questions about long term care and employment for people with physical disabilities, please contact DHS at </a:t>
            </a:r>
            <a:r>
              <a:rPr lang="en-US" sz="1200" u="sng" dirty="0">
                <a:solidFill>
                  <a:srgbClr val="007FAA"/>
                </a:solidFill>
                <a:effectLst/>
                <a:latin typeface="Calibri" panose="020F0502020204030204" pitchFamily="34" charset="0"/>
                <a:ea typeface="Calibri" panose="020F0502020204030204" pitchFamily="34" charset="0"/>
                <a:cs typeface="Times New Roman" panose="02020603050405020304" pitchFamily="18" charset="0"/>
                <a:hlinkClick r:id="rId3"/>
              </a:rPr>
              <a:t>dhsltcemployment@dhs.wisconsin.gov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59E60DD-47A0-49F0-8BB4-8B9EEC13FBBF}" type="slidenum">
              <a:rPr lang="en-US" smtClean="0"/>
              <a:t>63</a:t>
            </a:fld>
            <a:endParaRPr lang="en-US"/>
          </a:p>
        </p:txBody>
      </p:sp>
    </p:spTree>
    <p:extLst>
      <p:ext uri="{BB962C8B-B14F-4D97-AF65-F5344CB8AC3E}">
        <p14:creationId xmlns:p14="http://schemas.microsoft.com/office/powerpoint/2010/main" val="2525204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Supported Employment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services-individual</a:t>
            </a:r>
            <a:r>
              <a:rPr lang="en-US" sz="1400" dirty="0">
                <a:effectLst/>
                <a:latin typeface="Calibri" panose="020F0502020204030204" pitchFamily="34" charset="0"/>
                <a:ea typeface="Calibri" panose="020F0502020204030204" pitchFamily="34" charset="0"/>
                <a:cs typeface="Times New Roman" panose="02020603050405020304" pitchFamily="18" charset="0"/>
              </a:rPr>
              <a:t> are used with people who need intensive support to find and maintain employment. Supported Employment can include assessment/Discovery, exploration, job seeking assistance, systematic instruction, job training, and ongoing job coaching support. Work Incentives Benefits Counseling services can be provided under the Supported Employment-Individual and Vocational Futures Planning and Support service codes.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177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Supported Employment - </a:t>
            </a:r>
            <a:r>
              <a:rPr lang="en-US" sz="1200" b="1" dirty="0"/>
              <a:t>Small group support services </a:t>
            </a:r>
            <a:r>
              <a:rPr lang="en-US" sz="1200" dirty="0"/>
              <a:t>provides a combination of person-centered career exploration, career planning, and employment training activities.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799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Vocational Futures Planning and Support (VFPS) is a team-based, person-centered model of employment planning and support.</a:t>
            </a:r>
          </a:p>
          <a:p>
            <a:pPr marL="0" marR="0">
              <a:lnSpc>
                <a:spcPts val="1800"/>
              </a:lnSpc>
              <a:spcBef>
                <a:spcPts val="0"/>
              </a:spcBef>
              <a:spcAft>
                <a:spcPts val="12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2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Components of the VFPS service model include: </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Development of an employment plan based on identification of an individual’s strengths, assets, needs, barriers, and interests</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Assistive technology pre-screen or in-depth assessment</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Work Incentive Benefits analysis and support</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Resource team coordination</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Career exploration and employment goal validation</a:t>
            </a:r>
          </a:p>
          <a:p>
            <a:pPr marL="342900" marR="0" lvl="0" indent="-342900">
              <a:lnSpc>
                <a:spcPts val="18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Job seeking support</a:t>
            </a:r>
          </a:p>
          <a:p>
            <a:pPr marL="342900" marR="0" lvl="0" indent="-342900">
              <a:lnSpc>
                <a:spcPts val="1800"/>
              </a:lnSpc>
              <a:spcBef>
                <a:spcPts val="0"/>
              </a:spcBef>
              <a:spcAft>
                <a:spcPts val="12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Job follow-up and long-term support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E60DD-47A0-49F0-8BB4-8B9EEC13FB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711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5DA6-6AD3-4B19-8BC2-4CBA4264358A}"/>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AE61E5A3-6F4A-4CAE-8DCE-BD6F5672D00C}"/>
              </a:ext>
            </a:extLst>
          </p:cNvPr>
          <p:cNvSpPr>
            <a:spLocks noGrp="1"/>
          </p:cNvSpPr>
          <p:nvPr>
            <p:ph type="subTitle" idx="1"/>
          </p:nvPr>
        </p:nvSpPr>
        <p:spPr>
          <a:xfrm>
            <a:off x="1524000" y="3602038"/>
            <a:ext cx="9144000" cy="1655762"/>
          </a:xfrm>
        </p:spPr>
        <p:txBody>
          <a:bodyPr/>
          <a:lstStyle>
            <a:lvl1pPr marL="0" indent="0" algn="ctr">
              <a:buNone/>
              <a:defRPr sz="2400" b="1" spc="20" baseline="0">
                <a:solidFill>
                  <a:schemeClr val="accent1">
                    <a:lumMod val="7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ustDataLst>
      <p:tags r:id="rId1"/>
    </p:custDataLst>
    <p:extLst>
      <p:ext uri="{BB962C8B-B14F-4D97-AF65-F5344CB8AC3E}">
        <p14:creationId xmlns:p14="http://schemas.microsoft.com/office/powerpoint/2010/main" val="276547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DAFEA8-2B97-40D2-8FAA-2F5B55F8F798}"/>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8B764B-5422-408E-9D04-54B83D1862AB}" type="datetimeFigureOut">
              <a:rPr lang="en-US" smtClean="0"/>
              <a:pPr/>
              <a:t>8/15/2023</a:t>
            </a:fld>
            <a:endParaRPr lang="en-US" dirty="0"/>
          </a:p>
        </p:txBody>
      </p:sp>
      <p:sp>
        <p:nvSpPr>
          <p:cNvPr id="5" name="Footer Placeholder 4">
            <a:extLst>
              <a:ext uri="{FF2B5EF4-FFF2-40B4-BE49-F238E27FC236}">
                <a16:creationId xmlns:a16="http://schemas.microsoft.com/office/drawing/2014/main" id="{51C8C185-4DC1-407E-8D73-C45CA0F7F27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a:extLst>
              <a:ext uri="{FF2B5EF4-FFF2-40B4-BE49-F238E27FC236}">
                <a16:creationId xmlns:a16="http://schemas.microsoft.com/office/drawing/2014/main" id="{0BF61EE3-F99E-4660-8908-1C494BFBDE94}"/>
              </a:ext>
            </a:extLst>
          </p:cNvPr>
          <p:cNvSpPr>
            <a:spLocks noGrp="1"/>
          </p:cNvSpPr>
          <p:nvPr>
            <p:ph type="sldNum" sz="quarter" idx="12"/>
          </p:nvPr>
        </p:nvSpPr>
        <p:spPr/>
        <p:txBody>
          <a:bodyPr/>
          <a:lstStyle/>
          <a:p>
            <a:fld id="{E3813BF9-5145-4417-B95D-FA8627973885}" type="slidenum">
              <a:rPr lang="en-US" smtClean="0"/>
              <a:t>‹#›</a:t>
            </a:fld>
            <a:endParaRPr lang="en-US" dirty="0"/>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6415314" y="1741714"/>
            <a:ext cx="5268685" cy="1190616"/>
          </a:xfrm>
        </p:spPr>
        <p:txBody>
          <a:bodyPr anchor="ctr">
            <a:normAutofit/>
          </a:bodyPr>
          <a:lstStyle>
            <a:lvl1pPr algn="l">
              <a:defRPr sz="4000" b="0">
                <a:solidFill>
                  <a:schemeClr val="tx1"/>
                </a:solidFill>
              </a:defRPr>
            </a:lvl1pPr>
          </a:lstStyle>
          <a:p>
            <a:endParaRPr lang="en-ID" dirty="0"/>
          </a:p>
        </p:txBody>
      </p:sp>
      <p:sp>
        <p:nvSpPr>
          <p:cNvPr id="8" name="Picture Placeholder 7">
            <a:extLst>
              <a:ext uri="{FF2B5EF4-FFF2-40B4-BE49-F238E27FC236}">
                <a16:creationId xmlns:a16="http://schemas.microsoft.com/office/drawing/2014/main" id="{56CE3DF1-DBAF-4DE9-8293-C1C2DC65F098}"/>
              </a:ext>
            </a:extLst>
          </p:cNvPr>
          <p:cNvSpPr>
            <a:spLocks noGrp="1"/>
          </p:cNvSpPr>
          <p:nvPr>
            <p:ph type="pic" sz="quarter" idx="13"/>
          </p:nvPr>
        </p:nvSpPr>
        <p:spPr>
          <a:xfrm>
            <a:off x="0" y="1"/>
            <a:ext cx="6611024" cy="4470399"/>
          </a:xfrm>
          <a:custGeom>
            <a:avLst/>
            <a:gdLst>
              <a:gd name="connsiteX0" fmla="*/ 0 w 7756028"/>
              <a:gd name="connsiteY0" fmla="*/ 0 h 5244655"/>
              <a:gd name="connsiteX1" fmla="*/ 7756028 w 7756028"/>
              <a:gd name="connsiteY1" fmla="*/ 0 h 5244655"/>
              <a:gd name="connsiteX2" fmla="*/ 7736462 w 7756028"/>
              <a:gd name="connsiteY2" fmla="*/ 257314 h 5244655"/>
              <a:gd name="connsiteX3" fmla="*/ 2209800 w 7756028"/>
              <a:gd name="connsiteY3" fmla="*/ 5244655 h 5244655"/>
              <a:gd name="connsiteX4" fmla="*/ 47410 w 7756028"/>
              <a:gd name="connsiteY4" fmla="*/ 4808089 h 5244655"/>
              <a:gd name="connsiteX5" fmla="*/ 0 w 7756028"/>
              <a:gd name="connsiteY5" fmla="*/ 4786655 h 524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6028" h="5244655">
                <a:moveTo>
                  <a:pt x="0" y="0"/>
                </a:moveTo>
                <a:lnTo>
                  <a:pt x="7756028" y="0"/>
                </a:lnTo>
                <a:lnTo>
                  <a:pt x="7736462" y="257314"/>
                </a:lnTo>
                <a:cubicBezTo>
                  <a:pt x="7451973" y="3058629"/>
                  <a:pt x="5086173" y="5244655"/>
                  <a:pt x="2209800" y="5244655"/>
                </a:cubicBezTo>
                <a:cubicBezTo>
                  <a:pt x="1442767" y="5244655"/>
                  <a:pt x="712042" y="5089205"/>
                  <a:pt x="47410" y="4808089"/>
                </a:cubicBezTo>
                <a:lnTo>
                  <a:pt x="0" y="4786655"/>
                </a:lnTo>
                <a:close/>
              </a:path>
            </a:pathLst>
          </a:custGeom>
          <a:solidFill>
            <a:schemeClr val="bg2">
              <a:lumMod val="95000"/>
            </a:schemeClr>
          </a:solidFill>
        </p:spPr>
        <p:txBody>
          <a:bodyPr wrap="square" anchor="ctr">
            <a:noAutofit/>
          </a:bodyPr>
          <a:lstStyle>
            <a:lvl1pPr marL="0" indent="0" algn="ctr">
              <a:buNone/>
              <a:defRPr/>
            </a:lvl1pPr>
          </a:lstStyle>
          <a:p>
            <a:endParaRPr lang="en-US" dirty="0"/>
          </a:p>
        </p:txBody>
      </p:sp>
      <p:sp>
        <p:nvSpPr>
          <p:cNvPr id="14" name="Picture Placeholder 13">
            <a:extLst>
              <a:ext uri="{FF2B5EF4-FFF2-40B4-BE49-F238E27FC236}">
                <a16:creationId xmlns:a16="http://schemas.microsoft.com/office/drawing/2014/main" id="{0D8504CE-C98D-442B-9182-7A6678AB5727}"/>
              </a:ext>
            </a:extLst>
          </p:cNvPr>
          <p:cNvSpPr>
            <a:spLocks noGrp="1"/>
          </p:cNvSpPr>
          <p:nvPr>
            <p:ph type="pic" sz="quarter" idx="14"/>
          </p:nvPr>
        </p:nvSpPr>
        <p:spPr>
          <a:xfrm>
            <a:off x="1455056" y="510955"/>
            <a:ext cx="3073400" cy="4902420"/>
          </a:xfrm>
          <a:custGeom>
            <a:avLst/>
            <a:gdLst>
              <a:gd name="connsiteX0" fmla="*/ 1 w 3073400"/>
              <a:gd name="connsiteY0" fmla="*/ 0 h 4902420"/>
              <a:gd name="connsiteX1" fmla="*/ 3073400 w 3073400"/>
              <a:gd name="connsiteY1" fmla="*/ 0 h 4902420"/>
              <a:gd name="connsiteX2" fmla="*/ 3073400 w 3073400"/>
              <a:gd name="connsiteY2" fmla="*/ 3367315 h 4902420"/>
              <a:gd name="connsiteX3" fmla="*/ 3073320 w 3073400"/>
              <a:gd name="connsiteY3" fmla="*/ 3367315 h 4902420"/>
              <a:gd name="connsiteX4" fmla="*/ 3065466 w 3073400"/>
              <a:gd name="connsiteY4" fmla="*/ 3522841 h 4902420"/>
              <a:gd name="connsiteX5" fmla="*/ 1693819 w 3073400"/>
              <a:gd name="connsiteY5" fmla="*/ 4894488 h 4902420"/>
              <a:gd name="connsiteX6" fmla="*/ 1536739 w 3073400"/>
              <a:gd name="connsiteY6" fmla="*/ 4902420 h 4902420"/>
              <a:gd name="connsiteX7" fmla="*/ 1536661 w 3073400"/>
              <a:gd name="connsiteY7" fmla="*/ 4902420 h 4902420"/>
              <a:gd name="connsiteX8" fmla="*/ 1379581 w 3073400"/>
              <a:gd name="connsiteY8" fmla="*/ 4894488 h 4902420"/>
              <a:gd name="connsiteX9" fmla="*/ 6980 w 3073400"/>
              <a:gd name="connsiteY9" fmla="*/ 3513146 h 4902420"/>
              <a:gd name="connsiteX10" fmla="*/ 76 w 3073400"/>
              <a:gd name="connsiteY10" fmla="*/ 3367315 h 4902420"/>
              <a:gd name="connsiteX11" fmla="*/ 1 w 3073400"/>
              <a:gd name="connsiteY11" fmla="*/ 3367315 h 4902420"/>
              <a:gd name="connsiteX12" fmla="*/ 1 w 3073400"/>
              <a:gd name="connsiteY12" fmla="*/ 3365744 h 4902420"/>
              <a:gd name="connsiteX13" fmla="*/ 0 w 3073400"/>
              <a:gd name="connsiteY13" fmla="*/ 3365722 h 4902420"/>
              <a:gd name="connsiteX14" fmla="*/ 1 w 3073400"/>
              <a:gd name="connsiteY14" fmla="*/ 3365702 h 49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3400" h="4902420">
                <a:moveTo>
                  <a:pt x="1" y="0"/>
                </a:moveTo>
                <a:lnTo>
                  <a:pt x="3073400" y="0"/>
                </a:lnTo>
                <a:lnTo>
                  <a:pt x="3073400" y="3367315"/>
                </a:lnTo>
                <a:lnTo>
                  <a:pt x="3073320" y="3367315"/>
                </a:lnTo>
                <a:lnTo>
                  <a:pt x="3065466" y="3522841"/>
                </a:lnTo>
                <a:cubicBezTo>
                  <a:pt x="2992018" y="4246072"/>
                  <a:pt x="2417050" y="4821040"/>
                  <a:pt x="1693819" y="4894488"/>
                </a:cubicBezTo>
                <a:lnTo>
                  <a:pt x="1536739" y="4902420"/>
                </a:lnTo>
                <a:lnTo>
                  <a:pt x="1536661" y="4902420"/>
                </a:lnTo>
                <a:lnTo>
                  <a:pt x="1379581" y="4894488"/>
                </a:lnTo>
                <a:cubicBezTo>
                  <a:pt x="653122" y="4820713"/>
                  <a:pt x="76251" y="4240929"/>
                  <a:pt x="6980" y="3513146"/>
                </a:cubicBezTo>
                <a:lnTo>
                  <a:pt x="76" y="3367315"/>
                </a:lnTo>
                <a:lnTo>
                  <a:pt x="1" y="3367315"/>
                </a:lnTo>
                <a:lnTo>
                  <a:pt x="1" y="3365744"/>
                </a:lnTo>
                <a:lnTo>
                  <a:pt x="0" y="3365722"/>
                </a:lnTo>
                <a:lnTo>
                  <a:pt x="1" y="3365702"/>
                </a:lnTo>
                <a:close/>
              </a:path>
            </a:pathLst>
          </a:custGeom>
          <a:no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97505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500"/>
                                  </p:stCondLst>
                                  <p:endCondLst>
                                    <p:cond evt="begin" delay="0">
                                      <p:tn val="8"/>
                                    </p:cond>
                                  </p:end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6415314" y="1741714"/>
            <a:ext cx="5268685" cy="1190616"/>
          </a:xfrm>
        </p:spPr>
        <p:txBody>
          <a:bodyPr anchor="ctr">
            <a:normAutofit/>
          </a:bodyPr>
          <a:lstStyle>
            <a:lvl1pPr algn="l">
              <a:defRPr sz="4000" b="0">
                <a:solidFill>
                  <a:schemeClr val="tx1"/>
                </a:solidFill>
              </a:defRPr>
            </a:lvl1pPr>
          </a:lstStyle>
          <a:p>
            <a:endParaRPr lang="en-ID" dirty="0"/>
          </a:p>
        </p:txBody>
      </p:sp>
      <p:sp>
        <p:nvSpPr>
          <p:cNvPr id="8" name="Picture Placeholder 7">
            <a:extLst>
              <a:ext uri="{FF2B5EF4-FFF2-40B4-BE49-F238E27FC236}">
                <a16:creationId xmlns:a16="http://schemas.microsoft.com/office/drawing/2014/main" id="{56CE3DF1-DBAF-4DE9-8293-C1C2DC65F098}"/>
              </a:ext>
            </a:extLst>
          </p:cNvPr>
          <p:cNvSpPr>
            <a:spLocks noGrp="1"/>
          </p:cNvSpPr>
          <p:nvPr>
            <p:ph type="pic" sz="quarter" idx="13"/>
          </p:nvPr>
        </p:nvSpPr>
        <p:spPr>
          <a:xfrm>
            <a:off x="0" y="1"/>
            <a:ext cx="6611024" cy="4470399"/>
          </a:xfrm>
          <a:custGeom>
            <a:avLst/>
            <a:gdLst>
              <a:gd name="connsiteX0" fmla="*/ 0 w 7756028"/>
              <a:gd name="connsiteY0" fmla="*/ 0 h 5244655"/>
              <a:gd name="connsiteX1" fmla="*/ 7756028 w 7756028"/>
              <a:gd name="connsiteY1" fmla="*/ 0 h 5244655"/>
              <a:gd name="connsiteX2" fmla="*/ 7736462 w 7756028"/>
              <a:gd name="connsiteY2" fmla="*/ 257314 h 5244655"/>
              <a:gd name="connsiteX3" fmla="*/ 2209800 w 7756028"/>
              <a:gd name="connsiteY3" fmla="*/ 5244655 h 5244655"/>
              <a:gd name="connsiteX4" fmla="*/ 47410 w 7756028"/>
              <a:gd name="connsiteY4" fmla="*/ 4808089 h 5244655"/>
              <a:gd name="connsiteX5" fmla="*/ 0 w 7756028"/>
              <a:gd name="connsiteY5" fmla="*/ 4786655 h 524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6028" h="5244655">
                <a:moveTo>
                  <a:pt x="0" y="0"/>
                </a:moveTo>
                <a:lnTo>
                  <a:pt x="7756028" y="0"/>
                </a:lnTo>
                <a:lnTo>
                  <a:pt x="7736462" y="257314"/>
                </a:lnTo>
                <a:cubicBezTo>
                  <a:pt x="7451973" y="3058629"/>
                  <a:pt x="5086173" y="5244655"/>
                  <a:pt x="2209800" y="5244655"/>
                </a:cubicBezTo>
                <a:cubicBezTo>
                  <a:pt x="1442767" y="5244655"/>
                  <a:pt x="712042" y="5089205"/>
                  <a:pt x="47410" y="4808089"/>
                </a:cubicBezTo>
                <a:lnTo>
                  <a:pt x="0" y="4786655"/>
                </a:lnTo>
                <a:close/>
              </a:path>
            </a:pathLst>
          </a:custGeom>
          <a:solidFill>
            <a:schemeClr val="bg2">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226196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7DC57-054B-4678-BEA0-1458BC9E58FB}"/>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FEBF066-419D-4A1B-AA92-1D8A30A288A0}"/>
              </a:ext>
            </a:extLst>
          </p:cNvPr>
          <p:cNvSpPr>
            <a:spLocks noGrp="1"/>
          </p:cNvSpPr>
          <p:nvPr>
            <p:ph idx="1"/>
          </p:nvPr>
        </p:nvSpPr>
        <p:spPr/>
        <p:txBody>
          <a:bodyPr/>
          <a:lstStyle>
            <a:lvl1pPr>
              <a:defRPr b="0">
                <a:latin typeface="Lato Black" panose="020F0A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Tree>
    <p:custDataLst>
      <p:tags r:id="rId1"/>
    </p:custDataLst>
    <p:extLst>
      <p:ext uri="{BB962C8B-B14F-4D97-AF65-F5344CB8AC3E}">
        <p14:creationId xmlns:p14="http://schemas.microsoft.com/office/powerpoint/2010/main" val="124805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F18B-00B4-4DB9-880E-A7BDA311D3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759A2F-123A-4C04-83EF-0B81C7524AC3}"/>
              </a:ext>
            </a:extLst>
          </p:cNvPr>
          <p:cNvSpPr>
            <a:spLocks noGrp="1"/>
          </p:cNvSpPr>
          <p:nvPr>
            <p:ph type="body" idx="1"/>
          </p:nvPr>
        </p:nvSpPr>
        <p:spPr>
          <a:xfrm>
            <a:off x="831850" y="4589463"/>
            <a:ext cx="10515600" cy="1500187"/>
          </a:xfrm>
        </p:spPr>
        <p:txBody>
          <a:bodyPr/>
          <a:lstStyle>
            <a:lvl1pPr marL="0" indent="0">
              <a:buNone/>
              <a:defRPr sz="2400" b="1">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347335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B4E3-8319-487B-A4FC-5F5F0353C046}"/>
              </a:ext>
            </a:extLst>
          </p:cNvPr>
          <p:cNvSpPr>
            <a:spLocks noGrp="1"/>
          </p:cNvSpPr>
          <p:nvPr>
            <p:ph type="title"/>
          </p:nvPr>
        </p:nvSpPr>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96CB6E12-9AF0-4EAD-9D4C-EBFF9D9B985D}"/>
              </a:ext>
            </a:extLst>
          </p:cNvPr>
          <p:cNvSpPr>
            <a:spLocks noGrp="1"/>
          </p:cNvSpPr>
          <p:nvPr>
            <p:ph sz="half" idx="1"/>
          </p:nvPr>
        </p:nvSpPr>
        <p:spPr>
          <a:xfrm>
            <a:off x="838200" y="1825625"/>
            <a:ext cx="5181600"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
        <p:nvSpPr>
          <p:cNvPr id="4" name="Content Placeholder 3">
            <a:extLst>
              <a:ext uri="{FF2B5EF4-FFF2-40B4-BE49-F238E27FC236}">
                <a16:creationId xmlns:a16="http://schemas.microsoft.com/office/drawing/2014/main" id="{9D6EE54C-1C09-46F2-85B0-60C586E511F4}"/>
              </a:ext>
            </a:extLst>
          </p:cNvPr>
          <p:cNvSpPr>
            <a:spLocks noGrp="1"/>
          </p:cNvSpPr>
          <p:nvPr>
            <p:ph sz="half" idx="2"/>
          </p:nvPr>
        </p:nvSpPr>
        <p:spPr>
          <a:xfrm>
            <a:off x="6172200" y="1825625"/>
            <a:ext cx="5181600"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Tree>
    <p:custDataLst>
      <p:tags r:id="rId1"/>
    </p:custDataLst>
    <p:extLst>
      <p:ext uri="{BB962C8B-B14F-4D97-AF65-F5344CB8AC3E}">
        <p14:creationId xmlns:p14="http://schemas.microsoft.com/office/powerpoint/2010/main" val="62434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392A2-98DD-4B2F-AACA-15E4623603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CEC25004-3435-4FD3-A705-B5B177C77C7D}"/>
              </a:ext>
            </a:extLst>
          </p:cNvPr>
          <p:cNvSpPr>
            <a:spLocks noGrp="1"/>
          </p:cNvSpPr>
          <p:nvPr>
            <p:ph sz="half" idx="2"/>
          </p:nvPr>
        </p:nvSpPr>
        <p:spPr>
          <a:xfrm>
            <a:off x="839788" y="2505075"/>
            <a:ext cx="5157787" cy="3684588"/>
          </a:xfrm>
        </p:spPr>
        <p:txBody>
          <a:bodyPr/>
          <a:lstStyle>
            <a:lvl1pPr>
              <a:buFontTx/>
              <a:buNone/>
              <a:defRPr sz="2600" b="1" spc="20" baseline="0"/>
            </a:lvl1pPr>
          </a:lstStyle>
          <a:p>
            <a:pPr lvl="0"/>
            <a:r>
              <a:rPr lang="en-US"/>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
        <p:nvSpPr>
          <p:cNvPr id="6" name="Content Placeholder 5">
            <a:extLst>
              <a:ext uri="{FF2B5EF4-FFF2-40B4-BE49-F238E27FC236}">
                <a16:creationId xmlns:a16="http://schemas.microsoft.com/office/drawing/2014/main" id="{A2F402AC-2070-4ECD-AF07-FD2A431DC61E}"/>
              </a:ext>
            </a:extLst>
          </p:cNvPr>
          <p:cNvSpPr>
            <a:spLocks noGrp="1"/>
          </p:cNvSpPr>
          <p:nvPr>
            <p:ph sz="quarter" idx="4"/>
          </p:nvPr>
        </p:nvSpPr>
        <p:spPr>
          <a:xfrm>
            <a:off x="6172200" y="2505075"/>
            <a:ext cx="5183188" cy="3684588"/>
          </a:xfrm>
        </p:spPr>
        <p:txBody>
          <a:bodyPr/>
          <a:lstStyle>
            <a:lvl1pPr>
              <a:buFontTx/>
              <a:buNone/>
              <a:defRPr sz="2600" b="1" spc="20" baseline="0"/>
            </a:lvl1pPr>
          </a:lstStyle>
          <a:p>
            <a:pPr lvl="0"/>
            <a:r>
              <a:rPr lang="en-US"/>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Tree>
    <p:custDataLst>
      <p:tags r:id="rId1"/>
    </p:custDataLst>
    <p:extLst>
      <p:ext uri="{BB962C8B-B14F-4D97-AF65-F5344CB8AC3E}">
        <p14:creationId xmlns:p14="http://schemas.microsoft.com/office/powerpoint/2010/main" val="347549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9A7B-BFF1-49F2-9EE7-4B300739E64F}"/>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12747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624114" y="430909"/>
            <a:ext cx="10943772" cy="871300"/>
          </a:xfrm>
        </p:spPr>
        <p:txBody>
          <a:bodyPr anchor="ctr">
            <a:normAutofit/>
          </a:bodyPr>
          <a:lstStyle>
            <a:lvl1pPr algn="ctr">
              <a:defRPr sz="4000" b="0">
                <a:solidFill>
                  <a:schemeClr val="tx1"/>
                </a:solidFill>
              </a:defRPr>
            </a:lvl1pPr>
          </a:lstStyle>
          <a:p>
            <a:endParaRPr lang="en-ID" dirty="0"/>
          </a:p>
        </p:txBody>
      </p:sp>
    </p:spTree>
    <p:extLst>
      <p:ext uri="{BB962C8B-B14F-4D97-AF65-F5344CB8AC3E}">
        <p14:creationId xmlns:p14="http://schemas.microsoft.com/office/powerpoint/2010/main" val="41940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F3D981E-7989-48E5-9835-52BC01B00D9B}"/>
              </a:ext>
            </a:extLst>
          </p:cNvPr>
          <p:cNvSpPr>
            <a:spLocks noGrp="1"/>
          </p:cNvSpPr>
          <p:nvPr>
            <p:ph type="ctrTitle"/>
          </p:nvPr>
        </p:nvSpPr>
        <p:spPr>
          <a:xfrm>
            <a:off x="731519" y="640080"/>
            <a:ext cx="5553777" cy="2002055"/>
          </a:xfrm>
        </p:spPr>
        <p:txBody>
          <a:bodyPr anchor="b" anchorCtr="0">
            <a:noAutofit/>
          </a:bodyPr>
          <a:lstStyle>
            <a:lvl1pPr algn="l">
              <a:defRPr sz="4000" b="0">
                <a:solidFill>
                  <a:schemeClr val="tx1"/>
                </a:solidFill>
              </a:defRPr>
            </a:lvl1pPr>
          </a:lstStyle>
          <a:p>
            <a:endParaRPr lang="en-ID" dirty="0"/>
          </a:p>
        </p:txBody>
      </p:sp>
      <p:sp>
        <p:nvSpPr>
          <p:cNvPr id="14" name="Picture Placeholder 13">
            <a:extLst>
              <a:ext uri="{FF2B5EF4-FFF2-40B4-BE49-F238E27FC236}">
                <a16:creationId xmlns:a16="http://schemas.microsoft.com/office/drawing/2014/main" id="{712ADED8-3C93-4416-84B1-6004B4C6A8B5}"/>
              </a:ext>
            </a:extLst>
          </p:cNvPr>
          <p:cNvSpPr>
            <a:spLocks noGrp="1"/>
          </p:cNvSpPr>
          <p:nvPr>
            <p:ph type="pic" sz="quarter" idx="13"/>
          </p:nvPr>
        </p:nvSpPr>
        <p:spPr>
          <a:xfrm>
            <a:off x="7007426" y="0"/>
            <a:ext cx="5184574" cy="6858000"/>
          </a:xfrm>
          <a:custGeom>
            <a:avLst/>
            <a:gdLst>
              <a:gd name="connsiteX0" fmla="*/ 2494983 w 5184574"/>
              <a:gd name="connsiteY0" fmla="*/ 0 h 6858000"/>
              <a:gd name="connsiteX1" fmla="*/ 5184574 w 5184574"/>
              <a:gd name="connsiteY1" fmla="*/ 0 h 6858000"/>
              <a:gd name="connsiteX2" fmla="*/ 5184574 w 5184574"/>
              <a:gd name="connsiteY2" fmla="*/ 6858000 h 6858000"/>
              <a:gd name="connsiteX3" fmla="*/ 2494985 w 5184574"/>
              <a:gd name="connsiteY3" fmla="*/ 6858000 h 6858000"/>
              <a:gd name="connsiteX4" fmla="*/ 660451 w 5184574"/>
              <a:gd name="connsiteY4" fmla="*/ 5023466 h 6858000"/>
              <a:gd name="connsiteX5" fmla="*/ 660451 w 5184574"/>
              <a:gd name="connsiteY5" fmla="*/ 18345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4574" h="6858000">
                <a:moveTo>
                  <a:pt x="2494983" y="0"/>
                </a:moveTo>
                <a:lnTo>
                  <a:pt x="5184574" y="0"/>
                </a:lnTo>
                <a:lnTo>
                  <a:pt x="5184574" y="6858000"/>
                </a:lnTo>
                <a:lnTo>
                  <a:pt x="2494985" y="6858000"/>
                </a:lnTo>
                <a:lnTo>
                  <a:pt x="660451" y="5023466"/>
                </a:lnTo>
                <a:cubicBezTo>
                  <a:pt x="-220150" y="4142866"/>
                  <a:pt x="-220150" y="2715132"/>
                  <a:pt x="660451" y="1834533"/>
                </a:cubicBezTo>
                <a:close/>
              </a:path>
            </a:pathLst>
          </a:custGeom>
          <a:solidFill>
            <a:schemeClr val="bg2">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167490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5A73C-B59C-4828-80CD-DA8329784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2CF050-9F92-45BD-B9A3-4D42439AA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
        <p:nvSpPr>
          <p:cNvPr id="4" name="Text Placeholder 3">
            <a:extLst>
              <a:ext uri="{FF2B5EF4-FFF2-40B4-BE49-F238E27FC236}">
                <a16:creationId xmlns:a16="http://schemas.microsoft.com/office/drawing/2014/main" id="{6FBC8E24-352C-4652-B0EC-F2E3243AB45B}"/>
              </a:ext>
            </a:extLst>
          </p:cNvPr>
          <p:cNvSpPr>
            <a:spLocks noGrp="1"/>
          </p:cNvSpPr>
          <p:nvPr>
            <p:ph type="body" sz="half" idx="2"/>
          </p:nvPr>
        </p:nvSpPr>
        <p:spPr>
          <a:xfrm>
            <a:off x="839788" y="2057400"/>
            <a:ext cx="3932237" cy="3811588"/>
          </a:xfrm>
        </p:spPr>
        <p:txBody>
          <a:bodyPr>
            <a:normAutofit/>
          </a:bodyPr>
          <a:lstStyle>
            <a:lvl1pPr marL="0" indent="0">
              <a:buNone/>
              <a:defRPr sz="1800" b="1">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258611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9C8261-97B4-4FD2-A8BC-D269C52E33BE}"/>
              </a:ext>
            </a:extLst>
          </p:cNvPr>
          <p:cNvSpPr>
            <a:spLocks noGrp="1"/>
          </p:cNvSpPr>
          <p:nvPr>
            <p:ph type="pic" sz="quarter" idx="13"/>
          </p:nvPr>
        </p:nvSpPr>
        <p:spPr>
          <a:xfrm>
            <a:off x="-1" y="0"/>
            <a:ext cx="6662057" cy="6858000"/>
          </a:xfrm>
          <a:custGeom>
            <a:avLst/>
            <a:gdLst>
              <a:gd name="connsiteX0" fmla="*/ 0 w 6731000"/>
              <a:gd name="connsiteY0" fmla="*/ 0 h 6858000"/>
              <a:gd name="connsiteX1" fmla="*/ 6377184 w 6731000"/>
              <a:gd name="connsiteY1" fmla="*/ 0 h 6858000"/>
              <a:gd name="connsiteX2" fmla="*/ 6392350 w 6731000"/>
              <a:gd name="connsiteY2" fmla="*/ 69666 h 6858000"/>
              <a:gd name="connsiteX3" fmla="*/ 6731000 w 6731000"/>
              <a:gd name="connsiteY3" fmla="*/ 3429000 h 6858000"/>
              <a:gd name="connsiteX4" fmla="*/ 6392350 w 6731000"/>
              <a:gd name="connsiteY4" fmla="*/ 6788335 h 6858000"/>
              <a:gd name="connsiteX5" fmla="*/ 6377184 w 6731000"/>
              <a:gd name="connsiteY5" fmla="*/ 6858000 h 6858000"/>
              <a:gd name="connsiteX6" fmla="*/ 0 w 6731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31000" h="6858000">
                <a:moveTo>
                  <a:pt x="0" y="0"/>
                </a:moveTo>
                <a:lnTo>
                  <a:pt x="6377184" y="0"/>
                </a:lnTo>
                <a:lnTo>
                  <a:pt x="6392350" y="69666"/>
                </a:lnTo>
                <a:cubicBezTo>
                  <a:pt x="6614393" y="1154761"/>
                  <a:pt x="6731000" y="2278263"/>
                  <a:pt x="6731000" y="3429000"/>
                </a:cubicBezTo>
                <a:cubicBezTo>
                  <a:pt x="6731000" y="4579737"/>
                  <a:pt x="6614393" y="5703239"/>
                  <a:pt x="6392350" y="6788335"/>
                </a:cubicBezTo>
                <a:lnTo>
                  <a:pt x="6377184" y="6858000"/>
                </a:lnTo>
                <a:lnTo>
                  <a:pt x="0" y="6858000"/>
                </a:lnTo>
                <a:close/>
              </a:path>
            </a:pathLst>
          </a:custGeom>
          <a:solidFill>
            <a:schemeClr val="bg2">
              <a:lumMod val="95000"/>
            </a:schemeClr>
          </a:solidFill>
          <a:ln>
            <a:noFill/>
          </a:ln>
        </p:spPr>
        <p:txBody>
          <a:bodyPr wrap="square" anchor="ctr">
            <a:noAutofit/>
          </a:bodyPr>
          <a:lstStyle>
            <a:lvl1pPr marL="0" indent="0" algn="ctr">
              <a:buNone/>
              <a:defRPr/>
            </a:lvl1pPr>
          </a:lstStyle>
          <a:p>
            <a:endParaRPr lang="en-US" dirty="0"/>
          </a:p>
        </p:txBody>
      </p:sp>
      <p:sp>
        <p:nvSpPr>
          <p:cNvPr id="10" name="Title 1">
            <a:extLst>
              <a:ext uri="{FF2B5EF4-FFF2-40B4-BE49-F238E27FC236}">
                <a16:creationId xmlns:a16="http://schemas.microsoft.com/office/drawing/2014/main" id="{2905AD06-72A6-A972-1389-22D459DF349B}"/>
              </a:ext>
            </a:extLst>
          </p:cNvPr>
          <p:cNvSpPr>
            <a:spLocks noGrp="1"/>
          </p:cNvSpPr>
          <p:nvPr>
            <p:ph type="ctrTitle"/>
          </p:nvPr>
        </p:nvSpPr>
        <p:spPr>
          <a:xfrm>
            <a:off x="7223760" y="1930400"/>
            <a:ext cx="4455886" cy="3236685"/>
          </a:xfrm>
        </p:spPr>
        <p:txBody>
          <a:bodyPr anchor="b">
            <a:noAutofit/>
          </a:bodyPr>
          <a:lstStyle>
            <a:lvl1pPr algn="l">
              <a:defRPr sz="5600"/>
            </a:lvl1pPr>
          </a:lstStyle>
          <a:p>
            <a:r>
              <a:rPr lang="en-US" dirty="0"/>
              <a:t>Click to edit Master title style</a:t>
            </a:r>
          </a:p>
        </p:txBody>
      </p:sp>
      <p:sp>
        <p:nvSpPr>
          <p:cNvPr id="11" name="Subtitle 2">
            <a:extLst>
              <a:ext uri="{FF2B5EF4-FFF2-40B4-BE49-F238E27FC236}">
                <a16:creationId xmlns:a16="http://schemas.microsoft.com/office/drawing/2014/main" id="{CEC7927E-7FCF-A869-8B5C-9F5FDA53FD30}"/>
              </a:ext>
            </a:extLst>
          </p:cNvPr>
          <p:cNvSpPr>
            <a:spLocks noGrp="1"/>
          </p:cNvSpPr>
          <p:nvPr>
            <p:ph type="subTitle" idx="1"/>
          </p:nvPr>
        </p:nvSpPr>
        <p:spPr>
          <a:xfrm>
            <a:off x="7223760" y="5341253"/>
            <a:ext cx="4455886" cy="729343"/>
          </a:xfrm>
        </p:spPr>
        <p:txBody>
          <a:bodyPr>
            <a:noAutofit/>
          </a:bodyPr>
          <a:lstStyle>
            <a:lvl1pPr marL="0" indent="0" algn="l">
              <a:lnSpc>
                <a:spcPct val="90000"/>
              </a:lnSpc>
              <a:buNone/>
              <a:defRPr sz="2400" b="1" spc="20"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763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3775C-D81E-4F6B-AA64-94838EF5DD0A}"/>
              </a:ext>
            </a:extLst>
          </p:cNvPr>
          <p:cNvSpPr/>
          <p:nvPr userDrawn="1"/>
        </p:nvSpPr>
        <p:spPr>
          <a:xfrm>
            <a:off x="0" y="0"/>
            <a:ext cx="4951562"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1C95A73C-B59C-4828-80CD-DA8329784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2CF050-9F92-45BD-B9A3-4D42439AA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
        <p:nvSpPr>
          <p:cNvPr id="4" name="Text Placeholder 3">
            <a:extLst>
              <a:ext uri="{FF2B5EF4-FFF2-40B4-BE49-F238E27FC236}">
                <a16:creationId xmlns:a16="http://schemas.microsoft.com/office/drawing/2014/main" id="{6FBC8E24-352C-4652-B0EC-F2E3243AB45B}"/>
              </a:ext>
            </a:extLst>
          </p:cNvPr>
          <p:cNvSpPr>
            <a:spLocks noGrp="1"/>
          </p:cNvSpPr>
          <p:nvPr>
            <p:ph type="body" sz="half" idx="2"/>
          </p:nvPr>
        </p:nvSpPr>
        <p:spPr>
          <a:xfrm>
            <a:off x="839788" y="2057400"/>
            <a:ext cx="3932237" cy="3811588"/>
          </a:xfrm>
        </p:spPr>
        <p:txBody>
          <a:bodyPr/>
          <a:lstStyle>
            <a:lvl1pPr marL="0" indent="0">
              <a:buNone/>
              <a:defRPr sz="1600" b="1">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3250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CB54C96-2927-4DF6-A5C0-7BDE803BBCB6}"/>
              </a:ext>
            </a:extLst>
          </p:cNvPr>
          <p:cNvSpPr>
            <a:spLocks noGrp="1"/>
          </p:cNvSpPr>
          <p:nvPr>
            <p:ph type="pic" sz="quarter" idx="13"/>
          </p:nvPr>
        </p:nvSpPr>
        <p:spPr>
          <a:xfrm>
            <a:off x="0" y="0"/>
            <a:ext cx="12192000" cy="6006168"/>
          </a:xfrm>
          <a:custGeom>
            <a:avLst/>
            <a:gdLst>
              <a:gd name="connsiteX0" fmla="*/ 0 w 12192000"/>
              <a:gd name="connsiteY0" fmla="*/ 0 h 6006168"/>
              <a:gd name="connsiteX1" fmla="*/ 12192000 w 12192000"/>
              <a:gd name="connsiteY1" fmla="*/ 0 h 6006168"/>
              <a:gd name="connsiteX2" fmla="*/ 12192000 w 12192000"/>
              <a:gd name="connsiteY2" fmla="*/ 6006168 h 6006168"/>
              <a:gd name="connsiteX3" fmla="*/ 12109874 w 12192000"/>
              <a:gd name="connsiteY3" fmla="*/ 5920029 h 6006168"/>
              <a:gd name="connsiteX4" fmla="*/ 6096000 w 12192000"/>
              <a:gd name="connsiteY4" fmla="*/ 3429000 h 6006168"/>
              <a:gd name="connsiteX5" fmla="*/ 82126 w 12192000"/>
              <a:gd name="connsiteY5" fmla="*/ 5920029 h 6006168"/>
              <a:gd name="connsiteX6" fmla="*/ 0 w 12192000"/>
              <a:gd name="connsiteY6" fmla="*/ 6006168 h 600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006168">
                <a:moveTo>
                  <a:pt x="0" y="0"/>
                </a:moveTo>
                <a:lnTo>
                  <a:pt x="12192000" y="0"/>
                </a:lnTo>
                <a:lnTo>
                  <a:pt x="12192000" y="6006168"/>
                </a:lnTo>
                <a:lnTo>
                  <a:pt x="12109874" y="5920029"/>
                </a:lnTo>
                <a:cubicBezTo>
                  <a:pt x="10570790" y="4380944"/>
                  <a:pt x="8444564" y="3429000"/>
                  <a:pt x="6096000" y="3429000"/>
                </a:cubicBezTo>
                <a:cubicBezTo>
                  <a:pt x="3747436" y="3429000"/>
                  <a:pt x="1621210" y="4380944"/>
                  <a:pt x="82126" y="5920029"/>
                </a:cubicBezTo>
                <a:lnTo>
                  <a:pt x="0" y="6006168"/>
                </a:lnTo>
                <a:close/>
              </a:path>
            </a:pathLst>
          </a:custGeom>
          <a:solidFill>
            <a:schemeClr val="bg2">
              <a:lumMod val="95000"/>
            </a:schemeClr>
          </a:solidFill>
        </p:spPr>
        <p:txBody>
          <a:bodyPr wrap="square" anchor="ctr">
            <a:noAutofit/>
          </a:bodyPr>
          <a:lstStyle>
            <a:lvl1pPr marL="0" indent="0" algn="ctr">
              <a:buNone/>
              <a:defRPr/>
            </a:lvl1pPr>
          </a:lstStyle>
          <a:p>
            <a:endParaRPr lang="en-US" dirty="0"/>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3476625" y="4303059"/>
            <a:ext cx="5238750" cy="1703109"/>
          </a:xfrm>
        </p:spPr>
        <p:txBody>
          <a:bodyPr anchor="b" anchorCtr="0">
            <a:noAutofit/>
          </a:bodyPr>
          <a:lstStyle>
            <a:lvl1pPr algn="ctr">
              <a:defRPr sz="4400">
                <a:solidFill>
                  <a:schemeClr val="tx1"/>
                </a:solidFill>
              </a:defRPr>
            </a:lvl1pPr>
          </a:lstStyle>
          <a:p>
            <a:endParaRPr lang="en-ID" dirty="0"/>
          </a:p>
        </p:txBody>
      </p:sp>
    </p:spTree>
    <p:extLst>
      <p:ext uri="{BB962C8B-B14F-4D97-AF65-F5344CB8AC3E}">
        <p14:creationId xmlns:p14="http://schemas.microsoft.com/office/powerpoint/2010/main" val="257514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95BA620-CCB4-480E-B040-C8D8E155A1B4}"/>
              </a:ext>
            </a:extLst>
          </p:cNvPr>
          <p:cNvSpPr>
            <a:spLocks noGrp="1"/>
          </p:cNvSpPr>
          <p:nvPr>
            <p:ph type="pic" sz="quarter" idx="10"/>
          </p:nvPr>
        </p:nvSpPr>
        <p:spPr>
          <a:xfrm>
            <a:off x="0" y="3505200"/>
            <a:ext cx="12192000" cy="3352800"/>
          </a:xfrm>
          <a:custGeom>
            <a:avLst/>
            <a:gdLst>
              <a:gd name="connsiteX0" fmla="*/ 4848937 w 9697875"/>
              <a:gd name="connsiteY0" fmla="*/ 0 h 3084966"/>
              <a:gd name="connsiteX1" fmla="*/ 9671955 w 9697875"/>
              <a:gd name="connsiteY1" fmla="*/ 3025829 h 3084966"/>
              <a:gd name="connsiteX2" fmla="*/ 9697875 w 9697875"/>
              <a:gd name="connsiteY2" fmla="*/ 3084966 h 3084966"/>
              <a:gd name="connsiteX3" fmla="*/ 0 w 9697875"/>
              <a:gd name="connsiteY3" fmla="*/ 3084966 h 3084966"/>
              <a:gd name="connsiteX4" fmla="*/ 25920 w 9697875"/>
              <a:gd name="connsiteY4" fmla="*/ 3025829 h 3084966"/>
              <a:gd name="connsiteX5" fmla="*/ 4848937 w 9697875"/>
              <a:gd name="connsiteY5" fmla="*/ 0 h 308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7875" h="3084966">
                <a:moveTo>
                  <a:pt x="4848937" y="0"/>
                </a:moveTo>
                <a:cubicBezTo>
                  <a:pt x="6971569" y="0"/>
                  <a:pt x="8805729" y="1235097"/>
                  <a:pt x="9671955" y="3025829"/>
                </a:cubicBezTo>
                <a:lnTo>
                  <a:pt x="9697875" y="3084966"/>
                </a:lnTo>
                <a:lnTo>
                  <a:pt x="0" y="3084966"/>
                </a:lnTo>
                <a:lnTo>
                  <a:pt x="25920" y="3025829"/>
                </a:lnTo>
                <a:cubicBezTo>
                  <a:pt x="892145" y="1235097"/>
                  <a:pt x="2726305" y="0"/>
                  <a:pt x="4848937" y="0"/>
                </a:cubicBezTo>
                <a:close/>
              </a:path>
            </a:pathLst>
          </a:custGeom>
          <a:solidFill>
            <a:schemeClr val="bg2">
              <a:lumMod val="20000"/>
              <a:lumOff val="80000"/>
            </a:schemeClr>
          </a:solidFill>
        </p:spPr>
        <p:txBody>
          <a:bodyPr wrap="square">
            <a:noAutofit/>
          </a:bodyPr>
          <a:lstStyle/>
          <a:p>
            <a:endParaRPr lang="en-ID" dirty="0"/>
          </a:p>
        </p:txBody>
      </p:sp>
      <p:sp>
        <p:nvSpPr>
          <p:cNvPr id="2" name="Title 1">
            <a:extLst>
              <a:ext uri="{FF2B5EF4-FFF2-40B4-BE49-F238E27FC236}">
                <a16:creationId xmlns:a16="http://schemas.microsoft.com/office/drawing/2014/main" id="{DBDF7376-20FC-00BA-5D0D-6928CA7ABA5D}"/>
              </a:ext>
            </a:extLst>
          </p:cNvPr>
          <p:cNvSpPr>
            <a:spLocks noGrp="1"/>
          </p:cNvSpPr>
          <p:nvPr>
            <p:ph type="ctrTitle"/>
          </p:nvPr>
        </p:nvSpPr>
        <p:spPr>
          <a:xfrm>
            <a:off x="3409950" y="1030203"/>
            <a:ext cx="5238750" cy="1385040"/>
          </a:xfrm>
        </p:spPr>
        <p:txBody>
          <a:bodyPr anchor="b" anchorCtr="0">
            <a:normAutofit/>
          </a:bodyPr>
          <a:lstStyle>
            <a:lvl1pPr algn="ctr">
              <a:defRPr sz="4400">
                <a:solidFill>
                  <a:schemeClr val="tx1"/>
                </a:solidFill>
              </a:defRPr>
            </a:lvl1pPr>
          </a:lstStyle>
          <a:p>
            <a:endParaRPr lang="en-ID" dirty="0"/>
          </a:p>
        </p:txBody>
      </p:sp>
      <p:sp>
        <p:nvSpPr>
          <p:cNvPr id="3" name="Subtitle 2">
            <a:extLst>
              <a:ext uri="{FF2B5EF4-FFF2-40B4-BE49-F238E27FC236}">
                <a16:creationId xmlns:a16="http://schemas.microsoft.com/office/drawing/2014/main" id="{8D0CE44E-8844-6F8E-4CC1-C1A25D2DEADE}"/>
              </a:ext>
            </a:extLst>
          </p:cNvPr>
          <p:cNvSpPr>
            <a:spLocks noGrp="1"/>
          </p:cNvSpPr>
          <p:nvPr>
            <p:ph type="subTitle" idx="1"/>
          </p:nvPr>
        </p:nvSpPr>
        <p:spPr>
          <a:xfrm>
            <a:off x="3409950" y="609522"/>
            <a:ext cx="5238750" cy="507408"/>
          </a:xfrm>
        </p:spPr>
        <p:txBody>
          <a:bodyPr anchor="ct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D" dirty="0"/>
          </a:p>
        </p:txBody>
      </p:sp>
    </p:spTree>
    <p:extLst>
      <p:ext uri="{BB962C8B-B14F-4D97-AF65-F5344CB8AC3E}">
        <p14:creationId xmlns:p14="http://schemas.microsoft.com/office/powerpoint/2010/main" val="373925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446C7C-33D6-40D7-B554-A889FE78781D}"/>
              </a:ext>
            </a:extLst>
          </p:cNvPr>
          <p:cNvSpPr>
            <a:spLocks noGrp="1"/>
          </p:cNvSpPr>
          <p:nvPr>
            <p:ph type="pic" sz="quarter" idx="13"/>
          </p:nvPr>
        </p:nvSpPr>
        <p:spPr>
          <a:xfrm>
            <a:off x="0" y="0"/>
            <a:ext cx="12192000" cy="6858000"/>
          </a:xfrm>
          <a:custGeom>
            <a:avLst/>
            <a:gdLst>
              <a:gd name="connsiteX0" fmla="*/ 0 w 12192000"/>
              <a:gd name="connsiteY0" fmla="*/ 0 h 6858000"/>
              <a:gd name="connsiteX1" fmla="*/ 3096772 w 12192000"/>
              <a:gd name="connsiteY1" fmla="*/ 0 h 6858000"/>
              <a:gd name="connsiteX2" fmla="*/ 3279592 w 12192000"/>
              <a:gd name="connsiteY2" fmla="*/ 317953 h 6858000"/>
              <a:gd name="connsiteX3" fmla="*/ 10252596 w 12192000"/>
              <a:gd name="connsiteY3" fmla="*/ 4243519 h 6858000"/>
              <a:gd name="connsiteX4" fmla="*/ 11895790 w 12192000"/>
              <a:gd name="connsiteY4" fmla="*/ 4077871 h 6858000"/>
              <a:gd name="connsiteX5" fmla="*/ 12192000 w 12192000"/>
              <a:gd name="connsiteY5" fmla="*/ 4009506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3096772" y="0"/>
                </a:lnTo>
                <a:lnTo>
                  <a:pt x="3279592" y="317953"/>
                </a:lnTo>
                <a:cubicBezTo>
                  <a:pt x="4709594" y="2671422"/>
                  <a:pt x="7297504" y="4243519"/>
                  <a:pt x="10252596" y="4243519"/>
                </a:cubicBezTo>
                <a:cubicBezTo>
                  <a:pt x="10815471" y="4243519"/>
                  <a:pt x="11365024" y="4186482"/>
                  <a:pt x="11895790" y="4077871"/>
                </a:cubicBezTo>
                <a:lnTo>
                  <a:pt x="12192000" y="4009506"/>
                </a:lnTo>
                <a:lnTo>
                  <a:pt x="12192000" y="6858000"/>
                </a:lnTo>
                <a:lnTo>
                  <a:pt x="0" y="6858000"/>
                </a:lnTo>
                <a:close/>
              </a:path>
            </a:pathLst>
          </a:custGeom>
          <a:solidFill>
            <a:schemeClr val="bg2">
              <a:lumMod val="95000"/>
            </a:schemeClr>
          </a:solidFill>
        </p:spPr>
        <p:txBody>
          <a:bodyPr wrap="square" anchor="ctr">
            <a:noAutofit/>
          </a:bodyPr>
          <a:lstStyle>
            <a:lvl1pPr marL="0" indent="0" algn="ctr">
              <a:buNone/>
              <a:defRPr/>
            </a:lvl1pPr>
          </a:lstStyle>
          <a:p>
            <a:endParaRPr lang="en-US" dirty="0"/>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5283200" y="972457"/>
            <a:ext cx="6436246" cy="1759858"/>
          </a:xfrm>
        </p:spPr>
        <p:txBody>
          <a:bodyPr anchor="ctr">
            <a:normAutofit/>
          </a:bodyPr>
          <a:lstStyle>
            <a:lvl1pPr algn="l">
              <a:defRPr sz="4400">
                <a:solidFill>
                  <a:schemeClr val="tx1"/>
                </a:solidFill>
              </a:defRPr>
            </a:lvl1pPr>
          </a:lstStyle>
          <a:p>
            <a:endParaRPr lang="en-ID" dirty="0"/>
          </a:p>
        </p:txBody>
      </p:sp>
      <p:sp>
        <p:nvSpPr>
          <p:cNvPr id="3" name="Subtitle 2">
            <a:extLst>
              <a:ext uri="{FF2B5EF4-FFF2-40B4-BE49-F238E27FC236}">
                <a16:creationId xmlns:a16="http://schemas.microsoft.com/office/drawing/2014/main" id="{7CCE150B-76ED-4E76-AF3F-E2F2574314B8}"/>
              </a:ext>
            </a:extLst>
          </p:cNvPr>
          <p:cNvSpPr>
            <a:spLocks noGrp="1"/>
          </p:cNvSpPr>
          <p:nvPr>
            <p:ph type="subTitle" idx="1"/>
          </p:nvPr>
        </p:nvSpPr>
        <p:spPr>
          <a:xfrm>
            <a:off x="6480696" y="2904757"/>
            <a:ext cx="5238750" cy="507408"/>
          </a:xfrm>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D" dirty="0"/>
          </a:p>
        </p:txBody>
      </p:sp>
    </p:spTree>
    <p:extLst>
      <p:ext uri="{BB962C8B-B14F-4D97-AF65-F5344CB8AC3E}">
        <p14:creationId xmlns:p14="http://schemas.microsoft.com/office/powerpoint/2010/main" val="5006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2821620" y="2800350"/>
            <a:ext cx="6548759" cy="974726"/>
          </a:xfrm>
        </p:spPr>
        <p:txBody>
          <a:bodyPr anchor="ctr"/>
          <a:lstStyle>
            <a:lvl1pPr algn="ctr">
              <a:defRPr sz="6000">
                <a:solidFill>
                  <a:schemeClr val="bg2"/>
                </a:solidFill>
              </a:defRPr>
            </a:lvl1pPr>
          </a:lstStyle>
          <a:p>
            <a:endParaRPr lang="en-ID" dirty="0"/>
          </a:p>
        </p:txBody>
      </p:sp>
      <p:sp>
        <p:nvSpPr>
          <p:cNvPr id="3" name="Subtitle 2">
            <a:extLst>
              <a:ext uri="{FF2B5EF4-FFF2-40B4-BE49-F238E27FC236}">
                <a16:creationId xmlns:a16="http://schemas.microsoft.com/office/drawing/2014/main" id="{7CCE150B-76ED-4E76-AF3F-E2F2574314B8}"/>
              </a:ext>
            </a:extLst>
          </p:cNvPr>
          <p:cNvSpPr>
            <a:spLocks noGrp="1"/>
          </p:cNvSpPr>
          <p:nvPr>
            <p:ph type="subTitle" idx="1"/>
          </p:nvPr>
        </p:nvSpPr>
        <p:spPr>
          <a:xfrm>
            <a:off x="2821620" y="3548668"/>
            <a:ext cx="6548759" cy="507408"/>
          </a:xfrm>
        </p:spPr>
        <p:txBody>
          <a:bodyPr anchor="ct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Tree>
    <p:extLst>
      <p:ext uri="{BB962C8B-B14F-4D97-AF65-F5344CB8AC3E}">
        <p14:creationId xmlns:p14="http://schemas.microsoft.com/office/powerpoint/2010/main" val="198254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624114" y="430909"/>
            <a:ext cx="10943772" cy="871300"/>
          </a:xfrm>
        </p:spPr>
        <p:txBody>
          <a:bodyPr anchor="ctr">
            <a:normAutofit/>
          </a:bodyPr>
          <a:lstStyle>
            <a:lvl1pPr algn="ctr">
              <a:defRPr sz="4000" b="0">
                <a:solidFill>
                  <a:schemeClr val="tx1"/>
                </a:solidFill>
              </a:defRPr>
            </a:lvl1pPr>
          </a:lstStyle>
          <a:p>
            <a:endParaRPr lang="en-ID" dirty="0"/>
          </a:p>
        </p:txBody>
      </p:sp>
      <p:sp>
        <p:nvSpPr>
          <p:cNvPr id="3" name="Picture Placeholder 1">
            <a:extLst>
              <a:ext uri="{FF2B5EF4-FFF2-40B4-BE49-F238E27FC236}">
                <a16:creationId xmlns:a16="http://schemas.microsoft.com/office/drawing/2014/main" id="{F75EA884-42E0-4F3B-6733-2B5C427786C9}"/>
              </a:ext>
            </a:extLst>
          </p:cNvPr>
          <p:cNvSpPr>
            <a:spLocks noGrp="1"/>
          </p:cNvSpPr>
          <p:nvPr>
            <p:ph type="pic" sz="quarter" idx="10"/>
          </p:nvPr>
        </p:nvSpPr>
        <p:spPr>
          <a:xfrm>
            <a:off x="4498086" y="2211164"/>
            <a:ext cx="3195828" cy="3195828"/>
          </a:xfrm>
          <a:prstGeom prst="ellipse">
            <a:avLst/>
          </a:prstGeom>
        </p:spPr>
      </p:sp>
    </p:spTree>
    <p:extLst>
      <p:ext uri="{BB962C8B-B14F-4D97-AF65-F5344CB8AC3E}">
        <p14:creationId xmlns:p14="http://schemas.microsoft.com/office/powerpoint/2010/main" val="155561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7E9DB4-13B5-4C48-85B7-EEAF3060CF91}"/>
              </a:ext>
            </a:extLst>
          </p:cNvPr>
          <p:cNvSpPr>
            <a:spLocks noGrp="1"/>
          </p:cNvSpPr>
          <p:nvPr>
            <p:ph type="pic" sz="quarter" idx="13"/>
          </p:nvPr>
        </p:nvSpPr>
        <p:spPr>
          <a:xfrm>
            <a:off x="0" y="0"/>
            <a:ext cx="12192000" cy="6858000"/>
          </a:xfrm>
          <a:solidFill>
            <a:schemeClr val="bg2">
              <a:lumMod val="95000"/>
            </a:schemeClr>
          </a:solidFill>
        </p:spPr>
        <p:txBody>
          <a:bodyPr anchor="ctr"/>
          <a:lstStyle>
            <a:lvl1pPr marL="0" indent="0" algn="ctr">
              <a:buNone/>
              <a:defRPr/>
            </a:lvl1pPr>
          </a:lstStyle>
          <a:p>
            <a:endParaRPr lang="en-US" dirty="0"/>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2821620" y="2800350"/>
            <a:ext cx="6548759" cy="974726"/>
          </a:xfrm>
        </p:spPr>
        <p:txBody>
          <a:bodyPr anchor="ctr"/>
          <a:lstStyle>
            <a:lvl1pPr algn="ctr">
              <a:defRPr sz="6000">
                <a:solidFill>
                  <a:schemeClr val="bg2"/>
                </a:solidFill>
              </a:defRPr>
            </a:lvl1pPr>
          </a:lstStyle>
          <a:p>
            <a:endParaRPr lang="en-ID" dirty="0"/>
          </a:p>
        </p:txBody>
      </p:sp>
      <p:sp>
        <p:nvSpPr>
          <p:cNvPr id="3" name="Subtitle 2">
            <a:extLst>
              <a:ext uri="{FF2B5EF4-FFF2-40B4-BE49-F238E27FC236}">
                <a16:creationId xmlns:a16="http://schemas.microsoft.com/office/drawing/2014/main" id="{7CCE150B-76ED-4E76-AF3F-E2F2574314B8}"/>
              </a:ext>
            </a:extLst>
          </p:cNvPr>
          <p:cNvSpPr>
            <a:spLocks noGrp="1"/>
          </p:cNvSpPr>
          <p:nvPr>
            <p:ph type="subTitle" idx="1"/>
          </p:nvPr>
        </p:nvSpPr>
        <p:spPr>
          <a:xfrm>
            <a:off x="2821620" y="3548668"/>
            <a:ext cx="6548759" cy="507408"/>
          </a:xfrm>
        </p:spPr>
        <p:txBody>
          <a:bodyPr anchor="ct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C0DAFEA8-2B97-40D2-8FAA-2F5B55F8F798}"/>
              </a:ext>
            </a:extLst>
          </p:cNvPr>
          <p:cNvSpPr>
            <a:spLocks noGrp="1"/>
          </p:cNvSpPr>
          <p:nvPr>
            <p:ph type="dt" sz="half" idx="10"/>
          </p:nvPr>
        </p:nvSpPr>
        <p:spPr/>
        <p:txBody>
          <a:bodyPr/>
          <a:lstStyle/>
          <a:p>
            <a:fld id="{EE8B764B-5422-408E-9D04-54B83D1862AB}" type="datetimeFigureOut">
              <a:rPr lang="en-US" smtClean="0"/>
              <a:t>8/15/2023</a:t>
            </a:fld>
            <a:endParaRPr lang="en-US" dirty="0"/>
          </a:p>
        </p:txBody>
      </p:sp>
      <p:sp>
        <p:nvSpPr>
          <p:cNvPr id="5" name="Footer Placeholder 4">
            <a:extLst>
              <a:ext uri="{FF2B5EF4-FFF2-40B4-BE49-F238E27FC236}">
                <a16:creationId xmlns:a16="http://schemas.microsoft.com/office/drawing/2014/main" id="{51C8C185-4DC1-407E-8D73-C45CA0F7F2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F61EE3-F99E-4660-8908-1C494BFBDE94}"/>
              </a:ext>
            </a:extLst>
          </p:cNvPr>
          <p:cNvSpPr>
            <a:spLocks noGrp="1"/>
          </p:cNvSpPr>
          <p:nvPr>
            <p:ph type="sldNum" sz="quarter" idx="12"/>
          </p:nvPr>
        </p:nvSpPr>
        <p:spPr/>
        <p:txBody>
          <a:bodyPr/>
          <a:lstStyle/>
          <a:p>
            <a:fld id="{E3813BF9-5145-4417-B95D-FA8627973885}" type="slidenum">
              <a:rPr lang="en-US" smtClean="0"/>
              <a:t>‹#›</a:t>
            </a:fld>
            <a:endParaRPr lang="en-US" dirty="0"/>
          </a:p>
        </p:txBody>
      </p:sp>
    </p:spTree>
    <p:extLst>
      <p:ext uri="{BB962C8B-B14F-4D97-AF65-F5344CB8AC3E}">
        <p14:creationId xmlns:p14="http://schemas.microsoft.com/office/powerpoint/2010/main" val="86382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DAFEA8-2B97-40D2-8FAA-2F5B55F8F798}"/>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8B764B-5422-408E-9D04-54B83D1862AB}" type="datetimeFigureOut">
              <a:rPr lang="en-US" smtClean="0"/>
              <a:pPr/>
              <a:t>8/15/2023</a:t>
            </a:fld>
            <a:endParaRPr lang="en-US" dirty="0"/>
          </a:p>
        </p:txBody>
      </p:sp>
      <p:sp>
        <p:nvSpPr>
          <p:cNvPr id="5" name="Footer Placeholder 4">
            <a:extLst>
              <a:ext uri="{FF2B5EF4-FFF2-40B4-BE49-F238E27FC236}">
                <a16:creationId xmlns:a16="http://schemas.microsoft.com/office/drawing/2014/main" id="{51C8C185-4DC1-407E-8D73-C45CA0F7F27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a:extLst>
              <a:ext uri="{FF2B5EF4-FFF2-40B4-BE49-F238E27FC236}">
                <a16:creationId xmlns:a16="http://schemas.microsoft.com/office/drawing/2014/main" id="{0BF61EE3-F99E-4660-8908-1C494BFBDE94}"/>
              </a:ext>
            </a:extLst>
          </p:cNvPr>
          <p:cNvSpPr>
            <a:spLocks noGrp="1"/>
          </p:cNvSpPr>
          <p:nvPr>
            <p:ph type="sldNum" sz="quarter" idx="12"/>
          </p:nvPr>
        </p:nvSpPr>
        <p:spPr/>
        <p:txBody>
          <a:bodyPr/>
          <a:lstStyle/>
          <a:p>
            <a:fld id="{E3813BF9-5145-4417-B95D-FA8627973885}" type="slidenum">
              <a:rPr lang="en-US" smtClean="0"/>
              <a:t>‹#›</a:t>
            </a:fld>
            <a:endParaRPr lang="en-US" dirty="0"/>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838200" y="996232"/>
            <a:ext cx="4459514" cy="1765318"/>
          </a:xfrm>
        </p:spPr>
        <p:txBody>
          <a:bodyPr anchor="ctr">
            <a:normAutofit/>
          </a:bodyPr>
          <a:lstStyle>
            <a:lvl1pPr algn="r">
              <a:defRPr sz="4000" b="0">
                <a:solidFill>
                  <a:schemeClr val="tx1"/>
                </a:solidFill>
              </a:defRPr>
            </a:lvl1pPr>
          </a:lstStyle>
          <a:p>
            <a:endParaRPr lang="en-ID" dirty="0"/>
          </a:p>
        </p:txBody>
      </p:sp>
      <p:sp>
        <p:nvSpPr>
          <p:cNvPr id="9" name="Picture Placeholder 8">
            <a:extLst>
              <a:ext uri="{FF2B5EF4-FFF2-40B4-BE49-F238E27FC236}">
                <a16:creationId xmlns:a16="http://schemas.microsoft.com/office/drawing/2014/main" id="{24D82844-2ED3-4062-99F6-7774AD488F85}"/>
              </a:ext>
            </a:extLst>
          </p:cNvPr>
          <p:cNvSpPr>
            <a:spLocks noGrp="1"/>
          </p:cNvSpPr>
          <p:nvPr>
            <p:ph type="pic" sz="quarter" idx="13"/>
          </p:nvPr>
        </p:nvSpPr>
        <p:spPr>
          <a:xfrm>
            <a:off x="0" y="3687370"/>
            <a:ext cx="12192000" cy="3170630"/>
          </a:xfrm>
          <a:custGeom>
            <a:avLst/>
            <a:gdLst>
              <a:gd name="connsiteX0" fmla="*/ 4950849 w 12192000"/>
              <a:gd name="connsiteY0" fmla="*/ 757 h 3170630"/>
              <a:gd name="connsiteX1" fmla="*/ 7558024 w 12192000"/>
              <a:gd name="connsiteY1" fmla="*/ 218838 h 3170630"/>
              <a:gd name="connsiteX2" fmla="*/ 11939687 w 12192000"/>
              <a:gd name="connsiteY2" fmla="*/ 1499149 h 3170630"/>
              <a:gd name="connsiteX3" fmla="*/ 12192000 w 12192000"/>
              <a:gd name="connsiteY3" fmla="*/ 1617795 h 3170630"/>
              <a:gd name="connsiteX4" fmla="*/ 12192000 w 12192000"/>
              <a:gd name="connsiteY4" fmla="*/ 3170630 h 3170630"/>
              <a:gd name="connsiteX5" fmla="*/ 0 w 12192000"/>
              <a:gd name="connsiteY5" fmla="*/ 3170630 h 3170630"/>
              <a:gd name="connsiteX6" fmla="*/ 0 w 12192000"/>
              <a:gd name="connsiteY6" fmla="*/ 799327 h 3170630"/>
              <a:gd name="connsiteX7" fmla="*/ 382366 w 12192000"/>
              <a:gd name="connsiteY7" fmla="*/ 662758 h 3170630"/>
              <a:gd name="connsiteX8" fmla="*/ 4950849 w 12192000"/>
              <a:gd name="connsiteY8" fmla="*/ 757 h 317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170630">
                <a:moveTo>
                  <a:pt x="4950849" y="757"/>
                </a:moveTo>
                <a:cubicBezTo>
                  <a:pt x="5793832" y="8713"/>
                  <a:pt x="6667794" y="79542"/>
                  <a:pt x="7558024" y="218838"/>
                </a:cubicBezTo>
                <a:cubicBezTo>
                  <a:pt x="9160438" y="469569"/>
                  <a:pt x="10644900" y="915427"/>
                  <a:pt x="11939687" y="1499149"/>
                </a:cubicBezTo>
                <a:lnTo>
                  <a:pt x="12192000" y="1617795"/>
                </a:lnTo>
                <a:lnTo>
                  <a:pt x="12192000" y="3170630"/>
                </a:lnTo>
                <a:lnTo>
                  <a:pt x="0" y="3170630"/>
                </a:lnTo>
                <a:lnTo>
                  <a:pt x="0" y="799327"/>
                </a:lnTo>
                <a:lnTo>
                  <a:pt x="382366" y="662758"/>
                </a:lnTo>
                <a:cubicBezTo>
                  <a:pt x="1702829" y="220426"/>
                  <a:pt x="3264883" y="-15155"/>
                  <a:pt x="4950849" y="757"/>
                </a:cubicBezTo>
                <a:close/>
              </a:path>
            </a:pathLst>
          </a:custGeom>
          <a:solidFill>
            <a:schemeClr val="bg2">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322248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9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DAFEA8-2B97-40D2-8FAA-2F5B55F8F798}"/>
              </a:ext>
            </a:extLst>
          </p:cNvPr>
          <p:cNvSpPr>
            <a:spLocks noGrp="1"/>
          </p:cNvSpPr>
          <p:nvPr>
            <p:ph type="dt" sz="half" idx="10"/>
          </p:nvPr>
        </p:nvSpPr>
        <p:spPr/>
        <p:txBody>
          <a:bodyPr/>
          <a:lstStyle/>
          <a:p>
            <a:fld id="{EE8B764B-5422-408E-9D04-54B83D1862AB}" type="datetimeFigureOut">
              <a:rPr lang="en-US" smtClean="0"/>
              <a:t>8/15/2023</a:t>
            </a:fld>
            <a:endParaRPr lang="en-US" dirty="0"/>
          </a:p>
        </p:txBody>
      </p:sp>
      <p:sp>
        <p:nvSpPr>
          <p:cNvPr id="5" name="Footer Placeholder 4">
            <a:extLst>
              <a:ext uri="{FF2B5EF4-FFF2-40B4-BE49-F238E27FC236}">
                <a16:creationId xmlns:a16="http://schemas.microsoft.com/office/drawing/2014/main" id="{51C8C185-4DC1-407E-8D73-C45CA0F7F2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F61EE3-F99E-4660-8908-1C494BFBDE94}"/>
              </a:ext>
            </a:extLst>
          </p:cNvPr>
          <p:cNvSpPr>
            <a:spLocks noGrp="1"/>
          </p:cNvSpPr>
          <p:nvPr>
            <p:ph type="sldNum" sz="quarter" idx="12"/>
          </p:nvPr>
        </p:nvSpPr>
        <p:spPr/>
        <p:txBody>
          <a:bodyPr/>
          <a:lstStyle/>
          <a:p>
            <a:fld id="{E3813BF9-5145-4417-B95D-FA8627973885}" type="slidenum">
              <a:rPr lang="en-US" smtClean="0"/>
              <a:t>‹#›</a:t>
            </a:fld>
            <a:endParaRPr lang="en-US" dirty="0"/>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838200" y="996232"/>
            <a:ext cx="4459514" cy="1765318"/>
          </a:xfrm>
        </p:spPr>
        <p:txBody>
          <a:bodyPr anchor="ctr">
            <a:normAutofit/>
          </a:bodyPr>
          <a:lstStyle>
            <a:lvl1pPr algn="r">
              <a:defRPr sz="4000" b="0">
                <a:solidFill>
                  <a:schemeClr val="tx1"/>
                </a:solidFill>
              </a:defRPr>
            </a:lvl1pPr>
          </a:lstStyle>
          <a:p>
            <a:endParaRPr lang="en-ID" dirty="0"/>
          </a:p>
        </p:txBody>
      </p:sp>
      <p:sp>
        <p:nvSpPr>
          <p:cNvPr id="9" name="Picture Placeholder 8">
            <a:extLst>
              <a:ext uri="{FF2B5EF4-FFF2-40B4-BE49-F238E27FC236}">
                <a16:creationId xmlns:a16="http://schemas.microsoft.com/office/drawing/2014/main" id="{24D82844-2ED3-4062-99F6-7774AD488F85}"/>
              </a:ext>
            </a:extLst>
          </p:cNvPr>
          <p:cNvSpPr>
            <a:spLocks noGrp="1"/>
          </p:cNvSpPr>
          <p:nvPr>
            <p:ph type="pic" sz="quarter" idx="13"/>
          </p:nvPr>
        </p:nvSpPr>
        <p:spPr>
          <a:xfrm>
            <a:off x="0" y="3687370"/>
            <a:ext cx="12192000" cy="3170630"/>
          </a:xfrm>
          <a:custGeom>
            <a:avLst/>
            <a:gdLst>
              <a:gd name="connsiteX0" fmla="*/ 4950849 w 12192000"/>
              <a:gd name="connsiteY0" fmla="*/ 757 h 3170630"/>
              <a:gd name="connsiteX1" fmla="*/ 7558024 w 12192000"/>
              <a:gd name="connsiteY1" fmla="*/ 218838 h 3170630"/>
              <a:gd name="connsiteX2" fmla="*/ 11939687 w 12192000"/>
              <a:gd name="connsiteY2" fmla="*/ 1499149 h 3170630"/>
              <a:gd name="connsiteX3" fmla="*/ 12192000 w 12192000"/>
              <a:gd name="connsiteY3" fmla="*/ 1617795 h 3170630"/>
              <a:gd name="connsiteX4" fmla="*/ 12192000 w 12192000"/>
              <a:gd name="connsiteY4" fmla="*/ 3170630 h 3170630"/>
              <a:gd name="connsiteX5" fmla="*/ 0 w 12192000"/>
              <a:gd name="connsiteY5" fmla="*/ 3170630 h 3170630"/>
              <a:gd name="connsiteX6" fmla="*/ 0 w 12192000"/>
              <a:gd name="connsiteY6" fmla="*/ 799327 h 3170630"/>
              <a:gd name="connsiteX7" fmla="*/ 382366 w 12192000"/>
              <a:gd name="connsiteY7" fmla="*/ 662758 h 3170630"/>
              <a:gd name="connsiteX8" fmla="*/ 4950849 w 12192000"/>
              <a:gd name="connsiteY8" fmla="*/ 757 h 317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170630">
                <a:moveTo>
                  <a:pt x="4950849" y="757"/>
                </a:moveTo>
                <a:cubicBezTo>
                  <a:pt x="5793832" y="8713"/>
                  <a:pt x="6667794" y="79542"/>
                  <a:pt x="7558024" y="218838"/>
                </a:cubicBezTo>
                <a:cubicBezTo>
                  <a:pt x="9160438" y="469569"/>
                  <a:pt x="10644900" y="915427"/>
                  <a:pt x="11939687" y="1499149"/>
                </a:cubicBezTo>
                <a:lnTo>
                  <a:pt x="12192000" y="1617795"/>
                </a:lnTo>
                <a:lnTo>
                  <a:pt x="12192000" y="3170630"/>
                </a:lnTo>
                <a:lnTo>
                  <a:pt x="0" y="3170630"/>
                </a:lnTo>
                <a:lnTo>
                  <a:pt x="0" y="799327"/>
                </a:lnTo>
                <a:lnTo>
                  <a:pt x="382366" y="662758"/>
                </a:lnTo>
                <a:cubicBezTo>
                  <a:pt x="1702829" y="220426"/>
                  <a:pt x="3264883" y="-15155"/>
                  <a:pt x="4950849" y="757"/>
                </a:cubicBezTo>
                <a:close/>
              </a:path>
            </a:pathLst>
          </a:custGeom>
          <a:solidFill>
            <a:schemeClr val="bg2">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296212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4172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1_Title Sli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6415314" y="1741714"/>
            <a:ext cx="5268685" cy="1190616"/>
          </a:xfrm>
        </p:spPr>
        <p:txBody>
          <a:bodyPr anchor="ctr">
            <a:normAutofit/>
          </a:bodyPr>
          <a:lstStyle>
            <a:lvl1pPr algn="l">
              <a:defRPr sz="4000" b="0">
                <a:solidFill>
                  <a:schemeClr val="tx1"/>
                </a:solidFill>
              </a:defRPr>
            </a:lvl1pPr>
          </a:lstStyle>
          <a:p>
            <a:endParaRPr lang="en-ID" dirty="0"/>
          </a:p>
        </p:txBody>
      </p:sp>
      <p:pic>
        <p:nvPicPr>
          <p:cNvPr id="15" name="Picture 14">
            <a:extLst>
              <a:ext uri="{FF2B5EF4-FFF2-40B4-BE49-F238E27FC236}">
                <a16:creationId xmlns:a16="http://schemas.microsoft.com/office/drawing/2014/main" id="{E483EB09-46C3-C3BA-6100-BC89F371BF8F}"/>
              </a:ext>
              <a:ext uri="{C183D7F6-B498-43B3-948B-1728B52AA6E4}">
                <adec:decorative xmlns:adec="http://schemas.microsoft.com/office/drawing/2017/decorative" val="1"/>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0"/>
            <a:ext cx="6611453" cy="4469520"/>
          </a:xfrm>
          <a:prstGeom prst="rect">
            <a:avLst/>
          </a:prstGeom>
        </p:spPr>
      </p:pic>
    </p:spTree>
    <p:extLst>
      <p:ext uri="{BB962C8B-B14F-4D97-AF65-F5344CB8AC3E}">
        <p14:creationId xmlns:p14="http://schemas.microsoft.com/office/powerpoint/2010/main" val="164597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4B94-A9FE-48B3-9649-0E90C54D922B}"/>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p>
        </p:txBody>
      </p:sp>
      <p:sp>
        <p:nvSpPr>
          <p:cNvPr id="3" name="Picture Placeholder 2">
            <a:extLst>
              <a:ext uri="{FF2B5EF4-FFF2-40B4-BE49-F238E27FC236}">
                <a16:creationId xmlns:a16="http://schemas.microsoft.com/office/drawing/2014/main" id="{6D93615C-CD14-40C6-A7C9-D79F38E59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35BF541-C64A-4D3C-9345-FC399B7C78BB}"/>
              </a:ext>
            </a:extLst>
          </p:cNvPr>
          <p:cNvSpPr>
            <a:spLocks noGrp="1"/>
          </p:cNvSpPr>
          <p:nvPr>
            <p:ph type="body" sz="half" idx="2"/>
          </p:nvPr>
        </p:nvSpPr>
        <p:spPr>
          <a:xfrm>
            <a:off x="839788" y="2057400"/>
            <a:ext cx="3932237" cy="3811588"/>
          </a:xfrm>
        </p:spPr>
        <p:txBody>
          <a:bodyPr>
            <a:normAutofit/>
          </a:bodyPr>
          <a:lstStyle>
            <a:lvl1pPr marL="0" indent="0">
              <a:buNone/>
              <a:defRPr sz="1800" b="1" spc="20" baseline="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402066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ide placeholder sma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4359965" cy="6858000"/>
          </a:xfrm>
        </p:spPr>
        <p:txBody>
          <a:bodyPr/>
          <a:lstStyle/>
          <a:p>
            <a:endParaRPr lang="id-ID"/>
          </a:p>
        </p:txBody>
      </p:sp>
      <p:sp>
        <p:nvSpPr>
          <p:cNvPr id="6" name="Title 1">
            <a:extLst>
              <a:ext uri="{FF2B5EF4-FFF2-40B4-BE49-F238E27FC236}">
                <a16:creationId xmlns:a16="http://schemas.microsoft.com/office/drawing/2014/main" id="{A7B30713-8CEC-48A5-999F-C1DACA451900}"/>
              </a:ext>
            </a:extLst>
          </p:cNvPr>
          <p:cNvSpPr>
            <a:spLocks noGrp="1"/>
          </p:cNvSpPr>
          <p:nvPr>
            <p:ph type="title"/>
          </p:nvPr>
        </p:nvSpPr>
        <p:spPr>
          <a:xfrm>
            <a:off x="4787661" y="354556"/>
            <a:ext cx="7031280" cy="562527"/>
          </a:xfrm>
        </p:spPr>
        <p:txBody>
          <a:bodyPr>
            <a:noAutofit/>
          </a:bodyPr>
          <a:lstStyle>
            <a:lvl1pPr algn="l">
              <a:defRPr sz="4400">
                <a:solidFill>
                  <a:schemeClr val="tx1"/>
                </a:solidFill>
                <a:latin typeface="+mj-lt"/>
              </a:defRPr>
            </a:lvl1pPr>
          </a:lstStyle>
          <a:p>
            <a:r>
              <a:rPr lang="en-US"/>
              <a:t>Click to edit Master title style</a:t>
            </a:r>
            <a:endParaRPr lang="id-ID"/>
          </a:p>
        </p:txBody>
      </p:sp>
      <p:sp>
        <p:nvSpPr>
          <p:cNvPr id="7" name="Text Placeholder 7">
            <a:extLst>
              <a:ext uri="{FF2B5EF4-FFF2-40B4-BE49-F238E27FC236}">
                <a16:creationId xmlns:a16="http://schemas.microsoft.com/office/drawing/2014/main" id="{F1F0F58B-7C40-4DE3-B2B6-830F5DFF6F8D}"/>
              </a:ext>
            </a:extLst>
          </p:cNvPr>
          <p:cNvSpPr>
            <a:spLocks noGrp="1"/>
          </p:cNvSpPr>
          <p:nvPr>
            <p:ph type="body" sz="quarter" idx="13"/>
          </p:nvPr>
        </p:nvSpPr>
        <p:spPr>
          <a:xfrm>
            <a:off x="4787661" y="990576"/>
            <a:ext cx="7031280" cy="436908"/>
          </a:xfrm>
        </p:spPr>
        <p:txBody>
          <a:bodyPr>
            <a:normAutofit/>
          </a:bodyPr>
          <a:lstStyle>
            <a:lvl1pPr marL="0" indent="0" algn="l">
              <a:buNone/>
              <a:defRPr sz="1800" b="1" spc="20" baseline="0">
                <a:solidFill>
                  <a:schemeClr val="accent1">
                    <a:lumMod val="75000"/>
                  </a:schemeClr>
                </a:solidFill>
                <a:latin typeface="+mn-lt"/>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310049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side placeholder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155096" y="0"/>
            <a:ext cx="7036904" cy="6858000"/>
          </a:xfrm>
        </p:spPr>
        <p:txBody>
          <a:bodyPr/>
          <a:lstStyle/>
          <a:p>
            <a:endParaRPr lang="id-ID"/>
          </a:p>
        </p:txBody>
      </p:sp>
      <p:sp>
        <p:nvSpPr>
          <p:cNvPr id="6" name="Title 1">
            <a:extLst>
              <a:ext uri="{FF2B5EF4-FFF2-40B4-BE49-F238E27FC236}">
                <a16:creationId xmlns:a16="http://schemas.microsoft.com/office/drawing/2014/main" id="{0F0EFC1F-1DA5-4C71-9053-5DB5CF8F765A}"/>
              </a:ext>
            </a:extLst>
          </p:cNvPr>
          <p:cNvSpPr>
            <a:spLocks noGrp="1"/>
          </p:cNvSpPr>
          <p:nvPr>
            <p:ph type="title"/>
          </p:nvPr>
        </p:nvSpPr>
        <p:spPr>
          <a:xfrm>
            <a:off x="470455" y="458073"/>
            <a:ext cx="4299953" cy="1405233"/>
          </a:xfrm>
        </p:spPr>
        <p:txBody>
          <a:bodyPr>
            <a:noAutofit/>
          </a:bodyPr>
          <a:lstStyle>
            <a:lvl1pPr algn="l">
              <a:defRPr sz="4400">
                <a:solidFill>
                  <a:schemeClr val="tx1"/>
                </a:solidFill>
                <a:latin typeface="+mj-lt"/>
              </a:defRPr>
            </a:lvl1pPr>
          </a:lstStyle>
          <a:p>
            <a:r>
              <a:rPr lang="en-US"/>
              <a:t>Click to edit Master title style</a:t>
            </a:r>
            <a:endParaRPr lang="id-ID"/>
          </a:p>
        </p:txBody>
      </p:sp>
      <p:sp>
        <p:nvSpPr>
          <p:cNvPr id="7" name="Text Placeholder 7">
            <a:extLst>
              <a:ext uri="{FF2B5EF4-FFF2-40B4-BE49-F238E27FC236}">
                <a16:creationId xmlns:a16="http://schemas.microsoft.com/office/drawing/2014/main" id="{F7FBC29F-597E-41B5-ABE1-F81B259427DA}"/>
              </a:ext>
            </a:extLst>
          </p:cNvPr>
          <p:cNvSpPr>
            <a:spLocks noGrp="1"/>
          </p:cNvSpPr>
          <p:nvPr>
            <p:ph type="body" sz="quarter" idx="13"/>
          </p:nvPr>
        </p:nvSpPr>
        <p:spPr>
          <a:xfrm>
            <a:off x="470454" y="1999867"/>
            <a:ext cx="4299953" cy="436908"/>
          </a:xfrm>
        </p:spPr>
        <p:txBody>
          <a:bodyPr>
            <a:normAutofit/>
          </a:bodyPr>
          <a:lstStyle>
            <a:lvl1pPr marL="0" indent="0" algn="l">
              <a:buNone/>
              <a:defRPr sz="1800" b="1" spc="20" baseline="0">
                <a:solidFill>
                  <a:schemeClr val="accent1">
                    <a:lumMod val="75000"/>
                  </a:schemeClr>
                </a:solidFill>
                <a:latin typeface="+mn-lt"/>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251129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lvl1pPr>
              <a:buNone/>
              <a:defRPr/>
            </a:lvl1pPr>
          </a:lstStyle>
          <a:p>
            <a:endParaRPr lang="id-ID"/>
          </a:p>
        </p:txBody>
      </p:sp>
      <p:sp>
        <p:nvSpPr>
          <p:cNvPr id="6" name="Title 1">
            <a:extLst>
              <a:ext uri="{FF2B5EF4-FFF2-40B4-BE49-F238E27FC236}">
                <a16:creationId xmlns:a16="http://schemas.microsoft.com/office/drawing/2014/main" id="{67B49355-8F13-4D7F-A706-844D63CA9E2A}"/>
              </a:ext>
            </a:extLst>
          </p:cNvPr>
          <p:cNvSpPr>
            <a:spLocks noGrp="1"/>
          </p:cNvSpPr>
          <p:nvPr>
            <p:ph type="title"/>
          </p:nvPr>
        </p:nvSpPr>
        <p:spPr>
          <a:xfrm>
            <a:off x="470455" y="458073"/>
            <a:ext cx="11357112" cy="562527"/>
          </a:xfrm>
        </p:spPr>
        <p:txBody>
          <a:bodyPr>
            <a:noAutofit/>
          </a:bodyPr>
          <a:lstStyle>
            <a:lvl1pPr algn="l">
              <a:defRPr sz="4400" b="0">
                <a:solidFill>
                  <a:schemeClr val="tx1"/>
                </a:solidFill>
                <a:latin typeface="+mj-lt"/>
              </a:defRPr>
            </a:lvl1pPr>
          </a:lstStyle>
          <a:p>
            <a:r>
              <a:rPr lang="en-US"/>
              <a:t>Click to edit Master title style</a:t>
            </a:r>
            <a:endParaRPr lang="id-ID"/>
          </a:p>
        </p:txBody>
      </p:sp>
      <p:sp>
        <p:nvSpPr>
          <p:cNvPr id="8" name="Content Placeholder 2">
            <a:extLst>
              <a:ext uri="{FF2B5EF4-FFF2-40B4-BE49-F238E27FC236}">
                <a16:creationId xmlns:a16="http://schemas.microsoft.com/office/drawing/2014/main" id="{A6001FD4-DCFA-4F28-B2BB-18675741647D}"/>
              </a:ext>
            </a:extLst>
          </p:cNvPr>
          <p:cNvSpPr>
            <a:spLocks noGrp="1"/>
          </p:cNvSpPr>
          <p:nvPr>
            <p:ph idx="1"/>
          </p:nvPr>
        </p:nvSpPr>
        <p:spPr>
          <a:xfrm>
            <a:off x="470455" y="1291673"/>
            <a:ext cx="4871566" cy="4873625"/>
          </a:xfrm>
        </p:spPr>
        <p:txBody>
          <a:bodyPr/>
          <a:lstStyle>
            <a:lvl1pPr>
              <a:defRPr sz="3200" b="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Tree>
    <p:custDataLst>
      <p:tags r:id="rId1"/>
    </p:custDataLst>
    <p:extLst>
      <p:ext uri="{BB962C8B-B14F-4D97-AF65-F5344CB8AC3E}">
        <p14:creationId xmlns:p14="http://schemas.microsoft.com/office/powerpoint/2010/main" val="405444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ide placehol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70455" y="1604494"/>
            <a:ext cx="2451652" cy="4873625"/>
          </a:xfrm>
        </p:spPr>
        <p:txBody>
          <a:bodyPr/>
          <a:lstStyle/>
          <a:p>
            <a:endParaRPr lang="id-ID"/>
          </a:p>
        </p:txBody>
      </p:sp>
      <p:sp>
        <p:nvSpPr>
          <p:cNvPr id="6" name="Title 1">
            <a:extLst>
              <a:ext uri="{FF2B5EF4-FFF2-40B4-BE49-F238E27FC236}">
                <a16:creationId xmlns:a16="http://schemas.microsoft.com/office/drawing/2014/main" id="{67B49355-8F13-4D7F-A706-844D63CA9E2A}"/>
              </a:ext>
            </a:extLst>
          </p:cNvPr>
          <p:cNvSpPr>
            <a:spLocks noGrp="1"/>
          </p:cNvSpPr>
          <p:nvPr>
            <p:ph type="title"/>
          </p:nvPr>
        </p:nvSpPr>
        <p:spPr>
          <a:xfrm>
            <a:off x="470455" y="458073"/>
            <a:ext cx="11357112" cy="562527"/>
          </a:xfrm>
        </p:spPr>
        <p:txBody>
          <a:bodyPr>
            <a:noAutofit/>
          </a:bodyPr>
          <a:lstStyle>
            <a:lvl1pPr algn="l">
              <a:defRPr sz="4400">
                <a:solidFill>
                  <a:schemeClr val="tx1"/>
                </a:solidFill>
                <a:latin typeface="+mj-lt"/>
              </a:defRPr>
            </a:lvl1pPr>
          </a:lstStyle>
          <a:p>
            <a:r>
              <a:rPr lang="en-US"/>
              <a:t>Click to edit Master title style</a:t>
            </a:r>
            <a:endParaRPr lang="id-ID"/>
          </a:p>
        </p:txBody>
      </p:sp>
      <p:sp>
        <p:nvSpPr>
          <p:cNvPr id="8" name="Content Placeholder 2">
            <a:extLst>
              <a:ext uri="{FF2B5EF4-FFF2-40B4-BE49-F238E27FC236}">
                <a16:creationId xmlns:a16="http://schemas.microsoft.com/office/drawing/2014/main" id="{A6001FD4-DCFA-4F28-B2BB-18675741647D}"/>
              </a:ext>
            </a:extLst>
          </p:cNvPr>
          <p:cNvSpPr>
            <a:spLocks noGrp="1"/>
          </p:cNvSpPr>
          <p:nvPr>
            <p:ph idx="1"/>
          </p:nvPr>
        </p:nvSpPr>
        <p:spPr>
          <a:xfrm>
            <a:off x="3152957" y="1604494"/>
            <a:ext cx="8095888" cy="4873625"/>
          </a:xfrm>
        </p:spPr>
        <p:txBody>
          <a:bodyPr/>
          <a:lstStyle>
            <a:lvl1pPr>
              <a:buFontTx/>
              <a:buNone/>
              <a:defRPr sz="3200" b="1">
                <a:solidFill>
                  <a:schemeClr val="accent1">
                    <a:lumMod val="75000"/>
                  </a:schemeClr>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Fifth level</a:t>
            </a:r>
          </a:p>
        </p:txBody>
      </p:sp>
    </p:spTree>
    <p:custDataLst>
      <p:tags r:id="rId1"/>
    </p:custDataLst>
    <p:extLst>
      <p:ext uri="{BB962C8B-B14F-4D97-AF65-F5344CB8AC3E}">
        <p14:creationId xmlns:p14="http://schemas.microsoft.com/office/powerpoint/2010/main" val="41367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side placeholder ">
    <p:spTree>
      <p:nvGrpSpPr>
        <p:cNvPr id="1" name=""/>
        <p:cNvGrpSpPr/>
        <p:nvPr/>
      </p:nvGrpSpPr>
      <p:grpSpPr>
        <a:xfrm>
          <a:off x="0" y="0"/>
          <a:ext cx="0" cy="0"/>
          <a:chOff x="0" y="0"/>
          <a:chExt cx="0" cy="0"/>
        </a:xfrm>
      </p:grpSpPr>
      <p:sp>
        <p:nvSpPr>
          <p:cNvPr id="5" name="Picture Placeholder 5"/>
          <p:cNvSpPr>
            <a:spLocks noGrp="1"/>
          </p:cNvSpPr>
          <p:nvPr>
            <p:ph type="pic" sz="quarter" idx="11"/>
          </p:nvPr>
        </p:nvSpPr>
        <p:spPr>
          <a:xfrm>
            <a:off x="0" y="-1"/>
            <a:ext cx="12192000" cy="5287617"/>
          </a:xfrm>
        </p:spPr>
        <p:txBody>
          <a:bodyPr/>
          <a:lstStyle/>
          <a:p>
            <a:endParaRPr lang="id-ID"/>
          </a:p>
        </p:txBody>
      </p:sp>
      <p:sp>
        <p:nvSpPr>
          <p:cNvPr id="6" name="Title 1">
            <a:extLst>
              <a:ext uri="{FF2B5EF4-FFF2-40B4-BE49-F238E27FC236}">
                <a16:creationId xmlns:a16="http://schemas.microsoft.com/office/drawing/2014/main" id="{087B6B1C-01FE-4011-A192-A72380504D69}"/>
              </a:ext>
            </a:extLst>
          </p:cNvPr>
          <p:cNvSpPr>
            <a:spLocks noGrp="1"/>
          </p:cNvSpPr>
          <p:nvPr>
            <p:ph type="title"/>
          </p:nvPr>
        </p:nvSpPr>
        <p:spPr>
          <a:xfrm>
            <a:off x="150524" y="5674371"/>
            <a:ext cx="11357112" cy="562527"/>
          </a:xfrm>
        </p:spPr>
        <p:txBody>
          <a:bodyPr>
            <a:noAutofit/>
          </a:bodyPr>
          <a:lstStyle>
            <a:lvl1pPr algn="l">
              <a:defRPr sz="4400">
                <a:solidFill>
                  <a:schemeClr val="tx1"/>
                </a:solidFill>
                <a:latin typeface="+mj-lt"/>
              </a:defRPr>
            </a:lvl1pPr>
          </a:lstStyle>
          <a:p>
            <a:r>
              <a:rPr lang="en-US"/>
              <a:t>Click to edit Master title style</a:t>
            </a:r>
            <a:endParaRPr lang="id-ID"/>
          </a:p>
        </p:txBody>
      </p:sp>
    </p:spTree>
    <p:custDataLst>
      <p:tags r:id="rId1"/>
    </p:custDataLst>
    <p:extLst>
      <p:ext uri="{BB962C8B-B14F-4D97-AF65-F5344CB8AC3E}">
        <p14:creationId xmlns:p14="http://schemas.microsoft.com/office/powerpoint/2010/main" val="81175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full image with heading/body text circle">
    <p:spTree>
      <p:nvGrpSpPr>
        <p:cNvPr id="1" name=""/>
        <p:cNvGrpSpPr/>
        <p:nvPr/>
      </p:nvGrpSpPr>
      <p:grpSpPr>
        <a:xfrm>
          <a:off x="0" y="0"/>
          <a:ext cx="0" cy="0"/>
          <a:chOff x="0" y="0"/>
          <a:chExt cx="0" cy="0"/>
        </a:xfrm>
      </p:grpSpPr>
      <p:sp>
        <p:nvSpPr>
          <p:cNvPr id="5" name="Picture Placeholder 5"/>
          <p:cNvSpPr>
            <a:spLocks noGrp="1"/>
          </p:cNvSpPr>
          <p:nvPr>
            <p:ph type="pic" sz="quarter" idx="11"/>
          </p:nvPr>
        </p:nvSpPr>
        <p:spPr>
          <a:xfrm>
            <a:off x="0" y="-1"/>
            <a:ext cx="12192000" cy="6858001"/>
          </a:xfrm>
        </p:spPr>
        <p:txBody>
          <a:bodyPr/>
          <a:lstStyle/>
          <a:p>
            <a:endParaRPr lang="id-ID"/>
          </a:p>
        </p:txBody>
      </p:sp>
      <p:sp>
        <p:nvSpPr>
          <p:cNvPr id="2" name="Oval 1">
            <a:extLst>
              <a:ext uri="{FF2B5EF4-FFF2-40B4-BE49-F238E27FC236}">
                <a16:creationId xmlns:a16="http://schemas.microsoft.com/office/drawing/2014/main" id="{A4A87FF4-BB73-48DF-B4D6-BD8338EF7E1B}"/>
              </a:ext>
            </a:extLst>
          </p:cNvPr>
          <p:cNvSpPr/>
          <p:nvPr userDrawn="1"/>
        </p:nvSpPr>
        <p:spPr>
          <a:xfrm>
            <a:off x="6242328" y="386815"/>
            <a:ext cx="5762194" cy="57621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EA3565E-EF3D-4433-9BDB-D1D584DF4010}"/>
              </a:ext>
            </a:extLst>
          </p:cNvPr>
          <p:cNvSpPr txBox="1"/>
          <p:nvPr userDrawn="1"/>
        </p:nvSpPr>
        <p:spPr>
          <a:xfrm>
            <a:off x="7090418" y="3519208"/>
            <a:ext cx="4095529" cy="1740476"/>
          </a:xfrm>
          <a:prstGeom prst="rect">
            <a:avLst/>
          </a:prstGeom>
          <a:noFill/>
        </p:spPr>
        <p:txBody>
          <a:bodyPr wrap="square" rtlCol="0">
            <a:spAutoFit/>
          </a:bodyPr>
          <a:lstStyle/>
          <a:p>
            <a:pPr>
              <a:lnSpc>
                <a:spcPct val="109000"/>
              </a:lnSpc>
            </a:pPr>
            <a:r>
              <a:rPr lang="en-US" sz="2000" dirty="0">
                <a:solidFill>
                  <a:schemeClr val="tx1">
                    <a:lumMod val="50000"/>
                  </a:schemeClr>
                </a:solidFill>
              </a:rPr>
              <a:t>This is body copy on full image slide with title</a:t>
            </a:r>
          </a:p>
          <a:p>
            <a:pPr>
              <a:lnSpc>
                <a:spcPct val="109000"/>
              </a:lnSpc>
            </a:pPr>
            <a:endParaRPr lang="en-US" sz="2000" dirty="0">
              <a:solidFill>
                <a:schemeClr val="tx1">
                  <a:lumMod val="50000"/>
                </a:schemeClr>
              </a:solidFill>
            </a:endParaRPr>
          </a:p>
          <a:p>
            <a:pPr>
              <a:lnSpc>
                <a:spcPct val="109000"/>
              </a:lnSpc>
            </a:pPr>
            <a:endParaRPr lang="en-US" sz="2000" dirty="0">
              <a:solidFill>
                <a:schemeClr val="tx1">
                  <a:lumMod val="50000"/>
                </a:schemeClr>
              </a:solidFill>
            </a:endParaRPr>
          </a:p>
          <a:p>
            <a:pPr>
              <a:lnSpc>
                <a:spcPct val="109000"/>
              </a:lnSpc>
            </a:pPr>
            <a:endParaRPr lang="en-US" sz="2000" dirty="0">
              <a:solidFill>
                <a:schemeClr val="tx1">
                  <a:lumMod val="50000"/>
                </a:schemeClr>
              </a:solidFill>
            </a:endParaRPr>
          </a:p>
        </p:txBody>
      </p:sp>
      <p:sp>
        <p:nvSpPr>
          <p:cNvPr id="6" name="Title 1">
            <a:extLst>
              <a:ext uri="{FF2B5EF4-FFF2-40B4-BE49-F238E27FC236}">
                <a16:creationId xmlns:a16="http://schemas.microsoft.com/office/drawing/2014/main" id="{087B6B1C-01FE-4011-A192-A72380504D69}"/>
              </a:ext>
            </a:extLst>
          </p:cNvPr>
          <p:cNvSpPr>
            <a:spLocks noGrp="1"/>
          </p:cNvSpPr>
          <p:nvPr>
            <p:ph type="title"/>
          </p:nvPr>
        </p:nvSpPr>
        <p:spPr>
          <a:xfrm>
            <a:off x="7090419" y="1443255"/>
            <a:ext cx="4095529" cy="1985744"/>
          </a:xfrm>
        </p:spPr>
        <p:txBody>
          <a:bodyPr>
            <a:noAutofit/>
          </a:bodyPr>
          <a:lstStyle>
            <a:lvl1pPr algn="l">
              <a:defRPr sz="4000">
                <a:solidFill>
                  <a:schemeClr val="tx1"/>
                </a:solidFill>
                <a:latin typeface="+mj-lt"/>
              </a:defRPr>
            </a:lvl1pPr>
          </a:lstStyle>
          <a:p>
            <a:r>
              <a:rPr lang="en-US"/>
              <a:t>Click to edit Master title style</a:t>
            </a:r>
            <a:endParaRPr lang="id-ID"/>
          </a:p>
        </p:txBody>
      </p:sp>
    </p:spTree>
    <p:custDataLst>
      <p:tags r:id="rId1"/>
    </p:custDataLst>
    <p:extLst>
      <p:ext uri="{BB962C8B-B14F-4D97-AF65-F5344CB8AC3E}">
        <p14:creationId xmlns:p14="http://schemas.microsoft.com/office/powerpoint/2010/main" val="207061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CB21F27-87E1-4BAF-B928-AF73792A8B67}"/>
              </a:ext>
            </a:extLst>
          </p:cNvPr>
          <p:cNvSpPr>
            <a:spLocks noGrp="1"/>
          </p:cNvSpPr>
          <p:nvPr>
            <p:ph type="pic" sz="quarter" idx="10"/>
          </p:nvPr>
        </p:nvSpPr>
        <p:spPr>
          <a:xfrm>
            <a:off x="4042330" y="1960083"/>
            <a:ext cx="4107341" cy="4107341"/>
          </a:xfrm>
          <a:custGeom>
            <a:avLst/>
            <a:gdLst>
              <a:gd name="connsiteX0" fmla="*/ 2638425 w 5276850"/>
              <a:gd name="connsiteY0" fmla="*/ 0 h 5276850"/>
              <a:gd name="connsiteX1" fmla="*/ 5276850 w 5276850"/>
              <a:gd name="connsiteY1" fmla="*/ 2638425 h 5276850"/>
              <a:gd name="connsiteX2" fmla="*/ 2638425 w 5276850"/>
              <a:gd name="connsiteY2" fmla="*/ 5276850 h 5276850"/>
              <a:gd name="connsiteX3" fmla="*/ 0 w 5276850"/>
              <a:gd name="connsiteY3" fmla="*/ 2638425 h 5276850"/>
              <a:gd name="connsiteX4" fmla="*/ 2638425 w 5276850"/>
              <a:gd name="connsiteY4" fmla="*/ 0 h 527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6850" h="5276850">
                <a:moveTo>
                  <a:pt x="2638425" y="0"/>
                </a:moveTo>
                <a:cubicBezTo>
                  <a:pt x="4095587" y="0"/>
                  <a:pt x="5276850" y="1181263"/>
                  <a:pt x="5276850" y="2638425"/>
                </a:cubicBezTo>
                <a:cubicBezTo>
                  <a:pt x="5276850" y="4095587"/>
                  <a:pt x="4095587" y="5276850"/>
                  <a:pt x="2638425" y="5276850"/>
                </a:cubicBezTo>
                <a:cubicBezTo>
                  <a:pt x="1181263" y="5276850"/>
                  <a:pt x="0" y="4095587"/>
                  <a:pt x="0" y="2638425"/>
                </a:cubicBezTo>
                <a:cubicBezTo>
                  <a:pt x="0" y="1181263"/>
                  <a:pt x="1181263" y="0"/>
                  <a:pt x="2638425" y="0"/>
                </a:cubicBezTo>
                <a:close/>
              </a:path>
            </a:pathLst>
          </a:custGeom>
          <a:solidFill>
            <a:schemeClr val="bg1"/>
          </a:solidFill>
        </p:spPr>
        <p:txBody>
          <a:bodyPr wrap="square">
            <a:noAutofit/>
          </a:bodyPr>
          <a:lstStyle/>
          <a:p>
            <a:endParaRPr lang="en-ID" dirty="0"/>
          </a:p>
        </p:txBody>
      </p:sp>
      <p:sp>
        <p:nvSpPr>
          <p:cNvPr id="3" name="Title 1">
            <a:extLst>
              <a:ext uri="{FF2B5EF4-FFF2-40B4-BE49-F238E27FC236}">
                <a16:creationId xmlns:a16="http://schemas.microsoft.com/office/drawing/2014/main" id="{1BE25EB0-10E0-6FBD-5795-2CA0EB22F04A}"/>
              </a:ext>
            </a:extLst>
          </p:cNvPr>
          <p:cNvSpPr>
            <a:spLocks noGrp="1"/>
          </p:cNvSpPr>
          <p:nvPr>
            <p:ph type="title"/>
          </p:nvPr>
        </p:nvSpPr>
        <p:spPr>
          <a:xfrm>
            <a:off x="838200" y="365125"/>
            <a:ext cx="10515600" cy="1325563"/>
          </a:xfrm>
        </p:spPr>
        <p:txBody>
          <a:bodyPr/>
          <a:lstStyle/>
          <a:p>
            <a:r>
              <a:rPr lang="en-US"/>
              <a:t>Click to edit Master title style</a:t>
            </a:r>
          </a:p>
        </p:txBody>
      </p:sp>
    </p:spTree>
    <p:extLst>
      <p:ext uri="{BB962C8B-B14F-4D97-AF65-F5344CB8AC3E}">
        <p14:creationId xmlns:p14="http://schemas.microsoft.com/office/powerpoint/2010/main" val="408044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95BA620-CCB4-480E-B040-C8D8E155A1B4}"/>
              </a:ext>
            </a:extLst>
          </p:cNvPr>
          <p:cNvSpPr>
            <a:spLocks noGrp="1"/>
          </p:cNvSpPr>
          <p:nvPr>
            <p:ph type="pic" sz="quarter" idx="10"/>
          </p:nvPr>
        </p:nvSpPr>
        <p:spPr>
          <a:xfrm>
            <a:off x="1247066" y="3773033"/>
            <a:ext cx="9697875" cy="3084966"/>
          </a:xfrm>
          <a:custGeom>
            <a:avLst/>
            <a:gdLst>
              <a:gd name="connsiteX0" fmla="*/ 4848937 w 9697875"/>
              <a:gd name="connsiteY0" fmla="*/ 0 h 3084966"/>
              <a:gd name="connsiteX1" fmla="*/ 9671955 w 9697875"/>
              <a:gd name="connsiteY1" fmla="*/ 3025829 h 3084966"/>
              <a:gd name="connsiteX2" fmla="*/ 9697875 w 9697875"/>
              <a:gd name="connsiteY2" fmla="*/ 3084966 h 3084966"/>
              <a:gd name="connsiteX3" fmla="*/ 0 w 9697875"/>
              <a:gd name="connsiteY3" fmla="*/ 3084966 h 3084966"/>
              <a:gd name="connsiteX4" fmla="*/ 25920 w 9697875"/>
              <a:gd name="connsiteY4" fmla="*/ 3025829 h 3084966"/>
              <a:gd name="connsiteX5" fmla="*/ 4848937 w 9697875"/>
              <a:gd name="connsiteY5" fmla="*/ 0 h 308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7875" h="3084966">
                <a:moveTo>
                  <a:pt x="4848937" y="0"/>
                </a:moveTo>
                <a:cubicBezTo>
                  <a:pt x="6971569" y="0"/>
                  <a:pt x="8805729" y="1235097"/>
                  <a:pt x="9671955" y="3025829"/>
                </a:cubicBezTo>
                <a:lnTo>
                  <a:pt x="9697875" y="3084966"/>
                </a:lnTo>
                <a:lnTo>
                  <a:pt x="0" y="3084966"/>
                </a:lnTo>
                <a:lnTo>
                  <a:pt x="25920" y="3025829"/>
                </a:lnTo>
                <a:cubicBezTo>
                  <a:pt x="892145" y="1235097"/>
                  <a:pt x="2726305" y="0"/>
                  <a:pt x="4848937" y="0"/>
                </a:cubicBezTo>
                <a:close/>
              </a:path>
            </a:pathLst>
          </a:custGeom>
        </p:spPr>
        <p:txBody>
          <a:bodyPr wrap="square">
            <a:noAutofit/>
          </a:bodyPr>
          <a:lstStyle/>
          <a:p>
            <a:endParaRPr lang="en-ID" dirty="0"/>
          </a:p>
        </p:txBody>
      </p:sp>
    </p:spTree>
    <p:custDataLst>
      <p:tags r:id="rId1"/>
    </p:custDataLst>
    <p:extLst>
      <p:ext uri="{BB962C8B-B14F-4D97-AF65-F5344CB8AC3E}">
        <p14:creationId xmlns:p14="http://schemas.microsoft.com/office/powerpoint/2010/main" val="192942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6811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8943FE-982C-4DE1-8C9A-FEA5A7F9BBED}"/>
              </a:ext>
            </a:extLst>
          </p:cNvPr>
          <p:cNvSpPr>
            <a:spLocks noGrp="1"/>
          </p:cNvSpPr>
          <p:nvPr>
            <p:ph type="pic" sz="quarter" idx="13"/>
          </p:nvPr>
        </p:nvSpPr>
        <p:spPr>
          <a:xfrm>
            <a:off x="0" y="0"/>
            <a:ext cx="12192000" cy="6858000"/>
          </a:xfrm>
          <a:custGeom>
            <a:avLst/>
            <a:gdLst>
              <a:gd name="connsiteX0" fmla="*/ 841618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100621 h 6858000"/>
              <a:gd name="connsiteX5" fmla="*/ 36128 w 12192000"/>
              <a:gd name="connsiteY5" fmla="*/ 4131916 h 6858000"/>
              <a:gd name="connsiteX6" fmla="*/ 3295935 w 12192000"/>
              <a:gd name="connsiteY6" fmla="*/ 5302156 h 6858000"/>
              <a:gd name="connsiteX7" fmla="*/ 8420670 w 12192000"/>
              <a:gd name="connsiteY7" fmla="*/ 1774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416184" y="0"/>
                </a:moveTo>
                <a:lnTo>
                  <a:pt x="12192000" y="0"/>
                </a:lnTo>
                <a:lnTo>
                  <a:pt x="12192000" y="6858000"/>
                </a:lnTo>
                <a:lnTo>
                  <a:pt x="0" y="6858000"/>
                </a:lnTo>
                <a:lnTo>
                  <a:pt x="0" y="4100621"/>
                </a:lnTo>
                <a:lnTo>
                  <a:pt x="36128" y="4131916"/>
                </a:lnTo>
                <a:cubicBezTo>
                  <a:pt x="921984" y="4862990"/>
                  <a:pt x="2057673" y="5302156"/>
                  <a:pt x="3295935" y="5302156"/>
                </a:cubicBezTo>
                <a:cubicBezTo>
                  <a:pt x="6126248" y="5302156"/>
                  <a:pt x="8420670" y="3007734"/>
                  <a:pt x="8420670" y="177421"/>
                </a:cubicBezTo>
                <a:close/>
              </a:path>
            </a:pathLst>
          </a:custGeom>
          <a:solidFill>
            <a:schemeClr val="bg2">
              <a:lumMod val="95000"/>
            </a:schemeClr>
          </a:solidFill>
        </p:spPr>
        <p:txBody>
          <a:bodyPr wrap="square" anchor="ctr">
            <a:noAutofit/>
          </a:bodyPr>
          <a:lstStyle>
            <a:lvl1pPr marL="0" indent="0" algn="ctr">
              <a:buNone/>
              <a:defRPr/>
            </a:lvl1pPr>
          </a:lstStyle>
          <a:p>
            <a:endParaRPr lang="en-US" dirty="0"/>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1908696" y="2043960"/>
            <a:ext cx="5238750" cy="1385040"/>
          </a:xfrm>
        </p:spPr>
        <p:txBody>
          <a:bodyPr anchor="ctr">
            <a:normAutofit/>
          </a:bodyPr>
          <a:lstStyle>
            <a:lvl1pPr algn="l">
              <a:defRPr sz="4400">
                <a:solidFill>
                  <a:schemeClr val="tx1"/>
                </a:solidFill>
              </a:defRPr>
            </a:lvl1pPr>
          </a:lstStyle>
          <a:p>
            <a:endParaRPr lang="en-ID" dirty="0"/>
          </a:p>
        </p:txBody>
      </p:sp>
      <p:sp>
        <p:nvSpPr>
          <p:cNvPr id="3" name="Subtitle 2">
            <a:extLst>
              <a:ext uri="{FF2B5EF4-FFF2-40B4-BE49-F238E27FC236}">
                <a16:creationId xmlns:a16="http://schemas.microsoft.com/office/drawing/2014/main" id="{7CCE150B-76ED-4E76-AF3F-E2F2574314B8}"/>
              </a:ext>
            </a:extLst>
          </p:cNvPr>
          <p:cNvSpPr>
            <a:spLocks noGrp="1"/>
          </p:cNvSpPr>
          <p:nvPr>
            <p:ph type="subTitle" idx="1"/>
          </p:nvPr>
        </p:nvSpPr>
        <p:spPr>
          <a:xfrm>
            <a:off x="1908696" y="1623279"/>
            <a:ext cx="5238750" cy="507408"/>
          </a:xfrm>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D" dirty="0"/>
          </a:p>
        </p:txBody>
      </p:sp>
    </p:spTree>
    <p:extLst>
      <p:ext uri="{BB962C8B-B14F-4D97-AF65-F5344CB8AC3E}">
        <p14:creationId xmlns:p14="http://schemas.microsoft.com/office/powerpoint/2010/main" val="386156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A890CD0-BA6C-4E06-A099-9C1589E3A3E8}"/>
              </a:ext>
            </a:extLst>
          </p:cNvPr>
          <p:cNvSpPr>
            <a:spLocks noGrp="1"/>
          </p:cNvSpPr>
          <p:nvPr>
            <p:ph type="pic" sz="quarter" idx="13"/>
          </p:nvPr>
        </p:nvSpPr>
        <p:spPr>
          <a:xfrm>
            <a:off x="0" y="1716317"/>
            <a:ext cx="12192000" cy="2883710"/>
          </a:xfrm>
          <a:custGeom>
            <a:avLst/>
            <a:gdLst>
              <a:gd name="connsiteX0" fmla="*/ 5572125 w 12192000"/>
              <a:gd name="connsiteY0" fmla="*/ 0 h 2883710"/>
              <a:gd name="connsiteX1" fmla="*/ 12142130 w 12192000"/>
              <a:gd name="connsiteY1" fmla="*/ 893244 h 2883710"/>
              <a:gd name="connsiteX2" fmla="*/ 12192000 w 12192000"/>
              <a:gd name="connsiteY2" fmla="*/ 908511 h 2883710"/>
              <a:gd name="connsiteX3" fmla="*/ 12192000 w 12192000"/>
              <a:gd name="connsiteY3" fmla="*/ 2374073 h 2883710"/>
              <a:gd name="connsiteX4" fmla="*/ 11881612 w 12192000"/>
              <a:gd name="connsiteY4" fmla="*/ 2292246 h 2883710"/>
              <a:gd name="connsiteX5" fmla="*/ 4836438 w 12192000"/>
              <a:gd name="connsiteY5" fmla="*/ 1906571 h 2883710"/>
              <a:gd name="connsiteX6" fmla="*/ 151943 w 12192000"/>
              <a:gd name="connsiteY6" fmla="*/ 2834271 h 2883710"/>
              <a:gd name="connsiteX7" fmla="*/ 0 w 12192000"/>
              <a:gd name="connsiteY7" fmla="*/ 2883710 h 2883710"/>
              <a:gd name="connsiteX8" fmla="*/ 0 w 12192000"/>
              <a:gd name="connsiteY8" fmla="*/ 634870 h 2883710"/>
              <a:gd name="connsiteX9" fmla="*/ 361578 w 12192000"/>
              <a:gd name="connsiteY9" fmla="*/ 549653 h 2883710"/>
              <a:gd name="connsiteX10" fmla="*/ 5572125 w 12192000"/>
              <a:gd name="connsiteY10" fmla="*/ 0 h 288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883710">
                <a:moveTo>
                  <a:pt x="5572125" y="0"/>
                </a:moveTo>
                <a:cubicBezTo>
                  <a:pt x="7926040" y="0"/>
                  <a:pt x="10154604" y="320798"/>
                  <a:pt x="12142130" y="893244"/>
                </a:cubicBezTo>
                <a:lnTo>
                  <a:pt x="12192000" y="908511"/>
                </a:lnTo>
                <a:lnTo>
                  <a:pt x="12192000" y="2374073"/>
                </a:lnTo>
                <a:lnTo>
                  <a:pt x="11881612" y="2292246"/>
                </a:lnTo>
                <a:cubicBezTo>
                  <a:pt x="9929898" y="1810009"/>
                  <a:pt x="7472588" y="1646892"/>
                  <a:pt x="4836438" y="1906571"/>
                </a:cubicBezTo>
                <a:cubicBezTo>
                  <a:pt x="3141771" y="2073508"/>
                  <a:pt x="1553683" y="2397392"/>
                  <a:pt x="151943" y="2834271"/>
                </a:cubicBezTo>
                <a:lnTo>
                  <a:pt x="0" y="2883710"/>
                </a:lnTo>
                <a:lnTo>
                  <a:pt x="0" y="634870"/>
                </a:lnTo>
                <a:lnTo>
                  <a:pt x="361578" y="549653"/>
                </a:lnTo>
                <a:cubicBezTo>
                  <a:pt x="1986309" y="194063"/>
                  <a:pt x="3741303" y="0"/>
                  <a:pt x="5572125" y="0"/>
                </a:cubicBezTo>
                <a:close/>
              </a:path>
            </a:pathLst>
          </a:custGeom>
          <a:solidFill>
            <a:schemeClr val="bg2">
              <a:lumMod val="95000"/>
            </a:schemeClr>
          </a:solidFill>
        </p:spPr>
        <p:txBody>
          <a:bodyPr wrap="square" anchor="ctr">
            <a:noAutofit/>
          </a:bodyPr>
          <a:lstStyle>
            <a:lvl1pPr marL="0" indent="0" algn="ctr">
              <a:buNone/>
              <a:defRPr/>
            </a:lvl1pPr>
          </a:lstStyle>
          <a:p>
            <a:endParaRPr lang="en-US" dirty="0"/>
          </a:p>
        </p:txBody>
      </p:sp>
      <p:sp>
        <p:nvSpPr>
          <p:cNvPr id="13" name="Title 1">
            <a:extLst>
              <a:ext uri="{FF2B5EF4-FFF2-40B4-BE49-F238E27FC236}">
                <a16:creationId xmlns:a16="http://schemas.microsoft.com/office/drawing/2014/main" id="{68CE9233-F2A1-44BA-99AC-48CA54767814}"/>
              </a:ext>
            </a:extLst>
          </p:cNvPr>
          <p:cNvSpPr>
            <a:spLocks noGrp="1"/>
          </p:cNvSpPr>
          <p:nvPr>
            <p:ph type="ctrTitle"/>
          </p:nvPr>
        </p:nvSpPr>
        <p:spPr>
          <a:xfrm>
            <a:off x="624114" y="430909"/>
            <a:ext cx="10943772" cy="871300"/>
          </a:xfrm>
        </p:spPr>
        <p:txBody>
          <a:bodyPr anchor="ctr">
            <a:normAutofit/>
          </a:bodyPr>
          <a:lstStyle>
            <a:lvl1pPr algn="ctr">
              <a:defRPr sz="4000" b="0">
                <a:solidFill>
                  <a:schemeClr val="tx1"/>
                </a:solidFill>
              </a:defRPr>
            </a:lvl1pPr>
          </a:lstStyle>
          <a:p>
            <a:endParaRPr lang="en-ID" dirty="0"/>
          </a:p>
        </p:txBody>
      </p:sp>
    </p:spTree>
    <p:extLst>
      <p:ext uri="{BB962C8B-B14F-4D97-AF65-F5344CB8AC3E}">
        <p14:creationId xmlns:p14="http://schemas.microsoft.com/office/powerpoint/2010/main" val="66306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DAFEA8-2B97-40D2-8FAA-2F5B55F8F798}"/>
              </a:ext>
            </a:extLst>
          </p:cNvPr>
          <p:cNvSpPr>
            <a:spLocks noGrp="1"/>
          </p:cNvSpPr>
          <p:nvPr>
            <p:ph type="dt" sz="half" idx="10"/>
          </p:nvPr>
        </p:nvSpPr>
        <p:spPr/>
        <p:txBody>
          <a:bodyPr/>
          <a:lstStyle/>
          <a:p>
            <a:fld id="{EE8B764B-5422-408E-9D04-54B83D1862AB}" type="datetimeFigureOut">
              <a:rPr lang="en-US" smtClean="0"/>
              <a:t>8/15/2023</a:t>
            </a:fld>
            <a:endParaRPr lang="en-US" dirty="0"/>
          </a:p>
        </p:txBody>
      </p:sp>
      <p:sp>
        <p:nvSpPr>
          <p:cNvPr id="5" name="Footer Placeholder 4">
            <a:extLst>
              <a:ext uri="{FF2B5EF4-FFF2-40B4-BE49-F238E27FC236}">
                <a16:creationId xmlns:a16="http://schemas.microsoft.com/office/drawing/2014/main" id="{51C8C185-4DC1-407E-8D73-C45CA0F7F2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F61EE3-F99E-4660-8908-1C494BFBDE94}"/>
              </a:ext>
            </a:extLst>
          </p:cNvPr>
          <p:cNvSpPr>
            <a:spLocks noGrp="1"/>
          </p:cNvSpPr>
          <p:nvPr>
            <p:ph type="sldNum" sz="quarter" idx="12"/>
          </p:nvPr>
        </p:nvSpPr>
        <p:spPr/>
        <p:txBody>
          <a:bodyPr/>
          <a:lstStyle/>
          <a:p>
            <a:fld id="{E3813BF9-5145-4417-B95D-FA8627973885}" type="slidenum">
              <a:rPr lang="en-US" smtClean="0"/>
              <a:t>‹#›</a:t>
            </a:fld>
            <a:endParaRPr lang="en-US" dirty="0"/>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838200" y="4095734"/>
            <a:ext cx="4459514" cy="1765318"/>
          </a:xfrm>
        </p:spPr>
        <p:txBody>
          <a:bodyPr anchor="ctr">
            <a:normAutofit/>
          </a:bodyPr>
          <a:lstStyle>
            <a:lvl1pPr algn="r">
              <a:defRPr sz="4000" b="0">
                <a:solidFill>
                  <a:schemeClr val="tx1"/>
                </a:solidFill>
              </a:defRPr>
            </a:lvl1pPr>
          </a:lstStyle>
          <a:p>
            <a:endParaRPr lang="en-ID" dirty="0"/>
          </a:p>
        </p:txBody>
      </p:sp>
      <p:sp>
        <p:nvSpPr>
          <p:cNvPr id="11" name="Picture Placeholder 10">
            <a:extLst>
              <a:ext uri="{FF2B5EF4-FFF2-40B4-BE49-F238E27FC236}">
                <a16:creationId xmlns:a16="http://schemas.microsoft.com/office/drawing/2014/main" id="{D7CFB4CA-3DF4-4D68-821E-5EEBA5FB8373}"/>
              </a:ext>
            </a:extLst>
          </p:cNvPr>
          <p:cNvSpPr>
            <a:spLocks noGrp="1"/>
          </p:cNvSpPr>
          <p:nvPr>
            <p:ph type="pic" sz="quarter" idx="13"/>
          </p:nvPr>
        </p:nvSpPr>
        <p:spPr>
          <a:xfrm>
            <a:off x="0" y="1"/>
            <a:ext cx="12192000" cy="3429001"/>
          </a:xfrm>
          <a:custGeom>
            <a:avLst/>
            <a:gdLst>
              <a:gd name="connsiteX0" fmla="*/ 0 w 12192000"/>
              <a:gd name="connsiteY0" fmla="*/ 0 h 3429001"/>
              <a:gd name="connsiteX1" fmla="*/ 3966075 w 12192000"/>
              <a:gd name="connsiteY1" fmla="*/ 0 h 3429001"/>
              <a:gd name="connsiteX2" fmla="*/ 4252169 w 12192000"/>
              <a:gd name="connsiteY2" fmla="*/ 141869 h 3429001"/>
              <a:gd name="connsiteX3" fmla="*/ 6259923 w 12192000"/>
              <a:gd name="connsiteY3" fmla="*/ 830372 h 3429001"/>
              <a:gd name="connsiteX4" fmla="*/ 12009050 w 12192000"/>
              <a:gd name="connsiteY4" fmla="*/ 232844 h 3429001"/>
              <a:gd name="connsiteX5" fmla="*/ 12192000 w 12192000"/>
              <a:gd name="connsiteY5" fmla="*/ 128808 h 3429001"/>
              <a:gd name="connsiteX6" fmla="*/ 12192000 w 12192000"/>
              <a:gd name="connsiteY6" fmla="*/ 1804495 h 3429001"/>
              <a:gd name="connsiteX7" fmla="*/ 12091433 w 12192000"/>
              <a:gd name="connsiteY7" fmla="*/ 1856232 h 3429001"/>
              <a:gd name="connsiteX8" fmla="*/ 4714570 w 12192000"/>
              <a:gd name="connsiteY8" fmla="*/ 3429001 h 3429001"/>
              <a:gd name="connsiteX9" fmla="*/ 200435 w 12192000"/>
              <a:gd name="connsiteY9" fmla="*/ 2887748 h 3429001"/>
              <a:gd name="connsiteX10" fmla="*/ 0 w 12192000"/>
              <a:gd name="connsiteY10" fmla="*/ 2833932 h 342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3429001">
                <a:moveTo>
                  <a:pt x="0" y="0"/>
                </a:moveTo>
                <a:lnTo>
                  <a:pt x="3966075" y="0"/>
                </a:lnTo>
                <a:lnTo>
                  <a:pt x="4252169" y="141869"/>
                </a:lnTo>
                <a:cubicBezTo>
                  <a:pt x="4869571" y="433861"/>
                  <a:pt x="5543195" y="668283"/>
                  <a:pt x="6259923" y="830372"/>
                </a:cubicBezTo>
                <a:cubicBezTo>
                  <a:pt x="8410107" y="1316640"/>
                  <a:pt x="10490224" y="1048334"/>
                  <a:pt x="12009050" y="232844"/>
                </a:cubicBezTo>
                <a:lnTo>
                  <a:pt x="12192000" y="128808"/>
                </a:lnTo>
                <a:lnTo>
                  <a:pt x="12192000" y="1804495"/>
                </a:lnTo>
                <a:lnTo>
                  <a:pt x="12091433" y="1856232"/>
                </a:lnTo>
                <a:cubicBezTo>
                  <a:pt x="10086762" y="2838774"/>
                  <a:pt x="7516726" y="3429001"/>
                  <a:pt x="4714570" y="3429001"/>
                </a:cubicBezTo>
                <a:cubicBezTo>
                  <a:pt x="3113337" y="3429001"/>
                  <a:pt x="1587899" y="3236274"/>
                  <a:pt x="200435" y="2887748"/>
                </a:cubicBezTo>
                <a:lnTo>
                  <a:pt x="0" y="2833932"/>
                </a:lnTo>
                <a:close/>
              </a:path>
            </a:pathLst>
          </a:custGeom>
          <a:solidFill>
            <a:schemeClr val="bg2">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226949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731520" y="930728"/>
            <a:ext cx="4874986" cy="3767002"/>
          </a:xfrm>
        </p:spPr>
        <p:txBody>
          <a:bodyPr anchor="b" anchorCtr="0">
            <a:noAutofit/>
          </a:bodyPr>
          <a:lstStyle>
            <a:lvl1pPr algn="l">
              <a:defRPr sz="4800" b="0">
                <a:solidFill>
                  <a:schemeClr val="tx1"/>
                </a:solidFill>
              </a:defRPr>
            </a:lvl1pPr>
          </a:lstStyle>
          <a:p>
            <a:endParaRPr lang="en-ID" dirty="0"/>
          </a:p>
        </p:txBody>
      </p:sp>
      <p:sp>
        <p:nvSpPr>
          <p:cNvPr id="13" name="Picture Placeholder 12">
            <a:extLst>
              <a:ext uri="{FF2B5EF4-FFF2-40B4-BE49-F238E27FC236}">
                <a16:creationId xmlns:a16="http://schemas.microsoft.com/office/drawing/2014/main" id="{B9B82C5A-901E-7729-3523-C074C9FE5191}"/>
              </a:ext>
            </a:extLst>
          </p:cNvPr>
          <p:cNvSpPr>
            <a:spLocks noGrp="1"/>
          </p:cNvSpPr>
          <p:nvPr>
            <p:ph type="pic" sz="quarter" idx="13"/>
          </p:nvPr>
        </p:nvSpPr>
        <p:spPr>
          <a:xfrm>
            <a:off x="6096001" y="0"/>
            <a:ext cx="6096000" cy="6858000"/>
          </a:xfrm>
          <a:custGeom>
            <a:avLst/>
            <a:gdLst>
              <a:gd name="connsiteX0" fmla="*/ 1587515 w 5899151"/>
              <a:gd name="connsiteY0" fmla="*/ 0 h 6858001"/>
              <a:gd name="connsiteX1" fmla="*/ 5399351 w 5899151"/>
              <a:gd name="connsiteY1" fmla="*/ 0 h 6858001"/>
              <a:gd name="connsiteX2" fmla="*/ 5399351 w 5899151"/>
              <a:gd name="connsiteY2" fmla="*/ 1 h 6858001"/>
              <a:gd name="connsiteX3" fmla="*/ 5896102 w 5899151"/>
              <a:gd name="connsiteY3" fmla="*/ 1 h 6858001"/>
              <a:gd name="connsiteX4" fmla="*/ 5896102 w 5899151"/>
              <a:gd name="connsiteY4" fmla="*/ 3074279 h 6858001"/>
              <a:gd name="connsiteX5" fmla="*/ 5899151 w 5899151"/>
              <a:gd name="connsiteY5" fmla="*/ 3073162 h 6858001"/>
              <a:gd name="connsiteX6" fmla="*/ 5899151 w 5899151"/>
              <a:gd name="connsiteY6" fmla="*/ 6833453 h 6858001"/>
              <a:gd name="connsiteX7" fmla="*/ 5668578 w 5899151"/>
              <a:gd name="connsiteY7" fmla="*/ 6850986 h 6858001"/>
              <a:gd name="connsiteX8" fmla="*/ 5391150 w 5899151"/>
              <a:gd name="connsiteY8" fmla="*/ 6858001 h 6858001"/>
              <a:gd name="connsiteX9" fmla="*/ 0 w 5899151"/>
              <a:gd name="connsiteY9" fmla="*/ 1466851 h 6858001"/>
              <a:gd name="connsiteX10" fmla="*/ 169728 w 5899151"/>
              <a:gd name="connsiteY10" fmla="*/ 119519 h 6858001"/>
              <a:gd name="connsiteX11" fmla="*/ 203667 w 5899151"/>
              <a:gd name="connsiteY11" fmla="*/ 1 h 6858001"/>
              <a:gd name="connsiteX12" fmla="*/ 1587515 w 5899151"/>
              <a:gd name="connsiteY12"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9151" h="6858001">
                <a:moveTo>
                  <a:pt x="1587515" y="0"/>
                </a:moveTo>
                <a:lnTo>
                  <a:pt x="5399351" y="0"/>
                </a:lnTo>
                <a:lnTo>
                  <a:pt x="5399351" y="1"/>
                </a:lnTo>
                <a:lnTo>
                  <a:pt x="5896102" y="1"/>
                </a:lnTo>
                <a:lnTo>
                  <a:pt x="5896102" y="3074279"/>
                </a:lnTo>
                <a:lnTo>
                  <a:pt x="5899151" y="3073162"/>
                </a:lnTo>
                <a:lnTo>
                  <a:pt x="5899151" y="6833453"/>
                </a:lnTo>
                <a:lnTo>
                  <a:pt x="5668578" y="6850986"/>
                </a:lnTo>
                <a:cubicBezTo>
                  <a:pt x="5576690" y="6855644"/>
                  <a:pt x="5484195" y="6858001"/>
                  <a:pt x="5391150" y="6858001"/>
                </a:cubicBezTo>
                <a:cubicBezTo>
                  <a:pt x="2413700" y="6858001"/>
                  <a:pt x="0" y="4444301"/>
                  <a:pt x="0" y="1466851"/>
                </a:cubicBezTo>
                <a:cubicBezTo>
                  <a:pt x="0" y="1001624"/>
                  <a:pt x="58929" y="550161"/>
                  <a:pt x="169728" y="119519"/>
                </a:cubicBezTo>
                <a:lnTo>
                  <a:pt x="203667" y="1"/>
                </a:lnTo>
                <a:lnTo>
                  <a:pt x="1587515" y="1"/>
                </a:lnTo>
                <a:close/>
              </a:path>
            </a:pathLst>
          </a:custGeom>
          <a:solidFill>
            <a:srgbClr val="7DD4D9"/>
          </a:solidFill>
        </p:spPr>
        <p:txBody>
          <a:bodyPr wrap="square">
            <a:noAutofit/>
          </a:bodyPr>
          <a:lstStyle/>
          <a:p>
            <a:endParaRPr lang="en-US" dirty="0"/>
          </a:p>
        </p:txBody>
      </p:sp>
    </p:spTree>
    <p:extLst>
      <p:ext uri="{BB962C8B-B14F-4D97-AF65-F5344CB8AC3E}">
        <p14:creationId xmlns:p14="http://schemas.microsoft.com/office/powerpoint/2010/main" val="52904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58EFA3-18D4-B452-6D9D-BCE3C26E3F3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7D74071A-4613-3AA4-45B3-AD118AA2D396}"/>
              </a:ext>
              <a:ext uri="{C183D7F6-B498-43B3-948B-1728B52AA6E4}">
                <adec:decorative xmlns:adec="http://schemas.microsoft.com/office/drawing/2017/decorative" val="1"/>
              </a:ext>
            </a:extLst>
          </p:cNvPr>
          <p:cNvSpPr/>
          <p:nvPr userDrawn="1"/>
        </p:nvSpPr>
        <p:spPr>
          <a:xfrm flipH="1">
            <a:off x="1340547" y="-2313233"/>
            <a:ext cx="9510907" cy="9171234"/>
          </a:xfrm>
          <a:prstGeom prst="ellips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9451E39E-23A9-0F18-17E7-AC74A4DD1227}"/>
              </a:ext>
              <a:ext uri="{C183D7F6-B498-43B3-948B-1728B52AA6E4}">
                <adec:decorative xmlns:adec="http://schemas.microsoft.com/office/drawing/2017/decorative" val="1"/>
              </a:ext>
            </a:extLst>
          </p:cNvPr>
          <p:cNvSpPr/>
          <p:nvPr userDrawn="1"/>
        </p:nvSpPr>
        <p:spPr>
          <a:xfrm flipH="1">
            <a:off x="1654933" y="-1706916"/>
            <a:ext cx="8882134" cy="8564917"/>
          </a:xfrm>
          <a:prstGeom prst="ellips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C87FD58F-E65D-D4EB-7E26-22C8AA06B889}"/>
              </a:ext>
              <a:ext uri="{C183D7F6-B498-43B3-948B-1728B52AA6E4}">
                <adec:decorative xmlns:adec="http://schemas.microsoft.com/office/drawing/2017/decorative" val="1"/>
              </a:ext>
            </a:extLst>
          </p:cNvPr>
          <p:cNvSpPr/>
          <p:nvPr userDrawn="1"/>
        </p:nvSpPr>
        <p:spPr>
          <a:xfrm flipH="1">
            <a:off x="2100826" y="-846979"/>
            <a:ext cx="7990348" cy="7704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46302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8943FE-982C-4DE1-8C9A-FEA5A7F9BBED}"/>
              </a:ext>
            </a:extLst>
          </p:cNvPr>
          <p:cNvSpPr>
            <a:spLocks noGrp="1"/>
          </p:cNvSpPr>
          <p:nvPr>
            <p:ph type="pic" sz="quarter" idx="13"/>
          </p:nvPr>
        </p:nvSpPr>
        <p:spPr>
          <a:xfrm>
            <a:off x="0" y="0"/>
            <a:ext cx="12192001" cy="6858000"/>
          </a:xfrm>
          <a:custGeom>
            <a:avLst/>
            <a:gdLst>
              <a:gd name="connsiteX0" fmla="*/ 841618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100621 h 6858000"/>
              <a:gd name="connsiteX5" fmla="*/ 36128 w 12192000"/>
              <a:gd name="connsiteY5" fmla="*/ 4131916 h 6858000"/>
              <a:gd name="connsiteX6" fmla="*/ 3295935 w 12192000"/>
              <a:gd name="connsiteY6" fmla="*/ 5302156 h 6858000"/>
              <a:gd name="connsiteX7" fmla="*/ 8420670 w 12192000"/>
              <a:gd name="connsiteY7" fmla="*/ 1774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416184" y="0"/>
                </a:moveTo>
                <a:lnTo>
                  <a:pt x="12192000" y="0"/>
                </a:lnTo>
                <a:lnTo>
                  <a:pt x="12192000" y="6858000"/>
                </a:lnTo>
                <a:lnTo>
                  <a:pt x="0" y="6858000"/>
                </a:lnTo>
                <a:lnTo>
                  <a:pt x="0" y="4100621"/>
                </a:lnTo>
                <a:lnTo>
                  <a:pt x="36128" y="4131916"/>
                </a:lnTo>
                <a:cubicBezTo>
                  <a:pt x="921984" y="4862990"/>
                  <a:pt x="2057673" y="5302156"/>
                  <a:pt x="3295935" y="5302156"/>
                </a:cubicBezTo>
                <a:cubicBezTo>
                  <a:pt x="6126248" y="5302156"/>
                  <a:pt x="8420670" y="3007734"/>
                  <a:pt x="8420670" y="177421"/>
                </a:cubicBezTo>
                <a:close/>
              </a:path>
            </a:pathLst>
          </a:custGeom>
          <a:solidFill>
            <a:schemeClr val="bg2">
              <a:lumMod val="95000"/>
            </a:schemeClr>
          </a:solidFill>
        </p:spPr>
        <p:txBody>
          <a:bodyPr wrap="square" anchor="ctr">
            <a:noAutofit/>
          </a:bodyPr>
          <a:lstStyle>
            <a:lvl1pPr marL="0" indent="0" algn="ctr">
              <a:buNone/>
              <a:defRPr/>
            </a:lvl1pPr>
          </a:lstStyle>
          <a:p>
            <a:endParaRPr lang="en-US" dirty="0"/>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1510393" y="1840760"/>
            <a:ext cx="5238750" cy="1385040"/>
          </a:xfrm>
        </p:spPr>
        <p:txBody>
          <a:bodyPr anchor="ctr">
            <a:normAutofit/>
          </a:bodyPr>
          <a:lstStyle>
            <a:lvl1pPr algn="l">
              <a:defRPr sz="4400">
                <a:solidFill>
                  <a:schemeClr val="tx1"/>
                </a:solidFill>
              </a:defRPr>
            </a:lvl1pPr>
          </a:lstStyle>
          <a:p>
            <a:endParaRPr lang="en-ID" dirty="0"/>
          </a:p>
        </p:txBody>
      </p:sp>
      <p:sp>
        <p:nvSpPr>
          <p:cNvPr id="3" name="Subtitle 2">
            <a:extLst>
              <a:ext uri="{FF2B5EF4-FFF2-40B4-BE49-F238E27FC236}">
                <a16:creationId xmlns:a16="http://schemas.microsoft.com/office/drawing/2014/main" id="{7CCE150B-76ED-4E76-AF3F-E2F2574314B8}"/>
              </a:ext>
            </a:extLst>
          </p:cNvPr>
          <p:cNvSpPr>
            <a:spLocks noGrp="1"/>
          </p:cNvSpPr>
          <p:nvPr>
            <p:ph type="subTitle" idx="1"/>
          </p:nvPr>
        </p:nvSpPr>
        <p:spPr>
          <a:xfrm>
            <a:off x="1510393" y="1420079"/>
            <a:ext cx="5238750" cy="507408"/>
          </a:xfrm>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D" dirty="0"/>
          </a:p>
        </p:txBody>
      </p:sp>
    </p:spTree>
    <p:extLst>
      <p:ext uri="{BB962C8B-B14F-4D97-AF65-F5344CB8AC3E}">
        <p14:creationId xmlns:p14="http://schemas.microsoft.com/office/powerpoint/2010/main" val="147115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8742566-3B63-BBC0-723A-E28F12009007}"/>
              </a:ext>
            </a:extLst>
          </p:cNvPr>
          <p:cNvSpPr>
            <a:spLocks noGrp="1"/>
          </p:cNvSpPr>
          <p:nvPr>
            <p:ph type="pic" sz="quarter" idx="13"/>
          </p:nvPr>
        </p:nvSpPr>
        <p:spPr>
          <a:xfrm>
            <a:off x="0" y="0"/>
            <a:ext cx="12192000" cy="6858000"/>
          </a:xfrm>
          <a:custGeom>
            <a:avLst/>
            <a:gdLst>
              <a:gd name="connsiteX0" fmla="*/ 941948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641616 h 6858000"/>
              <a:gd name="connsiteX5" fmla="*/ 40435 w 12192000"/>
              <a:gd name="connsiteY5" fmla="*/ 4677039 h 6858000"/>
              <a:gd name="connsiteX6" fmla="*/ 3688846 w 12192000"/>
              <a:gd name="connsiteY6" fmla="*/ 6001669 h 6858000"/>
              <a:gd name="connsiteX7" fmla="*/ 9424505 w 12192000"/>
              <a:gd name="connsiteY7" fmla="*/ 2008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19484" y="0"/>
                </a:moveTo>
                <a:lnTo>
                  <a:pt x="12192000" y="0"/>
                </a:lnTo>
                <a:lnTo>
                  <a:pt x="12192000" y="6858000"/>
                </a:lnTo>
                <a:lnTo>
                  <a:pt x="0" y="6858000"/>
                </a:lnTo>
                <a:lnTo>
                  <a:pt x="0" y="4641616"/>
                </a:lnTo>
                <a:lnTo>
                  <a:pt x="40435" y="4677039"/>
                </a:lnTo>
                <a:cubicBezTo>
                  <a:pt x="1031895" y="5504564"/>
                  <a:pt x="2302970" y="6001669"/>
                  <a:pt x="3688846" y="6001669"/>
                </a:cubicBezTo>
                <a:cubicBezTo>
                  <a:pt x="6856563" y="6001669"/>
                  <a:pt x="9424505" y="3404544"/>
                  <a:pt x="9424505" y="200828"/>
                </a:cubicBezTo>
                <a:close/>
              </a:path>
            </a:pathLst>
          </a:custGeom>
          <a:solidFill>
            <a:schemeClr val="bg2">
              <a:lumMod val="95000"/>
              <a:alpha val="62000"/>
            </a:schemeClr>
          </a:solidFill>
        </p:spPr>
        <p:txBody>
          <a:bodyPr wrap="square" anchor="ctr">
            <a:noAutofit/>
          </a:bodyPr>
          <a:lstStyle>
            <a:lvl1pPr marL="0" indent="0" algn="ctr">
              <a:buNone/>
              <a:defRPr/>
            </a:lvl1pPr>
          </a:lstStyle>
          <a:p>
            <a:endParaRPr lang="en-US" dirty="0"/>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1510393" y="1840760"/>
            <a:ext cx="5238750" cy="1385040"/>
          </a:xfrm>
        </p:spPr>
        <p:txBody>
          <a:bodyPr anchor="ctr">
            <a:normAutofit/>
          </a:bodyPr>
          <a:lstStyle>
            <a:lvl1pPr algn="l">
              <a:defRPr sz="4400">
                <a:solidFill>
                  <a:schemeClr val="tx1"/>
                </a:solidFill>
              </a:defRPr>
            </a:lvl1pPr>
          </a:lstStyle>
          <a:p>
            <a:endParaRPr lang="en-ID" dirty="0"/>
          </a:p>
        </p:txBody>
      </p:sp>
      <p:sp>
        <p:nvSpPr>
          <p:cNvPr id="3" name="Subtitle 2">
            <a:extLst>
              <a:ext uri="{FF2B5EF4-FFF2-40B4-BE49-F238E27FC236}">
                <a16:creationId xmlns:a16="http://schemas.microsoft.com/office/drawing/2014/main" id="{7CCE150B-76ED-4E76-AF3F-E2F2574314B8}"/>
              </a:ext>
            </a:extLst>
          </p:cNvPr>
          <p:cNvSpPr>
            <a:spLocks noGrp="1"/>
          </p:cNvSpPr>
          <p:nvPr>
            <p:ph type="subTitle" idx="1"/>
          </p:nvPr>
        </p:nvSpPr>
        <p:spPr>
          <a:xfrm>
            <a:off x="1510393" y="1420079"/>
            <a:ext cx="5238750" cy="507408"/>
          </a:xfrm>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D" dirty="0"/>
          </a:p>
        </p:txBody>
      </p:sp>
    </p:spTree>
    <p:extLst>
      <p:ext uri="{BB962C8B-B14F-4D97-AF65-F5344CB8AC3E}">
        <p14:creationId xmlns:p14="http://schemas.microsoft.com/office/powerpoint/2010/main" val="431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6415314" y="1741714"/>
            <a:ext cx="5268685" cy="1190616"/>
          </a:xfrm>
        </p:spPr>
        <p:txBody>
          <a:bodyPr anchor="ctr">
            <a:normAutofit/>
          </a:bodyPr>
          <a:lstStyle>
            <a:lvl1pPr algn="l">
              <a:defRPr sz="4000" b="0">
                <a:solidFill>
                  <a:schemeClr val="tx1"/>
                </a:solidFill>
              </a:defRPr>
            </a:lvl1pPr>
          </a:lstStyle>
          <a:p>
            <a:endParaRPr lang="en-ID" dirty="0"/>
          </a:p>
        </p:txBody>
      </p:sp>
      <p:sp>
        <p:nvSpPr>
          <p:cNvPr id="8" name="Picture Placeholder 7">
            <a:extLst>
              <a:ext uri="{FF2B5EF4-FFF2-40B4-BE49-F238E27FC236}">
                <a16:creationId xmlns:a16="http://schemas.microsoft.com/office/drawing/2014/main" id="{56CE3DF1-DBAF-4DE9-8293-C1C2DC65F098}"/>
              </a:ext>
            </a:extLst>
          </p:cNvPr>
          <p:cNvSpPr>
            <a:spLocks noGrp="1"/>
          </p:cNvSpPr>
          <p:nvPr>
            <p:ph type="pic" sz="quarter" idx="13"/>
          </p:nvPr>
        </p:nvSpPr>
        <p:spPr>
          <a:xfrm>
            <a:off x="0" y="1"/>
            <a:ext cx="6611024" cy="4470399"/>
          </a:xfrm>
          <a:custGeom>
            <a:avLst/>
            <a:gdLst>
              <a:gd name="connsiteX0" fmla="*/ 0 w 7756028"/>
              <a:gd name="connsiteY0" fmla="*/ 0 h 5244655"/>
              <a:gd name="connsiteX1" fmla="*/ 7756028 w 7756028"/>
              <a:gd name="connsiteY1" fmla="*/ 0 h 5244655"/>
              <a:gd name="connsiteX2" fmla="*/ 7736462 w 7756028"/>
              <a:gd name="connsiteY2" fmla="*/ 257314 h 5244655"/>
              <a:gd name="connsiteX3" fmla="*/ 2209800 w 7756028"/>
              <a:gd name="connsiteY3" fmla="*/ 5244655 h 5244655"/>
              <a:gd name="connsiteX4" fmla="*/ 47410 w 7756028"/>
              <a:gd name="connsiteY4" fmla="*/ 4808089 h 5244655"/>
              <a:gd name="connsiteX5" fmla="*/ 0 w 7756028"/>
              <a:gd name="connsiteY5" fmla="*/ 4786655 h 524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6028" h="5244655">
                <a:moveTo>
                  <a:pt x="0" y="0"/>
                </a:moveTo>
                <a:lnTo>
                  <a:pt x="7756028" y="0"/>
                </a:lnTo>
                <a:lnTo>
                  <a:pt x="7736462" y="257314"/>
                </a:lnTo>
                <a:cubicBezTo>
                  <a:pt x="7451973" y="3058629"/>
                  <a:pt x="5086173" y="5244655"/>
                  <a:pt x="2209800" y="5244655"/>
                </a:cubicBezTo>
                <a:cubicBezTo>
                  <a:pt x="1442767" y="5244655"/>
                  <a:pt x="712042" y="5089205"/>
                  <a:pt x="47410" y="4808089"/>
                </a:cubicBezTo>
                <a:lnTo>
                  <a:pt x="0" y="4786655"/>
                </a:lnTo>
                <a:close/>
              </a:path>
            </a:pathLst>
          </a:custGeom>
          <a:solidFill>
            <a:schemeClr val="bg2">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128923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3D77B0-4665-4E23-B452-F858432F12C1}"/>
              </a:ext>
            </a:extLst>
          </p:cNvPr>
          <p:cNvSpPr>
            <a:spLocks noGrp="1"/>
          </p:cNvSpPr>
          <p:nvPr>
            <p:ph type="title"/>
          </p:nvPr>
        </p:nvSpPr>
        <p:spPr>
          <a:xfrm>
            <a:off x="731520" y="429768"/>
            <a:ext cx="10698480" cy="128016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567F803-5E69-419B-88E7-2770A37D3CC4}"/>
              </a:ext>
            </a:extLst>
          </p:cNvPr>
          <p:cNvSpPr>
            <a:spLocks noGrp="1"/>
          </p:cNvSpPr>
          <p:nvPr>
            <p:ph type="body" idx="1"/>
          </p:nvPr>
        </p:nvSpPr>
        <p:spPr>
          <a:xfrm>
            <a:off x="731520" y="1825625"/>
            <a:ext cx="10698480" cy="4351338"/>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45C2C8">
                    <a:lumMod val="75000"/>
                  </a:srgbClr>
                </a:solidFill>
                <a:effectLst/>
                <a:uLnTx/>
                <a:uFillTx/>
                <a:latin typeface="Calibri" panose="020F0502020204030204"/>
                <a:ea typeface="+mn-ea"/>
                <a:cs typeface="+mn-cs"/>
              </a:rPr>
              <a:t>Click to edit Master text styles</a:t>
            </a:r>
          </a:p>
          <a:p>
            <a:pPr marL="233363" marR="0" lvl="1" indent="-233363" algn="l" defTabSz="914400" rtl="0" eaLnBrk="1" fontAlgn="auto" latinLnBrk="0" hangingPunct="1">
              <a:lnSpc>
                <a:spcPct val="90000"/>
              </a:lnSpc>
              <a:spcBef>
                <a:spcPts val="500"/>
              </a:spcBef>
              <a:spcAft>
                <a:spcPts val="0"/>
              </a:spcAft>
              <a:buClr>
                <a:srgbClr val="8BD9DD"/>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Second level</a:t>
            </a:r>
          </a:p>
          <a:p>
            <a:pPr marL="457200" marR="0" lvl="2" indent="-223838"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Third level</a:t>
            </a:r>
          </a:p>
          <a:p>
            <a:pPr marL="690563" marR="0" lvl="3" indent="-233363"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Fourth level</a:t>
            </a:r>
          </a:p>
          <a:p>
            <a:pPr marL="914400" marR="0" lvl="4" indent="-2238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Fifth level</a:t>
            </a:r>
            <a:endParaRPr lang="en-US" dirty="0"/>
          </a:p>
        </p:txBody>
      </p:sp>
      <p:sp>
        <p:nvSpPr>
          <p:cNvPr id="7" name="Slide Number Placeholder 6">
            <a:extLst>
              <a:ext uri="{FF2B5EF4-FFF2-40B4-BE49-F238E27FC236}">
                <a16:creationId xmlns:a16="http://schemas.microsoft.com/office/drawing/2014/main" id="{7A6E2FD6-BCE4-42C3-9F58-C89DFA0FE02D}"/>
              </a:ext>
            </a:extLst>
          </p:cNvPr>
          <p:cNvSpPr>
            <a:spLocks noGrp="1"/>
          </p:cNvSpPr>
          <p:nvPr>
            <p:ph type="sldNum" sz="quarter" idx="4"/>
          </p:nvPr>
        </p:nvSpPr>
        <p:spPr>
          <a:xfrm>
            <a:off x="11353800" y="6311900"/>
            <a:ext cx="5423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85BC2F-BDCE-4711-8490-40F99A9A3F44}" type="slidenum">
              <a:rPr kumimoji="0" lang="en-US" sz="1800" b="0" i="0" u="none" strike="noStrike" kern="1200" cap="none" spc="0" normalizeH="0" baseline="0" noProof="0" smtClean="0">
                <a:ln>
                  <a:noFill/>
                </a:ln>
                <a:solidFill>
                  <a:srgbClr val="005288"/>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dirty="0"/>
          </a:p>
        </p:txBody>
      </p:sp>
    </p:spTree>
    <p:custDataLst>
      <p:tags r:id="rId43"/>
    </p:custDataLst>
    <p:extLst>
      <p:ext uri="{BB962C8B-B14F-4D97-AF65-F5344CB8AC3E}">
        <p14:creationId xmlns:p14="http://schemas.microsoft.com/office/powerpoint/2010/main" val="78253704"/>
      </p:ext>
    </p:extLst>
  </p:cSld>
  <p:clrMap bg1="lt1" tx1="dk1" bg2="lt2" tx2="dk2" accent1="accent1" accent2="accent2" accent3="accent3" accent4="accent4" accent5="accent5" accent6="accent6" hlink="hlink" folHlink="folHlink"/>
  <p:sldLayoutIdLst>
    <p:sldLayoutId id="2147483725" r:id="rId1"/>
    <p:sldLayoutId id="2147483723" r:id="rId2"/>
    <p:sldLayoutId id="2147483782" r:id="rId3"/>
    <p:sldLayoutId id="2147483792" r:id="rId4"/>
    <p:sldLayoutId id="2147483790" r:id="rId5"/>
    <p:sldLayoutId id="2147483803" r:id="rId6"/>
    <p:sldLayoutId id="2147483783" r:id="rId7"/>
    <p:sldLayoutId id="2147483785" r:id="rId8"/>
    <p:sldLayoutId id="2147483798" r:id="rId9"/>
    <p:sldLayoutId id="2147483800" r:id="rId10"/>
    <p:sldLayoutId id="2147483799" r:id="rId11"/>
    <p:sldLayoutId id="2147483726" r:id="rId12"/>
    <p:sldLayoutId id="2147483727" r:id="rId13"/>
    <p:sldLayoutId id="2147483728" r:id="rId14"/>
    <p:sldLayoutId id="2147483729" r:id="rId15"/>
    <p:sldLayoutId id="2147483730" r:id="rId16"/>
    <p:sldLayoutId id="2147483795" r:id="rId17"/>
    <p:sldLayoutId id="2147483791" r:id="rId18"/>
    <p:sldLayoutId id="2147483732" r:id="rId19"/>
    <p:sldLayoutId id="2147483733" r:id="rId20"/>
    <p:sldLayoutId id="2147483718" r:id="rId21"/>
    <p:sldLayoutId id="2147483721" r:id="rId22"/>
    <p:sldLayoutId id="2147483722" r:id="rId23"/>
    <p:sldLayoutId id="2147483788" r:id="rId24"/>
    <p:sldLayoutId id="2147483787" r:id="rId25"/>
    <p:sldLayoutId id="2147483789" r:id="rId26"/>
    <p:sldLayoutId id="2147483794" r:id="rId27"/>
    <p:sldLayoutId id="2147483793" r:id="rId28"/>
    <p:sldLayoutId id="2147483716" r:id="rId29"/>
    <p:sldLayoutId id="2147483734" r:id="rId30"/>
    <p:sldLayoutId id="2147483735" r:id="rId31"/>
    <p:sldLayoutId id="2147483736" r:id="rId32"/>
    <p:sldLayoutId id="2147483737" r:id="rId33"/>
    <p:sldLayoutId id="2147483738" r:id="rId34"/>
    <p:sldLayoutId id="2147483739" r:id="rId35"/>
    <p:sldLayoutId id="2147483740" r:id="rId36"/>
    <p:sldLayoutId id="2147483755" r:id="rId37"/>
    <p:sldLayoutId id="2147483779" r:id="rId38"/>
    <p:sldLayoutId id="2147483780" r:id="rId39"/>
    <p:sldLayoutId id="2147483801" r:id="rId40"/>
    <p:sldLayoutId id="2147483802"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0.xml"/><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tags" Target="../tags/tag3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33.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tags" Target="../tags/tag3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3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37.xml"/><Relationship Id="rId5" Type="http://schemas.openxmlformats.org/officeDocument/2006/relationships/image" Target="../media/image20.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7.xml"/><Relationship Id="rId1" Type="http://schemas.openxmlformats.org/officeDocument/2006/relationships/tags" Target="../tags/tag3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7.xml"/><Relationship Id="rId1" Type="http://schemas.openxmlformats.org/officeDocument/2006/relationships/tags" Target="../tags/tag39.xml"/><Relationship Id="rId5" Type="http://schemas.openxmlformats.org/officeDocument/2006/relationships/image" Target="../media/image21.jpeg"/><Relationship Id="rId4" Type="http://schemas.openxmlformats.org/officeDocument/2006/relationships/hyperlink" Target="https://www.youtube.com/watch?v=_jNtnFxxH-k"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7.xml"/><Relationship Id="rId1" Type="http://schemas.openxmlformats.org/officeDocument/2006/relationships/tags" Target="../tags/tag41.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8" Type="http://schemas.openxmlformats.org/officeDocument/2006/relationships/hyperlink" Target="https://disabilityrightswi.org/program/client-assistance-program/" TargetMode="External"/><Relationship Id="rId3" Type="http://schemas.openxmlformats.org/officeDocument/2006/relationships/notesSlide" Target="../notesSlides/notesSlide22.xml"/><Relationship Id="rId7" Type="http://schemas.openxmlformats.org/officeDocument/2006/relationships/image" Target="../media/image9.svg"/><Relationship Id="rId2" Type="http://schemas.openxmlformats.org/officeDocument/2006/relationships/slideLayout" Target="../slideLayouts/slideLayout25.xml"/><Relationship Id="rId1" Type="http://schemas.openxmlformats.org/officeDocument/2006/relationships/tags" Target="../tags/tag4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43.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5.xml"/><Relationship Id="rId1" Type="http://schemas.openxmlformats.org/officeDocument/2006/relationships/tags" Target="../tags/tag4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hyperlink" Target="https://choosework.ssa.gov/about/work-incentives/" TargetMode="External"/><Relationship Id="rId2" Type="http://schemas.openxmlformats.org/officeDocument/2006/relationships/slideLayout" Target="../slideLayouts/slideLayout25.xml"/><Relationship Id="rId1" Type="http://schemas.openxmlformats.org/officeDocument/2006/relationships/tags" Target="../tags/tag4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7.xml"/><Relationship Id="rId1" Type="http://schemas.openxmlformats.org/officeDocument/2006/relationships/tags" Target="../tags/tag47.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48.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7.xml"/><Relationship Id="rId1" Type="http://schemas.openxmlformats.org/officeDocument/2006/relationships/tags" Target="../tags/tag49.xml"/><Relationship Id="rId5" Type="http://schemas.openxmlformats.org/officeDocument/2006/relationships/hyperlink" Target="https://eri-wi.org/programs/wipa/" TargetMode="Externa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1.xml"/><Relationship Id="rId1" Type="http://schemas.openxmlformats.org/officeDocument/2006/relationships/tags" Target="../tags/tag52.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1.xml"/><Relationship Id="rId1" Type="http://schemas.openxmlformats.org/officeDocument/2006/relationships/tags" Target="../tags/tag53.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1.xml"/><Relationship Id="rId1" Type="http://schemas.openxmlformats.org/officeDocument/2006/relationships/tags" Target="../tags/tag54.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1.xml"/><Relationship Id="rId1" Type="http://schemas.openxmlformats.org/officeDocument/2006/relationships/tags" Target="../tags/tag55.xml"/><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1.xml"/><Relationship Id="rId1" Type="http://schemas.openxmlformats.org/officeDocument/2006/relationships/tags" Target="../tags/tag56.xml"/><Relationship Id="rId4" Type="http://schemas.openxmlformats.org/officeDocument/2006/relationships/image" Target="../media/image37.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1.xml"/><Relationship Id="rId1" Type="http://schemas.openxmlformats.org/officeDocument/2006/relationships/tags" Target="../tags/tag57.xml"/><Relationship Id="rId4"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1.xml"/><Relationship Id="rId1" Type="http://schemas.openxmlformats.org/officeDocument/2006/relationships/tags" Target="../tags/tag58.xm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1.xml"/><Relationship Id="rId1" Type="http://schemas.openxmlformats.org/officeDocument/2006/relationships/tags" Target="../tags/tag59.xml"/><Relationship Id="rId4" Type="http://schemas.openxmlformats.org/officeDocument/2006/relationships/image" Target="../media/image40.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1.xml"/><Relationship Id="rId1" Type="http://schemas.openxmlformats.org/officeDocument/2006/relationships/tags" Target="../tags/tag60.xml"/><Relationship Id="rId4" Type="http://schemas.openxmlformats.org/officeDocument/2006/relationships/image" Target="../media/image41.jp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1.xml"/><Relationship Id="rId1" Type="http://schemas.openxmlformats.org/officeDocument/2006/relationships/tags" Target="../tags/tag61.xml"/><Relationship Id="rId4" Type="http://schemas.openxmlformats.org/officeDocument/2006/relationships/image" Target="../media/image42.jp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1.xml"/><Relationship Id="rId1" Type="http://schemas.openxmlformats.org/officeDocument/2006/relationships/tags" Target="../tags/tag62.xml"/><Relationship Id="rId4" Type="http://schemas.openxmlformats.org/officeDocument/2006/relationships/image" Target="../media/image43.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1.xml"/><Relationship Id="rId1" Type="http://schemas.openxmlformats.org/officeDocument/2006/relationships/tags" Target="../tags/tag63.xml"/><Relationship Id="rId4" Type="http://schemas.openxmlformats.org/officeDocument/2006/relationships/image" Target="../media/image44.jp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4.xml"/><Relationship Id="rId1" Type="http://schemas.openxmlformats.org/officeDocument/2006/relationships/tags" Target="../tags/tag64.xml"/><Relationship Id="rId5" Type="http://schemas.openxmlformats.org/officeDocument/2006/relationships/image" Target="../media/image45.png"/><Relationship Id="rId4" Type="http://schemas.openxmlformats.org/officeDocument/2006/relationships/hyperlink" Target="https://www.ssa.gov/redbook/"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hyperlink" Target="https://dhs.wisconsin.gov/medicaid/medicaid-purchase-plan.htm" TargetMode="External"/><Relationship Id="rId2" Type="http://schemas.openxmlformats.org/officeDocument/2006/relationships/slideLayout" Target="../slideLayouts/slideLayout27.xml"/><Relationship Id="rId1" Type="http://schemas.openxmlformats.org/officeDocument/2006/relationships/tags" Target="../tags/tag65.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jp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9.xml"/><Relationship Id="rId1" Type="http://schemas.openxmlformats.org/officeDocument/2006/relationships/tags" Target="../tags/tag67.xml"/><Relationship Id="rId5" Type="http://schemas.openxmlformats.org/officeDocument/2006/relationships/image" Target="../media/image50.jpg"/><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68.xml"/><Relationship Id="rId5" Type="http://schemas.openxmlformats.org/officeDocument/2006/relationships/hyperlink" Target="https://dhs.wisconsin.gov/wistech/index.htm" TargetMode="External"/><Relationship Id="rId4" Type="http://schemas.openxmlformats.org/officeDocument/2006/relationships/image" Target="../media/image51.jp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5.xml"/><Relationship Id="rId1" Type="http://schemas.openxmlformats.org/officeDocument/2006/relationships/tags" Target="../tags/tag70.xml"/><Relationship Id="rId4" Type="http://schemas.openxmlformats.org/officeDocument/2006/relationships/image" Target="../media/image52.jp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8.xml"/><Relationship Id="rId1" Type="http://schemas.openxmlformats.org/officeDocument/2006/relationships/tags" Target="../tags/tag71.xml"/><Relationship Id="rId5" Type="http://schemas.openxmlformats.org/officeDocument/2006/relationships/hyperlink" Target="https://askjan.org/index.cfm" TargetMode="External"/><Relationship Id="rId4" Type="http://schemas.openxmlformats.org/officeDocument/2006/relationships/image" Target="../media/image53.jp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7.xml"/><Relationship Id="rId1" Type="http://schemas.openxmlformats.org/officeDocument/2006/relationships/tags" Target="../tags/tag7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5.xml"/><Relationship Id="rId1" Type="http://schemas.openxmlformats.org/officeDocument/2006/relationships/tags" Target="../tags/tag73.xml"/><Relationship Id="rId4" Type="http://schemas.openxmlformats.org/officeDocument/2006/relationships/image" Target="../media/image54.jp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55.jp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7.xml"/><Relationship Id="rId1" Type="http://schemas.openxmlformats.org/officeDocument/2006/relationships/tags" Target="../tags/tag75.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56.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4.xml"/><Relationship Id="rId1" Type="http://schemas.openxmlformats.org/officeDocument/2006/relationships/tags" Target="../tags/tag76.xml"/><Relationship Id="rId6" Type="http://schemas.openxmlformats.org/officeDocument/2006/relationships/hyperlink" Target="https://askjan.org/a-to-z.cfm" TargetMode="External"/><Relationship Id="rId5" Type="http://schemas.openxmlformats.org/officeDocument/2006/relationships/hyperlink" Target="https://askjan.org/topics/Disability-Disclosure.cfm" TargetMode="External"/><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1.xml"/><Relationship Id="rId1" Type="http://schemas.openxmlformats.org/officeDocument/2006/relationships/tags" Target="../tags/tag7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8.jp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5.xml"/><Relationship Id="rId1" Type="http://schemas.openxmlformats.org/officeDocument/2006/relationships/tags" Target="../tags/tag79.xml"/><Relationship Id="rId4" Type="http://schemas.openxmlformats.org/officeDocument/2006/relationships/image" Target="../media/image59.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2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4.xml"/><Relationship Id="rId1" Type="http://schemas.openxmlformats.org/officeDocument/2006/relationships/tags" Target="../tags/tag80.xml"/><Relationship Id="rId6" Type="http://schemas.openxmlformats.org/officeDocument/2006/relationships/hyperlink" Target="https://askjan.org/publications/individuals/employee-guide.cfm" TargetMode="External"/><Relationship Id="rId5" Type="http://schemas.openxmlformats.org/officeDocument/2006/relationships/hyperlink" Target="https://askjan.org/soar.cfm" TargetMode="External"/><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2.xml"/><Relationship Id="rId1" Type="http://schemas.openxmlformats.org/officeDocument/2006/relationships/tags" Target="../tags/tag81.xml"/><Relationship Id="rId4" Type="http://schemas.openxmlformats.org/officeDocument/2006/relationships/image" Target="../media/image60.jp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82.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microsoft.com/office/2007/relationships/hdphoto" Target="../media/hdphoto2.wdp"/><Relationship Id="rId2" Type="http://schemas.openxmlformats.org/officeDocument/2006/relationships/slideLayout" Target="../slideLayouts/slideLayout26.xml"/><Relationship Id="rId1" Type="http://schemas.openxmlformats.org/officeDocument/2006/relationships/tags" Target="../tags/tag83.xml"/><Relationship Id="rId6" Type="http://schemas.openxmlformats.org/officeDocument/2006/relationships/image" Target="../media/image61.png"/><Relationship Id="rId5" Type="http://schemas.openxmlformats.org/officeDocument/2006/relationships/hyperlink" Target="mailto:dhsltcemployment@dhs.wisconsin.gov"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2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7.xml"/><Relationship Id="rId1" Type="http://schemas.openxmlformats.org/officeDocument/2006/relationships/tags" Target="../tags/tag29.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64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FA3D9E-C101-0609-2A71-BB9BA87EB9FD}"/>
              </a:ext>
            </a:extLst>
          </p:cNvPr>
          <p:cNvSpPr>
            <a:spLocks noGrp="1"/>
          </p:cNvSpPr>
          <p:nvPr>
            <p:ph type="ctrTitle"/>
          </p:nvPr>
        </p:nvSpPr>
        <p:spPr>
          <a:xfrm>
            <a:off x="731520" y="1682750"/>
            <a:ext cx="5117737" cy="3676650"/>
          </a:xfrm>
        </p:spPr>
        <p:txBody>
          <a:bodyPr>
            <a:noAutofit/>
          </a:bodyPr>
          <a:lstStyle/>
          <a:p>
            <a:r>
              <a:rPr lang="en-US" sz="4600" b="1" dirty="0"/>
              <a:t>Competitive Integrated Employment </a:t>
            </a:r>
            <a:r>
              <a:rPr lang="en-US" sz="4400" dirty="0"/>
              <a:t>for People with Physical Disabilities</a:t>
            </a:r>
          </a:p>
        </p:txBody>
      </p:sp>
      <p:pic>
        <p:nvPicPr>
          <p:cNvPr id="9" name="Picture Placeholder 8">
            <a:extLst>
              <a:ext uri="{FF2B5EF4-FFF2-40B4-BE49-F238E27FC236}">
                <a16:creationId xmlns:a16="http://schemas.microsoft.com/office/drawing/2014/main" id="{90F596CE-5CDE-DBA6-2E50-266D61EE4BA9}"/>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24724" t="1577" r="10642" b="1577"/>
          <a:stretch/>
        </p:blipFill>
        <p:spPr>
          <a:xfrm>
            <a:off x="5606506" y="0"/>
            <a:ext cx="6585495" cy="6858000"/>
          </a:xfrm>
        </p:spPr>
      </p:pic>
      <p:sp>
        <p:nvSpPr>
          <p:cNvPr id="5" name="Subtitle 4">
            <a:extLst>
              <a:ext uri="{FF2B5EF4-FFF2-40B4-BE49-F238E27FC236}">
                <a16:creationId xmlns:a16="http://schemas.microsoft.com/office/drawing/2014/main" id="{0A6D522A-777C-B368-7ACE-34124170467C}"/>
              </a:ext>
            </a:extLst>
          </p:cNvPr>
          <p:cNvSpPr>
            <a:spLocks noGrp="1"/>
          </p:cNvSpPr>
          <p:nvPr>
            <p:ph type="subTitle" idx="4294967295"/>
          </p:nvPr>
        </p:nvSpPr>
        <p:spPr>
          <a:xfrm>
            <a:off x="731520" y="5607367"/>
            <a:ext cx="1547854" cy="519113"/>
          </a:xfrm>
        </p:spPr>
        <p:txBody>
          <a:bodyPr lIns="91440" bIns="91440" anchor="b" anchorCtr="0">
            <a:noAutofit/>
          </a:bodyPr>
          <a:lstStyle/>
          <a:p>
            <a:pPr marL="0" indent="0">
              <a:buNone/>
            </a:pPr>
            <a:r>
              <a:rPr lang="en-US" sz="2400" b="1" dirty="0">
                <a:solidFill>
                  <a:schemeClr val="bg2">
                    <a:lumMod val="50000"/>
                  </a:schemeClr>
                </a:solidFill>
                <a:latin typeface="+mn-lt"/>
              </a:rPr>
              <a:t>Module 3</a:t>
            </a:r>
          </a:p>
        </p:txBody>
      </p:sp>
      <p:pic>
        <p:nvPicPr>
          <p:cNvPr id="2" name="Picture 1" descr="Wisconsin Department of Health Services">
            <a:extLst>
              <a:ext uri="{FF2B5EF4-FFF2-40B4-BE49-F238E27FC236}">
                <a16:creationId xmlns:a16="http://schemas.microsoft.com/office/drawing/2014/main" id="{C2FC9582-AE70-7662-5FD2-A5236BD4B7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 y="731519"/>
            <a:ext cx="4397388" cy="855663"/>
          </a:xfrm>
          <a:prstGeom prst="rect">
            <a:avLst/>
          </a:prstGeom>
        </p:spPr>
      </p:pic>
      <p:sp>
        <p:nvSpPr>
          <p:cNvPr id="13" name="Freeform: Shape 12">
            <a:extLst>
              <a:ext uri="{FF2B5EF4-FFF2-40B4-BE49-F238E27FC236}">
                <a16:creationId xmlns:a16="http://schemas.microsoft.com/office/drawing/2014/main" id="{5E13A638-243E-71E0-0D2C-77C4388E2DAC}"/>
              </a:ext>
              <a:ext uri="{C183D7F6-B498-43B3-948B-1728B52AA6E4}">
                <adec:decorative xmlns:adec="http://schemas.microsoft.com/office/drawing/2017/decorative" val="1"/>
              </a:ext>
            </a:extLst>
          </p:cNvPr>
          <p:cNvSpPr/>
          <p:nvPr/>
        </p:nvSpPr>
        <p:spPr>
          <a:xfrm>
            <a:off x="5956300" y="0"/>
            <a:ext cx="6235700" cy="6858000"/>
          </a:xfrm>
          <a:custGeom>
            <a:avLst/>
            <a:gdLst>
              <a:gd name="connsiteX0" fmla="*/ 0 w 4876800"/>
              <a:gd name="connsiteY0" fmla="*/ 6852220 h 6858000"/>
              <a:gd name="connsiteX1" fmla="*/ 228600 w 4876800"/>
              <a:gd name="connsiteY1" fmla="*/ 6858000 h 6858000"/>
              <a:gd name="connsiteX2" fmla="*/ 0 w 4876800"/>
              <a:gd name="connsiteY2" fmla="*/ 6858000 h 6858000"/>
              <a:gd name="connsiteX3" fmla="*/ 4876800 w 4876800"/>
              <a:gd name="connsiteY3" fmla="*/ 2209800 h 6858000"/>
              <a:gd name="connsiteX4" fmla="*/ 4876800 w 4876800"/>
              <a:gd name="connsiteY4" fmla="*/ 6858000 h 6858000"/>
              <a:gd name="connsiteX5" fmla="*/ 228600 w 4876800"/>
              <a:gd name="connsiteY5" fmla="*/ 6858000 h 6858000"/>
              <a:gd name="connsiteX6" fmla="*/ 4876800 w 4876800"/>
              <a:gd name="connsiteY6" fmla="*/ 2209800 h 6858000"/>
              <a:gd name="connsiteX7" fmla="*/ 4318762 w 4876800"/>
              <a:gd name="connsiteY7" fmla="*/ 0 h 6858000"/>
              <a:gd name="connsiteX8" fmla="*/ 4876800 w 4876800"/>
              <a:gd name="connsiteY8" fmla="*/ 0 h 6858000"/>
              <a:gd name="connsiteX9" fmla="*/ 4876800 w 4876800"/>
              <a:gd name="connsiteY9" fmla="*/ 2209800 h 6858000"/>
              <a:gd name="connsiteX10" fmla="*/ 4418437 w 4876800"/>
              <a:gd name="connsiteY10" fmla="*/ 194613 h 6858000"/>
              <a:gd name="connsiteX0" fmla="*/ 0 w 4876800"/>
              <a:gd name="connsiteY0" fmla="*/ 6852220 h 6858000"/>
              <a:gd name="connsiteX1" fmla="*/ 228600 w 4876800"/>
              <a:gd name="connsiteY1" fmla="*/ 6858000 h 6858000"/>
              <a:gd name="connsiteX2" fmla="*/ 0 w 4876800"/>
              <a:gd name="connsiteY2" fmla="*/ 6858000 h 6858000"/>
              <a:gd name="connsiteX3" fmla="*/ 0 w 4876800"/>
              <a:gd name="connsiteY3" fmla="*/ 6852220 h 6858000"/>
              <a:gd name="connsiteX4" fmla="*/ 4876800 w 4876800"/>
              <a:gd name="connsiteY4" fmla="*/ 2209800 h 6858000"/>
              <a:gd name="connsiteX5" fmla="*/ 4876800 w 4876800"/>
              <a:gd name="connsiteY5" fmla="*/ 6858000 h 6858000"/>
              <a:gd name="connsiteX6" fmla="*/ 228600 w 4876800"/>
              <a:gd name="connsiteY6" fmla="*/ 6858000 h 6858000"/>
              <a:gd name="connsiteX7" fmla="*/ 4876800 w 4876800"/>
              <a:gd name="connsiteY7" fmla="*/ 2209800 h 6858000"/>
              <a:gd name="connsiteX8" fmla="*/ 4318762 w 4876800"/>
              <a:gd name="connsiteY8" fmla="*/ 0 h 6858000"/>
              <a:gd name="connsiteX9" fmla="*/ 4876800 w 4876800"/>
              <a:gd name="connsiteY9" fmla="*/ 0 h 6858000"/>
              <a:gd name="connsiteX10" fmla="*/ 4876800 w 4876800"/>
              <a:gd name="connsiteY10" fmla="*/ 2209800 h 6858000"/>
              <a:gd name="connsiteX11" fmla="*/ 4418437 w 4876800"/>
              <a:gd name="connsiteY11" fmla="*/ 194613 h 6858000"/>
              <a:gd name="connsiteX12" fmla="*/ 4318762 w 4876800"/>
              <a:gd name="connsiteY12" fmla="*/ 0 h 6858000"/>
              <a:gd name="connsiteX0" fmla="*/ 16933 w 4893733"/>
              <a:gd name="connsiteY0" fmla="*/ 6852220 h 6870546"/>
              <a:gd name="connsiteX1" fmla="*/ 245533 w 4893733"/>
              <a:gd name="connsiteY1" fmla="*/ 6858000 h 6870546"/>
              <a:gd name="connsiteX2" fmla="*/ 16933 w 4893733"/>
              <a:gd name="connsiteY2" fmla="*/ 6858000 h 6870546"/>
              <a:gd name="connsiteX3" fmla="*/ 16933 w 4893733"/>
              <a:gd name="connsiteY3" fmla="*/ 6852220 h 6870546"/>
              <a:gd name="connsiteX4" fmla="*/ 4893733 w 4893733"/>
              <a:gd name="connsiteY4" fmla="*/ 2209800 h 6870546"/>
              <a:gd name="connsiteX5" fmla="*/ 4893733 w 4893733"/>
              <a:gd name="connsiteY5" fmla="*/ 6858000 h 6870546"/>
              <a:gd name="connsiteX6" fmla="*/ 245533 w 4893733"/>
              <a:gd name="connsiteY6" fmla="*/ 6858000 h 6870546"/>
              <a:gd name="connsiteX7" fmla="*/ 4893733 w 4893733"/>
              <a:gd name="connsiteY7" fmla="*/ 2209800 h 6870546"/>
              <a:gd name="connsiteX8" fmla="*/ 4335695 w 4893733"/>
              <a:gd name="connsiteY8" fmla="*/ 0 h 6870546"/>
              <a:gd name="connsiteX9" fmla="*/ 4893733 w 4893733"/>
              <a:gd name="connsiteY9" fmla="*/ 0 h 6870546"/>
              <a:gd name="connsiteX10" fmla="*/ 4893733 w 4893733"/>
              <a:gd name="connsiteY10" fmla="*/ 2209800 h 6870546"/>
              <a:gd name="connsiteX11" fmla="*/ 4435370 w 4893733"/>
              <a:gd name="connsiteY11" fmla="*/ 194613 h 6870546"/>
              <a:gd name="connsiteX12" fmla="*/ 4335695 w 4893733"/>
              <a:gd name="connsiteY12" fmla="*/ 0 h 6870546"/>
              <a:gd name="connsiteX0" fmla="*/ 22781 w 4891961"/>
              <a:gd name="connsiteY0" fmla="*/ 6852220 h 6870546"/>
              <a:gd name="connsiteX1" fmla="*/ 243761 w 4891961"/>
              <a:gd name="connsiteY1" fmla="*/ 6858000 h 6870546"/>
              <a:gd name="connsiteX2" fmla="*/ 15161 w 4891961"/>
              <a:gd name="connsiteY2" fmla="*/ 6858000 h 6870546"/>
              <a:gd name="connsiteX3" fmla="*/ 22781 w 4891961"/>
              <a:gd name="connsiteY3" fmla="*/ 6852220 h 6870546"/>
              <a:gd name="connsiteX4" fmla="*/ 4891961 w 4891961"/>
              <a:gd name="connsiteY4" fmla="*/ 2209800 h 6870546"/>
              <a:gd name="connsiteX5" fmla="*/ 4891961 w 4891961"/>
              <a:gd name="connsiteY5" fmla="*/ 6858000 h 6870546"/>
              <a:gd name="connsiteX6" fmla="*/ 243761 w 4891961"/>
              <a:gd name="connsiteY6" fmla="*/ 6858000 h 6870546"/>
              <a:gd name="connsiteX7" fmla="*/ 4891961 w 4891961"/>
              <a:gd name="connsiteY7" fmla="*/ 2209800 h 6870546"/>
              <a:gd name="connsiteX8" fmla="*/ 4333923 w 4891961"/>
              <a:gd name="connsiteY8" fmla="*/ 0 h 6870546"/>
              <a:gd name="connsiteX9" fmla="*/ 4891961 w 4891961"/>
              <a:gd name="connsiteY9" fmla="*/ 0 h 6870546"/>
              <a:gd name="connsiteX10" fmla="*/ 4891961 w 4891961"/>
              <a:gd name="connsiteY10" fmla="*/ 2209800 h 6870546"/>
              <a:gd name="connsiteX11" fmla="*/ 4433598 w 4891961"/>
              <a:gd name="connsiteY11" fmla="*/ 194613 h 6870546"/>
              <a:gd name="connsiteX12" fmla="*/ 4333923 w 4891961"/>
              <a:gd name="connsiteY12" fmla="*/ 0 h 6870546"/>
              <a:gd name="connsiteX0" fmla="*/ 22781 w 4891961"/>
              <a:gd name="connsiteY0" fmla="*/ 6852220 h 6870546"/>
              <a:gd name="connsiteX1" fmla="*/ 243761 w 4891961"/>
              <a:gd name="connsiteY1" fmla="*/ 6858000 h 6870546"/>
              <a:gd name="connsiteX2" fmla="*/ 15161 w 4891961"/>
              <a:gd name="connsiteY2" fmla="*/ 6858000 h 6870546"/>
              <a:gd name="connsiteX3" fmla="*/ 22781 w 4891961"/>
              <a:gd name="connsiteY3" fmla="*/ 6852220 h 6870546"/>
              <a:gd name="connsiteX4" fmla="*/ 4891961 w 4891961"/>
              <a:gd name="connsiteY4" fmla="*/ 2209800 h 6870546"/>
              <a:gd name="connsiteX5" fmla="*/ 4891961 w 4891961"/>
              <a:gd name="connsiteY5" fmla="*/ 6858000 h 6870546"/>
              <a:gd name="connsiteX6" fmla="*/ 236141 w 4891961"/>
              <a:gd name="connsiteY6" fmla="*/ 6853238 h 6870546"/>
              <a:gd name="connsiteX7" fmla="*/ 4891961 w 4891961"/>
              <a:gd name="connsiteY7" fmla="*/ 2209800 h 6870546"/>
              <a:gd name="connsiteX8" fmla="*/ 4333923 w 4891961"/>
              <a:gd name="connsiteY8" fmla="*/ 0 h 6870546"/>
              <a:gd name="connsiteX9" fmla="*/ 4891961 w 4891961"/>
              <a:gd name="connsiteY9" fmla="*/ 0 h 6870546"/>
              <a:gd name="connsiteX10" fmla="*/ 4891961 w 4891961"/>
              <a:gd name="connsiteY10" fmla="*/ 2209800 h 6870546"/>
              <a:gd name="connsiteX11" fmla="*/ 4433598 w 4891961"/>
              <a:gd name="connsiteY11" fmla="*/ 194613 h 6870546"/>
              <a:gd name="connsiteX12" fmla="*/ 4333923 w 4891961"/>
              <a:gd name="connsiteY12" fmla="*/ 0 h 6870546"/>
              <a:gd name="connsiteX0" fmla="*/ 23505 w 4892685"/>
              <a:gd name="connsiteY0" fmla="*/ 6852220 h 6858000"/>
              <a:gd name="connsiteX1" fmla="*/ 244485 w 4892685"/>
              <a:gd name="connsiteY1" fmla="*/ 6858000 h 6858000"/>
              <a:gd name="connsiteX2" fmla="*/ 15885 w 4892685"/>
              <a:gd name="connsiteY2" fmla="*/ 6858000 h 6858000"/>
              <a:gd name="connsiteX3" fmla="*/ 23505 w 4892685"/>
              <a:gd name="connsiteY3" fmla="*/ 6852220 h 6858000"/>
              <a:gd name="connsiteX4" fmla="*/ 4892685 w 4892685"/>
              <a:gd name="connsiteY4" fmla="*/ 2209800 h 6858000"/>
              <a:gd name="connsiteX5" fmla="*/ 4892685 w 4892685"/>
              <a:gd name="connsiteY5" fmla="*/ 6858000 h 6858000"/>
              <a:gd name="connsiteX6" fmla="*/ 236865 w 4892685"/>
              <a:gd name="connsiteY6" fmla="*/ 6853238 h 6858000"/>
              <a:gd name="connsiteX7" fmla="*/ 4892685 w 4892685"/>
              <a:gd name="connsiteY7" fmla="*/ 2209800 h 6858000"/>
              <a:gd name="connsiteX8" fmla="*/ 4334647 w 4892685"/>
              <a:gd name="connsiteY8" fmla="*/ 0 h 6858000"/>
              <a:gd name="connsiteX9" fmla="*/ 4892685 w 4892685"/>
              <a:gd name="connsiteY9" fmla="*/ 0 h 6858000"/>
              <a:gd name="connsiteX10" fmla="*/ 4892685 w 4892685"/>
              <a:gd name="connsiteY10" fmla="*/ 2209800 h 6858000"/>
              <a:gd name="connsiteX11" fmla="*/ 4434322 w 4892685"/>
              <a:gd name="connsiteY11" fmla="*/ 194613 h 6858000"/>
              <a:gd name="connsiteX12" fmla="*/ 4334647 w 4892685"/>
              <a:gd name="connsiteY12" fmla="*/ 0 h 6858000"/>
              <a:gd name="connsiteX0" fmla="*/ 0 w 4876800"/>
              <a:gd name="connsiteY0" fmla="*/ 6858000 h 6858000"/>
              <a:gd name="connsiteX1" fmla="*/ 228600 w 4876800"/>
              <a:gd name="connsiteY1" fmla="*/ 6858000 h 6858000"/>
              <a:gd name="connsiteX2" fmla="*/ 0 w 4876800"/>
              <a:gd name="connsiteY2" fmla="*/ 6858000 h 6858000"/>
              <a:gd name="connsiteX3" fmla="*/ 4876800 w 4876800"/>
              <a:gd name="connsiteY3" fmla="*/ 2209800 h 6858000"/>
              <a:gd name="connsiteX4" fmla="*/ 4876800 w 4876800"/>
              <a:gd name="connsiteY4" fmla="*/ 6858000 h 6858000"/>
              <a:gd name="connsiteX5" fmla="*/ 220980 w 4876800"/>
              <a:gd name="connsiteY5" fmla="*/ 6853238 h 6858000"/>
              <a:gd name="connsiteX6" fmla="*/ 4876800 w 4876800"/>
              <a:gd name="connsiteY6" fmla="*/ 2209800 h 6858000"/>
              <a:gd name="connsiteX7" fmla="*/ 4318762 w 4876800"/>
              <a:gd name="connsiteY7" fmla="*/ 0 h 6858000"/>
              <a:gd name="connsiteX8" fmla="*/ 4876800 w 4876800"/>
              <a:gd name="connsiteY8" fmla="*/ 0 h 6858000"/>
              <a:gd name="connsiteX9" fmla="*/ 4876800 w 4876800"/>
              <a:gd name="connsiteY9" fmla="*/ 2209800 h 6858000"/>
              <a:gd name="connsiteX10" fmla="*/ 4418437 w 4876800"/>
              <a:gd name="connsiteY10" fmla="*/ 194613 h 6858000"/>
              <a:gd name="connsiteX11" fmla="*/ 4318762 w 4876800"/>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6800" h="6858000">
                <a:moveTo>
                  <a:pt x="0" y="6858000"/>
                </a:moveTo>
                <a:lnTo>
                  <a:pt x="228600" y="6858000"/>
                </a:lnTo>
                <a:lnTo>
                  <a:pt x="0" y="6858000"/>
                </a:lnTo>
                <a:close/>
                <a:moveTo>
                  <a:pt x="4876800" y="2209800"/>
                </a:moveTo>
                <a:lnTo>
                  <a:pt x="4876800" y="6858000"/>
                </a:lnTo>
                <a:lnTo>
                  <a:pt x="220980" y="6853238"/>
                </a:lnTo>
                <a:cubicBezTo>
                  <a:pt x="2788110" y="6853238"/>
                  <a:pt x="4876800" y="4776930"/>
                  <a:pt x="4876800" y="2209800"/>
                </a:cubicBezTo>
                <a:close/>
                <a:moveTo>
                  <a:pt x="4318762" y="0"/>
                </a:moveTo>
                <a:lnTo>
                  <a:pt x="4876800" y="0"/>
                </a:lnTo>
                <a:lnTo>
                  <a:pt x="4876800" y="2209800"/>
                </a:lnTo>
                <a:cubicBezTo>
                  <a:pt x="4876800" y="1487795"/>
                  <a:pt x="4712184" y="804238"/>
                  <a:pt x="4418437" y="194613"/>
                </a:cubicBezTo>
                <a:lnTo>
                  <a:pt x="4318762" y="0"/>
                </a:lnTo>
                <a:close/>
              </a:path>
            </a:pathLst>
          </a:custGeom>
          <a:gradFill>
            <a:gsLst>
              <a:gs pos="9000">
                <a:schemeClr val="tx1">
                  <a:alpha val="90000"/>
                </a:schemeClr>
              </a:gs>
              <a:gs pos="100000">
                <a:schemeClr val="accent1">
                  <a:alpha val="90000"/>
                  <a:lumMod val="10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99447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75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D3B2E43-B792-80E2-E434-D1A659514D2A}"/>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t="18241" r="7143" b="11990"/>
          <a:stretch/>
        </p:blipFill>
        <p:spPr>
          <a:xfrm>
            <a:off x="1" y="0"/>
            <a:ext cx="6095999" cy="6860672"/>
          </a:xfrm>
          <a:custGeom>
            <a:avLst/>
            <a:gdLst>
              <a:gd name="connsiteX0" fmla="*/ 0 w 6095999"/>
              <a:gd name="connsiteY0" fmla="*/ 0 h 6860672"/>
              <a:gd name="connsiteX1" fmla="*/ 5555051 w 6095999"/>
              <a:gd name="connsiteY1" fmla="*/ 0 h 6860672"/>
              <a:gd name="connsiteX2" fmla="*/ 5578238 w 6095999"/>
              <a:gd name="connsiteY2" fmla="*/ 69693 h 6860672"/>
              <a:gd name="connsiteX3" fmla="*/ 6095999 w 6095999"/>
              <a:gd name="connsiteY3" fmla="*/ 3430336 h 6860672"/>
              <a:gd name="connsiteX4" fmla="*/ 5578238 w 6095999"/>
              <a:gd name="connsiteY4" fmla="*/ 6790980 h 6860672"/>
              <a:gd name="connsiteX5" fmla="*/ 5555051 w 6095999"/>
              <a:gd name="connsiteY5" fmla="*/ 6860672 h 6860672"/>
              <a:gd name="connsiteX6" fmla="*/ 0 w 6095999"/>
              <a:gd name="connsiteY6" fmla="*/ 6860672 h 686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6860672">
                <a:moveTo>
                  <a:pt x="0" y="0"/>
                </a:moveTo>
                <a:lnTo>
                  <a:pt x="5555051" y="0"/>
                </a:lnTo>
                <a:lnTo>
                  <a:pt x="5578238" y="69693"/>
                </a:lnTo>
                <a:cubicBezTo>
                  <a:pt x="5917719" y="1155211"/>
                  <a:pt x="6095999" y="2279151"/>
                  <a:pt x="6095999" y="3430336"/>
                </a:cubicBezTo>
                <a:cubicBezTo>
                  <a:pt x="6095999" y="4581522"/>
                  <a:pt x="5917719" y="5705461"/>
                  <a:pt x="5578238" y="6790980"/>
                </a:cubicBezTo>
                <a:lnTo>
                  <a:pt x="5555051" y="6860672"/>
                </a:lnTo>
                <a:lnTo>
                  <a:pt x="0" y="6860672"/>
                </a:lnTo>
                <a:close/>
              </a:path>
            </a:pathLst>
          </a:custGeom>
          <a:solidFill>
            <a:schemeClr val="bg2">
              <a:lumMod val="95000"/>
            </a:schemeClr>
          </a:solidFill>
          <a:ln>
            <a:noFill/>
          </a:ln>
          <a:effectLst/>
        </p:spPr>
      </p:pic>
      <p:sp>
        <p:nvSpPr>
          <p:cNvPr id="4" name="Title 3">
            <a:extLst>
              <a:ext uri="{FF2B5EF4-FFF2-40B4-BE49-F238E27FC236}">
                <a16:creationId xmlns:a16="http://schemas.microsoft.com/office/drawing/2014/main" id="{12FA3D9E-C101-0609-2A71-BB9BA87EB9FD}"/>
              </a:ext>
            </a:extLst>
          </p:cNvPr>
          <p:cNvSpPr>
            <a:spLocks noGrp="1"/>
          </p:cNvSpPr>
          <p:nvPr>
            <p:ph type="ctrTitle"/>
          </p:nvPr>
        </p:nvSpPr>
        <p:spPr>
          <a:xfrm>
            <a:off x="6564933" y="593388"/>
            <a:ext cx="5233367" cy="1880871"/>
          </a:xfrm>
        </p:spPr>
        <p:txBody>
          <a:bodyPr/>
          <a:lstStyle/>
          <a:p>
            <a:r>
              <a:rPr lang="en-US" sz="4000" dirty="0"/>
              <a:t>Competitive Integrated Employment Services </a:t>
            </a:r>
            <a:r>
              <a:rPr lang="en-US" sz="4000" b="1" dirty="0"/>
              <a:t>for Youth</a:t>
            </a:r>
          </a:p>
        </p:txBody>
      </p:sp>
      <p:sp>
        <p:nvSpPr>
          <p:cNvPr id="2" name="Content Placeholder 2">
            <a:extLst>
              <a:ext uri="{FF2B5EF4-FFF2-40B4-BE49-F238E27FC236}">
                <a16:creationId xmlns:a16="http://schemas.microsoft.com/office/drawing/2014/main" id="{FCAA9667-DE4D-8043-25A4-83C8AEE9FB5B}"/>
              </a:ext>
            </a:extLst>
          </p:cNvPr>
          <p:cNvSpPr>
            <a:spLocks noGrp="1"/>
          </p:cNvSpPr>
          <p:nvPr>
            <p:ph type="subTitle" idx="1"/>
          </p:nvPr>
        </p:nvSpPr>
        <p:spPr>
          <a:xfrm>
            <a:off x="6564933" y="2732442"/>
            <a:ext cx="4799753" cy="3532170"/>
          </a:xfrm>
        </p:spPr>
        <p:txBody>
          <a:bodyPr>
            <a:noAutofit/>
          </a:bodyPr>
          <a:lstStyle/>
          <a:p>
            <a:pPr marL="457200" indent="-457200">
              <a:lnSpc>
                <a:spcPct val="108000"/>
              </a:lnSpc>
              <a:buClr>
                <a:schemeClr val="accent1"/>
              </a:buClr>
              <a:buFont typeface="Wingdings" panose="05000000000000000000" pitchFamily="2" charset="2"/>
              <a:buChar char="ü"/>
            </a:pPr>
            <a:r>
              <a:rPr lang="en-US" b="0" dirty="0">
                <a:solidFill>
                  <a:srgbClr val="000000"/>
                </a:solidFill>
                <a:latin typeface="+mn-lt"/>
              </a:rPr>
              <a:t>Assist young people with attaining employment in the general workforce</a:t>
            </a:r>
          </a:p>
          <a:p>
            <a:pPr marL="457200" indent="-457200">
              <a:lnSpc>
                <a:spcPct val="108000"/>
              </a:lnSpc>
              <a:buClr>
                <a:schemeClr val="accent1"/>
              </a:buClr>
              <a:buFont typeface="Wingdings" panose="05000000000000000000" pitchFamily="2" charset="2"/>
              <a:buChar char="ü"/>
            </a:pPr>
            <a:r>
              <a:rPr lang="en-US" b="0" dirty="0">
                <a:solidFill>
                  <a:srgbClr val="000000"/>
                </a:solidFill>
                <a:latin typeface="+mn-lt"/>
              </a:rPr>
              <a:t>Discovery and Career Planning services and skills development</a:t>
            </a:r>
          </a:p>
          <a:p>
            <a:pPr marL="457200" indent="-457200">
              <a:lnSpc>
                <a:spcPct val="108000"/>
              </a:lnSpc>
              <a:buClr>
                <a:schemeClr val="accent1"/>
              </a:buClr>
              <a:buFont typeface="Wingdings" panose="05000000000000000000" pitchFamily="2" charset="2"/>
              <a:buChar char="ü"/>
            </a:pPr>
            <a:r>
              <a:rPr lang="en-US" b="0" dirty="0">
                <a:solidFill>
                  <a:srgbClr val="000000"/>
                </a:solidFill>
                <a:latin typeface="+mn-lt"/>
              </a:rPr>
              <a:t>Family/Unpaid Caregiver Supports and Services</a:t>
            </a:r>
          </a:p>
        </p:txBody>
      </p:sp>
      <p:sp>
        <p:nvSpPr>
          <p:cNvPr id="7" name="Freeform: Shape 6">
            <a:extLst>
              <a:ext uri="{FF2B5EF4-FFF2-40B4-BE49-F238E27FC236}">
                <a16:creationId xmlns:a16="http://schemas.microsoft.com/office/drawing/2014/main" id="{A67E0339-5038-FAE9-C519-31B3B52EF523}"/>
              </a:ext>
              <a:ext uri="{C183D7F6-B498-43B3-948B-1728B52AA6E4}">
                <adec:decorative xmlns:adec="http://schemas.microsoft.com/office/drawing/2017/decorative" val="1"/>
              </a:ext>
            </a:extLst>
          </p:cNvPr>
          <p:cNvSpPr/>
          <p:nvPr/>
        </p:nvSpPr>
        <p:spPr>
          <a:xfrm>
            <a:off x="0" y="0"/>
            <a:ext cx="6096000" cy="6858000"/>
          </a:xfrm>
          <a:custGeom>
            <a:avLst/>
            <a:gdLst>
              <a:gd name="connsiteX0" fmla="*/ 0 w 5778404"/>
              <a:gd name="connsiteY0" fmla="*/ 0 h 6858000"/>
              <a:gd name="connsiteX1" fmla="*/ 5775563 w 5778404"/>
              <a:gd name="connsiteY1" fmla="*/ 0 h 6858000"/>
              <a:gd name="connsiteX2" fmla="*/ 5778404 w 5778404"/>
              <a:gd name="connsiteY2" fmla="*/ 14407 h 6858000"/>
              <a:gd name="connsiteX3" fmla="*/ 5565208 w 5778404"/>
              <a:gd name="connsiteY3" fmla="*/ 30619 h 6858000"/>
              <a:gd name="connsiteX4" fmla="*/ 240891 w 5778404"/>
              <a:gd name="connsiteY4" fmla="*/ 5930695 h 6858000"/>
              <a:gd name="connsiteX5" fmla="*/ 309226 w 5778404"/>
              <a:gd name="connsiteY5" fmla="*/ 6833882 h 6858000"/>
              <a:gd name="connsiteX6" fmla="*/ 313533 w 5778404"/>
              <a:gd name="connsiteY6" fmla="*/ 6858000 h 6858000"/>
              <a:gd name="connsiteX7" fmla="*/ 0 w 577840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8404" h="6858000">
                <a:moveTo>
                  <a:pt x="0" y="0"/>
                </a:moveTo>
                <a:lnTo>
                  <a:pt x="5775563" y="0"/>
                </a:lnTo>
                <a:lnTo>
                  <a:pt x="5778404" y="14407"/>
                </a:lnTo>
                <a:lnTo>
                  <a:pt x="5565208" y="30619"/>
                </a:lnTo>
                <a:cubicBezTo>
                  <a:pt x="2574619" y="334330"/>
                  <a:pt x="240891" y="2859977"/>
                  <a:pt x="240891" y="5930695"/>
                </a:cubicBezTo>
                <a:cubicBezTo>
                  <a:pt x="240891" y="6237767"/>
                  <a:pt x="264229" y="6539388"/>
                  <a:pt x="309226" y="6833882"/>
                </a:cubicBezTo>
                <a:lnTo>
                  <a:pt x="313533" y="6858000"/>
                </a:lnTo>
                <a:lnTo>
                  <a:pt x="0" y="6858000"/>
                </a:lnTo>
                <a:close/>
              </a:path>
            </a:pathLst>
          </a:custGeom>
          <a:gradFill>
            <a:gsLst>
              <a:gs pos="0">
                <a:schemeClr val="accent1">
                  <a:alpha val="90000"/>
                </a:schemeClr>
              </a:gs>
              <a:gs pos="100000">
                <a:schemeClr val="accent6">
                  <a:alpha val="80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Tree>
    <p:custDataLst>
      <p:tags r:id="rId1"/>
    </p:custDataLst>
    <p:extLst>
      <p:ext uri="{BB962C8B-B14F-4D97-AF65-F5344CB8AC3E}">
        <p14:creationId xmlns:p14="http://schemas.microsoft.com/office/powerpoint/2010/main" val="82723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000"/>
                                        <p:tgtEl>
                                          <p:spTgt spid="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1000"/>
                                        <p:tgtEl>
                                          <p:spTgt spid="2">
                                            <p:txEl>
                                              <p:pRg st="1" end="1"/>
                                            </p:txEl>
                                          </p:spTgt>
                                        </p:tgtEl>
                                      </p:cBhvr>
                                    </p:animEffect>
                                    <p:anim calcmode="lin" valueType="num">
                                      <p:cBhvr>
                                        <p:cTn id="2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1000"/>
                                        <p:tgtEl>
                                          <p:spTgt spid="2">
                                            <p:txEl>
                                              <p:pRg st="2" end="2"/>
                                            </p:txEl>
                                          </p:spTgt>
                                        </p:tgtEl>
                                      </p:cBhvr>
                                    </p:animEffect>
                                    <p:anim calcmode="lin" valueType="num">
                                      <p:cBhvr>
                                        <p:cTn id="3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3A74E3D-2F69-19A4-AF84-1D27AC08C979}"/>
              </a:ext>
              <a:ext uri="{C183D7F6-B498-43B3-948B-1728B52AA6E4}">
                <adec:decorative xmlns:adec="http://schemas.microsoft.com/office/drawing/2017/decorative" val="1"/>
              </a:ext>
            </a:extLst>
          </p:cNvPr>
          <p:cNvSpPr/>
          <p:nvPr/>
        </p:nvSpPr>
        <p:spPr>
          <a:xfrm>
            <a:off x="0" y="1679686"/>
            <a:ext cx="12191998" cy="2883710"/>
          </a:xfrm>
          <a:custGeom>
            <a:avLst/>
            <a:gdLst>
              <a:gd name="connsiteX0" fmla="*/ 5572125 w 12191998"/>
              <a:gd name="connsiteY0" fmla="*/ 0 h 2883710"/>
              <a:gd name="connsiteX1" fmla="*/ 12142130 w 12191998"/>
              <a:gd name="connsiteY1" fmla="*/ 893244 h 2883710"/>
              <a:gd name="connsiteX2" fmla="*/ 12191998 w 12191998"/>
              <a:gd name="connsiteY2" fmla="*/ 908511 h 2883710"/>
              <a:gd name="connsiteX3" fmla="*/ 12191998 w 12191998"/>
              <a:gd name="connsiteY3" fmla="*/ 2374073 h 2883710"/>
              <a:gd name="connsiteX4" fmla="*/ 11881612 w 12191998"/>
              <a:gd name="connsiteY4" fmla="*/ 2292246 h 2883710"/>
              <a:gd name="connsiteX5" fmla="*/ 4836438 w 12191998"/>
              <a:gd name="connsiteY5" fmla="*/ 1906571 h 2883710"/>
              <a:gd name="connsiteX6" fmla="*/ 151943 w 12191998"/>
              <a:gd name="connsiteY6" fmla="*/ 2834271 h 2883710"/>
              <a:gd name="connsiteX7" fmla="*/ 0 w 12191998"/>
              <a:gd name="connsiteY7" fmla="*/ 2883710 h 2883710"/>
              <a:gd name="connsiteX8" fmla="*/ 0 w 12191998"/>
              <a:gd name="connsiteY8" fmla="*/ 634870 h 2883710"/>
              <a:gd name="connsiteX9" fmla="*/ 361578 w 12191998"/>
              <a:gd name="connsiteY9" fmla="*/ 549653 h 2883710"/>
              <a:gd name="connsiteX10" fmla="*/ 5572125 w 12191998"/>
              <a:gd name="connsiteY10" fmla="*/ 0 h 288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8" h="2883710">
                <a:moveTo>
                  <a:pt x="5572125" y="0"/>
                </a:moveTo>
                <a:cubicBezTo>
                  <a:pt x="7926040" y="0"/>
                  <a:pt x="10154604" y="320798"/>
                  <a:pt x="12142130" y="893244"/>
                </a:cubicBezTo>
                <a:lnTo>
                  <a:pt x="12191998" y="908511"/>
                </a:lnTo>
                <a:lnTo>
                  <a:pt x="12191998" y="2374073"/>
                </a:lnTo>
                <a:lnTo>
                  <a:pt x="11881612" y="2292246"/>
                </a:lnTo>
                <a:cubicBezTo>
                  <a:pt x="9929898" y="1810009"/>
                  <a:pt x="7472588" y="1646892"/>
                  <a:pt x="4836438" y="1906571"/>
                </a:cubicBezTo>
                <a:cubicBezTo>
                  <a:pt x="3141771" y="2073508"/>
                  <a:pt x="1553683" y="2397392"/>
                  <a:pt x="151943" y="2834271"/>
                </a:cubicBezTo>
                <a:lnTo>
                  <a:pt x="0" y="2883710"/>
                </a:lnTo>
                <a:lnTo>
                  <a:pt x="0" y="634870"/>
                </a:lnTo>
                <a:lnTo>
                  <a:pt x="361578" y="549653"/>
                </a:lnTo>
                <a:cubicBezTo>
                  <a:pt x="1986309" y="194063"/>
                  <a:pt x="3741303" y="0"/>
                  <a:pt x="5572125" y="0"/>
                </a:cubicBezTo>
                <a:close/>
              </a:path>
            </a:pathLst>
          </a:custGeom>
          <a:gradFill>
            <a:gsLst>
              <a:gs pos="0">
                <a:schemeClr val="accent1">
                  <a:alpha val="90000"/>
                </a:schemeClr>
              </a:gs>
              <a:gs pos="100000">
                <a:schemeClr val="accent6">
                  <a:lumMod val="60000"/>
                  <a:lumOff val="40000"/>
                  <a:alpha val="90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4" name="Title 3">
            <a:extLst>
              <a:ext uri="{FF2B5EF4-FFF2-40B4-BE49-F238E27FC236}">
                <a16:creationId xmlns:a16="http://schemas.microsoft.com/office/drawing/2014/main" id="{7826823C-394E-4D39-9C55-4A9EF4014305}"/>
              </a:ext>
            </a:extLst>
          </p:cNvPr>
          <p:cNvSpPr>
            <a:spLocks noGrp="1"/>
          </p:cNvSpPr>
          <p:nvPr>
            <p:ph type="ctrTitle"/>
          </p:nvPr>
        </p:nvSpPr>
        <p:spPr>
          <a:xfrm>
            <a:off x="1066801" y="474981"/>
            <a:ext cx="10058399" cy="915670"/>
          </a:xfrm>
        </p:spPr>
        <p:txBody>
          <a:bodyPr anchor="b" anchorCtr="0">
            <a:noAutofit/>
          </a:bodyPr>
          <a:lstStyle/>
          <a:p>
            <a:r>
              <a:rPr lang="en-US" sz="4400" b="1" dirty="0">
                <a:solidFill>
                  <a:schemeClr val="bg1"/>
                </a:solidFill>
              </a:rPr>
              <a:t>Strategically Engage </a:t>
            </a:r>
            <a:r>
              <a:rPr lang="en-US" sz="4400" dirty="0">
                <a:solidFill>
                  <a:schemeClr val="bg1"/>
                </a:solidFill>
              </a:rPr>
              <a:t>with DVR Support</a:t>
            </a:r>
            <a:endParaRPr lang="en-US" sz="4400" dirty="0">
              <a:solidFill>
                <a:schemeClr val="accent6">
                  <a:lumMod val="40000"/>
                  <a:lumOff val="60000"/>
                </a:schemeClr>
              </a:solidFill>
            </a:endParaRPr>
          </a:p>
        </p:txBody>
      </p:sp>
      <p:sp>
        <p:nvSpPr>
          <p:cNvPr id="10" name="Oval 9">
            <a:extLst>
              <a:ext uri="{FF2B5EF4-FFF2-40B4-BE49-F238E27FC236}">
                <a16:creationId xmlns:a16="http://schemas.microsoft.com/office/drawing/2014/main" id="{ED740877-E4B6-1C12-30C8-A2F17E43701E}"/>
              </a:ext>
              <a:ext uri="{C183D7F6-B498-43B3-948B-1728B52AA6E4}">
                <adec:decorative xmlns:adec="http://schemas.microsoft.com/office/drawing/2017/decorative" val="1"/>
              </a:ext>
            </a:extLst>
          </p:cNvPr>
          <p:cNvSpPr>
            <a:spLocks noChangeAspect="1"/>
          </p:cNvSpPr>
          <p:nvPr/>
        </p:nvSpPr>
        <p:spPr>
          <a:xfrm>
            <a:off x="9723549" y="2074701"/>
            <a:ext cx="1737360" cy="173736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12" name="Oval 11">
            <a:extLst>
              <a:ext uri="{FF2B5EF4-FFF2-40B4-BE49-F238E27FC236}">
                <a16:creationId xmlns:a16="http://schemas.microsoft.com/office/drawing/2014/main" id="{E43F0F80-D9FC-27CF-DAFE-DC05826C0457}"/>
              </a:ext>
              <a:ext uri="{C183D7F6-B498-43B3-948B-1728B52AA6E4}">
                <adec:decorative xmlns:adec="http://schemas.microsoft.com/office/drawing/2017/decorative" val="1"/>
              </a:ext>
            </a:extLst>
          </p:cNvPr>
          <p:cNvSpPr>
            <a:spLocks noChangeAspect="1"/>
          </p:cNvSpPr>
          <p:nvPr/>
        </p:nvSpPr>
        <p:spPr>
          <a:xfrm>
            <a:off x="769553" y="1864613"/>
            <a:ext cx="1737360" cy="173736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24" name="TextBox 23">
            <a:extLst>
              <a:ext uri="{FF2B5EF4-FFF2-40B4-BE49-F238E27FC236}">
                <a16:creationId xmlns:a16="http://schemas.microsoft.com/office/drawing/2014/main" id="{EE22852A-1FC9-0666-36BC-7FB8620EF2FD}"/>
              </a:ext>
            </a:extLst>
          </p:cNvPr>
          <p:cNvSpPr txBox="1"/>
          <p:nvPr/>
        </p:nvSpPr>
        <p:spPr>
          <a:xfrm>
            <a:off x="2931220" y="2074701"/>
            <a:ext cx="6329560" cy="1097280"/>
          </a:xfrm>
          <a:prstGeom prst="rect">
            <a:avLst/>
          </a:prstGeom>
          <a:noFill/>
        </p:spPr>
        <p:txBody>
          <a:bodyPr wrap="square" rtlCol="0" anchor="ctr">
            <a:noAutofit/>
          </a:bodyPr>
          <a:lstStyle/>
          <a:p>
            <a:pPr lvl="0" algn="ctr">
              <a:defRPr/>
            </a:pPr>
            <a:r>
              <a:rPr lang="en-US" sz="4200" b="1" spc="300" dirty="0">
                <a:effectLst>
                  <a:innerShdw blurRad="114300">
                    <a:schemeClr val="tx2">
                      <a:lumMod val="50000"/>
                    </a:schemeClr>
                  </a:innerShdw>
                </a:effectLst>
                <a:latin typeface="Lato Black" panose="020F0A02020204030203" pitchFamily="34" charset="0"/>
              </a:rPr>
              <a:t>Preparation</a:t>
            </a:r>
            <a:r>
              <a:rPr lang="en-US" sz="4200" b="1" spc="140" dirty="0">
                <a:effectLst>
                  <a:innerShdw blurRad="114300">
                    <a:schemeClr val="tx2">
                      <a:lumMod val="50000"/>
                    </a:schemeClr>
                  </a:innerShdw>
                </a:effectLst>
                <a:latin typeface="Lato Black" panose="020F0A02020204030203" pitchFamily="34" charset="0"/>
              </a:rPr>
              <a:t> </a:t>
            </a:r>
            <a:r>
              <a:rPr lang="en-US" sz="4200" spc="140" dirty="0">
                <a:effectLst>
                  <a:innerShdw blurRad="114300">
                    <a:schemeClr val="tx2">
                      <a:lumMod val="50000"/>
                    </a:schemeClr>
                  </a:innerShdw>
                </a:effectLst>
                <a:latin typeface="Lato Black" panose="020F0A02020204030203" pitchFamily="34" charset="0"/>
              </a:rPr>
              <a:t>=</a:t>
            </a:r>
            <a:r>
              <a:rPr lang="en-US" sz="4200" b="1" spc="140" dirty="0">
                <a:effectLst>
                  <a:innerShdw blurRad="114300">
                    <a:schemeClr val="tx2">
                      <a:lumMod val="50000"/>
                    </a:schemeClr>
                  </a:innerShdw>
                </a:effectLst>
                <a:latin typeface="Lato Black" panose="020F0A02020204030203" pitchFamily="34" charset="0"/>
              </a:rPr>
              <a:t> </a:t>
            </a:r>
            <a:r>
              <a:rPr lang="en-US" sz="4200" b="1" spc="300" dirty="0">
                <a:effectLst>
                  <a:innerShdw blurRad="114300">
                    <a:schemeClr val="tx2">
                      <a:lumMod val="50000"/>
                    </a:schemeClr>
                  </a:innerShdw>
                </a:effectLst>
                <a:latin typeface="Lato Black" panose="020F0A02020204030203" pitchFamily="34" charset="0"/>
              </a:rPr>
              <a:t>Success</a:t>
            </a:r>
          </a:p>
        </p:txBody>
      </p:sp>
      <p:grpSp>
        <p:nvGrpSpPr>
          <p:cNvPr id="40" name="Group 39">
            <a:extLst>
              <a:ext uri="{FF2B5EF4-FFF2-40B4-BE49-F238E27FC236}">
                <a16:creationId xmlns:a16="http://schemas.microsoft.com/office/drawing/2014/main" id="{BEC901C5-C443-BB10-2654-4A23BD671358}"/>
              </a:ext>
              <a:ext uri="{C183D7F6-B498-43B3-948B-1728B52AA6E4}">
                <adec:decorative xmlns:adec="http://schemas.microsoft.com/office/drawing/2017/decorative" val="1"/>
              </a:ext>
            </a:extLst>
          </p:cNvPr>
          <p:cNvGrpSpPr>
            <a:grpSpLocks noChangeAspect="1"/>
          </p:cNvGrpSpPr>
          <p:nvPr/>
        </p:nvGrpSpPr>
        <p:grpSpPr>
          <a:xfrm>
            <a:off x="10108650" y="2310586"/>
            <a:ext cx="968832" cy="1280160"/>
            <a:chOff x="5530098" y="2484534"/>
            <a:chExt cx="599824" cy="792574"/>
          </a:xfrm>
          <a:gradFill>
            <a:gsLst>
              <a:gs pos="0">
                <a:schemeClr val="accent1">
                  <a:alpha val="90000"/>
                </a:schemeClr>
              </a:gs>
              <a:gs pos="100000">
                <a:schemeClr val="accent6">
                  <a:alpha val="90000"/>
                </a:schemeClr>
              </a:gs>
            </a:gsLst>
            <a:lin ang="2700000" scaled="1"/>
          </a:gradFill>
        </p:grpSpPr>
        <p:sp>
          <p:nvSpPr>
            <p:cNvPr id="34" name="Freeform: Shape 33">
              <a:extLst>
                <a:ext uri="{FF2B5EF4-FFF2-40B4-BE49-F238E27FC236}">
                  <a16:creationId xmlns:a16="http://schemas.microsoft.com/office/drawing/2014/main" id="{CBEF1266-0A54-FF21-14C5-75C341EDF609}"/>
                </a:ext>
              </a:extLst>
            </p:cNvPr>
            <p:cNvSpPr/>
            <p:nvPr/>
          </p:nvSpPr>
          <p:spPr>
            <a:xfrm>
              <a:off x="5815657" y="2656484"/>
              <a:ext cx="113538" cy="105226"/>
            </a:xfrm>
            <a:custGeom>
              <a:avLst/>
              <a:gdLst>
                <a:gd name="connsiteX0" fmla="*/ 7049 w 113538"/>
                <a:gd name="connsiteY0" fmla="*/ 70746 h 105226"/>
                <a:gd name="connsiteX1" fmla="*/ 36100 w 113538"/>
                <a:gd name="connsiteY1" fmla="*/ 105227 h 105226"/>
                <a:gd name="connsiteX2" fmla="*/ 110300 w 113538"/>
                <a:gd name="connsiteY2" fmla="*/ 31027 h 105226"/>
                <a:gd name="connsiteX3" fmla="*/ 113538 w 113538"/>
                <a:gd name="connsiteY3" fmla="*/ 28074 h 105226"/>
                <a:gd name="connsiteX4" fmla="*/ 75528 w 113538"/>
                <a:gd name="connsiteY4" fmla="*/ 410 h 105226"/>
                <a:gd name="connsiteX5" fmla="*/ 57150 w 113538"/>
                <a:gd name="connsiteY5" fmla="*/ 9786 h 105226"/>
                <a:gd name="connsiteX6" fmla="*/ 0 w 113538"/>
                <a:gd name="connsiteY6" fmla="*/ 66936 h 105226"/>
                <a:gd name="connsiteX7" fmla="*/ 7049 w 113538"/>
                <a:gd name="connsiteY7" fmla="*/ 70746 h 10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 h="105226">
                  <a:moveTo>
                    <a:pt x="7049" y="70746"/>
                  </a:moveTo>
                  <a:cubicBezTo>
                    <a:pt x="19989" y="79046"/>
                    <a:pt x="30116" y="91066"/>
                    <a:pt x="36100" y="105227"/>
                  </a:cubicBezTo>
                  <a:lnTo>
                    <a:pt x="110300" y="31027"/>
                  </a:lnTo>
                  <a:lnTo>
                    <a:pt x="113538" y="28074"/>
                  </a:lnTo>
                  <a:cubicBezTo>
                    <a:pt x="110681" y="9939"/>
                    <a:pt x="93663" y="-2447"/>
                    <a:pt x="75528" y="410"/>
                  </a:cubicBezTo>
                  <a:cubicBezTo>
                    <a:pt x="68563" y="1507"/>
                    <a:pt x="62127" y="4790"/>
                    <a:pt x="57150" y="9786"/>
                  </a:cubicBezTo>
                  <a:lnTo>
                    <a:pt x="0" y="66936"/>
                  </a:lnTo>
                  <a:cubicBezTo>
                    <a:pt x="2381" y="68174"/>
                    <a:pt x="4953" y="69317"/>
                    <a:pt x="7049" y="7074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5288"/>
                </a:solidFill>
                <a:effectLst/>
                <a:uLnTx/>
                <a:uFillTx/>
                <a:latin typeface="Lato"/>
                <a:ea typeface="+mn-ea"/>
                <a:cs typeface="+mn-cs"/>
              </a:endParaRPr>
            </a:p>
          </p:txBody>
        </p:sp>
        <p:sp>
          <p:nvSpPr>
            <p:cNvPr id="35" name="Freeform: Shape 34">
              <a:extLst>
                <a:ext uri="{FF2B5EF4-FFF2-40B4-BE49-F238E27FC236}">
                  <a16:creationId xmlns:a16="http://schemas.microsoft.com/office/drawing/2014/main" id="{09B0C926-E4F5-34C9-5F0D-508AF1888832}"/>
                </a:ext>
              </a:extLst>
            </p:cNvPr>
            <p:cNvSpPr/>
            <p:nvPr/>
          </p:nvSpPr>
          <p:spPr>
            <a:xfrm>
              <a:off x="5530098" y="2705015"/>
              <a:ext cx="207073" cy="393499"/>
            </a:xfrm>
            <a:custGeom>
              <a:avLst/>
              <a:gdLst>
                <a:gd name="connsiteX0" fmla="*/ 37147 w 207073"/>
                <a:gd name="connsiteY0" fmla="*/ 393500 h 393499"/>
                <a:gd name="connsiteX1" fmla="*/ 53150 w 207073"/>
                <a:gd name="connsiteY1" fmla="*/ 377498 h 393499"/>
                <a:gd name="connsiteX2" fmla="*/ 79153 w 207073"/>
                <a:gd name="connsiteY2" fmla="*/ 351495 h 393499"/>
                <a:gd name="connsiteX3" fmla="*/ 68485 w 207073"/>
                <a:gd name="connsiteY3" fmla="*/ 268056 h 393499"/>
                <a:gd name="connsiteX4" fmla="*/ 68485 w 207073"/>
                <a:gd name="connsiteY4" fmla="*/ 267389 h 393499"/>
                <a:gd name="connsiteX5" fmla="*/ 77533 w 207073"/>
                <a:gd name="connsiteY5" fmla="*/ 220526 h 393499"/>
                <a:gd name="connsiteX6" fmla="*/ 78200 w 207073"/>
                <a:gd name="connsiteY6" fmla="*/ 219288 h 393499"/>
                <a:gd name="connsiteX7" fmla="*/ 78962 w 207073"/>
                <a:gd name="connsiteY7" fmla="*/ 218145 h 393499"/>
                <a:gd name="connsiteX8" fmla="*/ 188690 w 207073"/>
                <a:gd name="connsiteY8" fmla="*/ 45456 h 393499"/>
                <a:gd name="connsiteX9" fmla="*/ 207074 w 207073"/>
                <a:gd name="connsiteY9" fmla="*/ 25644 h 393499"/>
                <a:gd name="connsiteX10" fmla="*/ 160735 w 207073"/>
                <a:gd name="connsiteY10" fmla="*/ 1761 h 393499"/>
                <a:gd name="connsiteX11" fmla="*/ 140399 w 207073"/>
                <a:gd name="connsiteY11" fmla="*/ 17834 h 393499"/>
                <a:gd name="connsiteX12" fmla="*/ 30861 w 207073"/>
                <a:gd name="connsiteY12" fmla="*/ 190427 h 393499"/>
                <a:gd name="connsiteX13" fmla="*/ 26194 w 207073"/>
                <a:gd name="connsiteY13" fmla="*/ 215097 h 393499"/>
                <a:gd name="connsiteX14" fmla="*/ 39243 w 207073"/>
                <a:gd name="connsiteY14" fmla="*/ 317109 h 393499"/>
                <a:gd name="connsiteX15" fmla="*/ 0 w 207073"/>
                <a:gd name="connsiteY15" fmla="*/ 356352 h 39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073" h="393499">
                  <a:moveTo>
                    <a:pt x="37147" y="393500"/>
                  </a:moveTo>
                  <a:lnTo>
                    <a:pt x="53150" y="377498"/>
                  </a:lnTo>
                  <a:lnTo>
                    <a:pt x="79153" y="351495"/>
                  </a:lnTo>
                  <a:lnTo>
                    <a:pt x="68485" y="268056"/>
                  </a:lnTo>
                  <a:lnTo>
                    <a:pt x="68485" y="267389"/>
                  </a:lnTo>
                  <a:cubicBezTo>
                    <a:pt x="66651" y="251211"/>
                    <a:pt x="69808" y="234858"/>
                    <a:pt x="77533" y="220526"/>
                  </a:cubicBezTo>
                  <a:lnTo>
                    <a:pt x="78200" y="219288"/>
                  </a:lnTo>
                  <a:lnTo>
                    <a:pt x="78962" y="218145"/>
                  </a:lnTo>
                  <a:lnTo>
                    <a:pt x="188690" y="45456"/>
                  </a:lnTo>
                  <a:cubicBezTo>
                    <a:pt x="193560" y="37788"/>
                    <a:pt x="199791" y="31074"/>
                    <a:pt x="207074" y="25644"/>
                  </a:cubicBezTo>
                  <a:cubicBezTo>
                    <a:pt x="200873" y="6253"/>
                    <a:pt x="180126" y="-4439"/>
                    <a:pt x="160735" y="1761"/>
                  </a:cubicBezTo>
                  <a:cubicBezTo>
                    <a:pt x="152234" y="4481"/>
                    <a:pt x="145009" y="10191"/>
                    <a:pt x="140399" y="17834"/>
                  </a:cubicBezTo>
                  <a:lnTo>
                    <a:pt x="30861" y="190427"/>
                  </a:lnTo>
                  <a:cubicBezTo>
                    <a:pt x="26849" y="197990"/>
                    <a:pt x="25222" y="206591"/>
                    <a:pt x="26194" y="215097"/>
                  </a:cubicBezTo>
                  <a:lnTo>
                    <a:pt x="39243" y="317109"/>
                  </a:lnTo>
                  <a:lnTo>
                    <a:pt x="0" y="3563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5288"/>
                </a:solidFill>
                <a:effectLst/>
                <a:uLnTx/>
                <a:uFillTx/>
                <a:latin typeface="Lato"/>
                <a:ea typeface="+mn-ea"/>
                <a:cs typeface="+mn-cs"/>
              </a:endParaRPr>
            </a:p>
          </p:txBody>
        </p:sp>
        <p:sp>
          <p:nvSpPr>
            <p:cNvPr id="36" name="Freeform: Shape 35">
              <a:extLst>
                <a:ext uri="{FF2B5EF4-FFF2-40B4-BE49-F238E27FC236}">
                  <a16:creationId xmlns:a16="http://schemas.microsoft.com/office/drawing/2014/main" id="{72AE36CD-8F2E-E137-FF3B-C434903FEA0B}"/>
                </a:ext>
              </a:extLst>
            </p:cNvPr>
            <p:cNvSpPr/>
            <p:nvPr/>
          </p:nvSpPr>
          <p:spPr>
            <a:xfrm>
              <a:off x="5594011" y="2704722"/>
              <a:ext cx="535911" cy="572386"/>
            </a:xfrm>
            <a:custGeom>
              <a:avLst/>
              <a:gdLst>
                <a:gd name="connsiteX0" fmla="*/ 526352 w 535911"/>
                <a:gd name="connsiteY0" fmla="*/ 234725 h 572386"/>
                <a:gd name="connsiteX1" fmla="*/ 479746 w 535911"/>
                <a:gd name="connsiteY1" fmla="*/ 234278 h 572386"/>
                <a:gd name="connsiteX2" fmla="*/ 479298 w 535911"/>
                <a:gd name="connsiteY2" fmla="*/ 234725 h 572386"/>
                <a:gd name="connsiteX3" fmla="*/ 377190 w 535911"/>
                <a:gd name="connsiteY3" fmla="*/ 336738 h 572386"/>
                <a:gd name="connsiteX4" fmla="*/ 366808 w 535911"/>
                <a:gd name="connsiteY4" fmla="*/ 336738 h 572386"/>
                <a:gd name="connsiteX5" fmla="*/ 366808 w 535911"/>
                <a:gd name="connsiteY5" fmla="*/ 326261 h 572386"/>
                <a:gd name="connsiteX6" fmla="*/ 521113 w 535911"/>
                <a:gd name="connsiteY6" fmla="*/ 171956 h 572386"/>
                <a:gd name="connsiteX7" fmla="*/ 521398 w 535911"/>
                <a:gd name="connsiteY7" fmla="*/ 124616 h 572386"/>
                <a:gd name="connsiteX8" fmla="*/ 474059 w 535911"/>
                <a:gd name="connsiteY8" fmla="*/ 124331 h 572386"/>
                <a:gd name="connsiteX9" fmla="*/ 319659 w 535911"/>
                <a:gd name="connsiteY9" fmla="*/ 279207 h 572386"/>
                <a:gd name="connsiteX10" fmla="*/ 309182 w 535911"/>
                <a:gd name="connsiteY10" fmla="*/ 278421 h 572386"/>
                <a:gd name="connsiteX11" fmla="*/ 309182 w 535911"/>
                <a:gd name="connsiteY11" fmla="*/ 268730 h 572386"/>
                <a:gd name="connsiteX12" fmla="*/ 495491 w 535911"/>
                <a:gd name="connsiteY12" fmla="*/ 82421 h 572386"/>
                <a:gd name="connsiteX13" fmla="*/ 495205 w 535911"/>
                <a:gd name="connsiteY13" fmla="*/ 35081 h 572386"/>
                <a:gd name="connsiteX14" fmla="*/ 447866 w 535911"/>
                <a:gd name="connsiteY14" fmla="*/ 35367 h 572386"/>
                <a:gd name="connsiteX15" fmla="*/ 262128 w 535911"/>
                <a:gd name="connsiteY15" fmla="*/ 221581 h 572386"/>
                <a:gd name="connsiteX16" fmla="*/ 251651 w 535911"/>
                <a:gd name="connsiteY16" fmla="*/ 220795 h 572386"/>
                <a:gd name="connsiteX17" fmla="*/ 251651 w 535911"/>
                <a:gd name="connsiteY17" fmla="*/ 211103 h 572386"/>
                <a:gd name="connsiteX18" fmla="*/ 405956 w 535911"/>
                <a:gd name="connsiteY18" fmla="*/ 56798 h 572386"/>
                <a:gd name="connsiteX19" fmla="*/ 405956 w 535911"/>
                <a:gd name="connsiteY19" fmla="*/ 9745 h 572386"/>
                <a:gd name="connsiteX20" fmla="*/ 358902 w 535911"/>
                <a:gd name="connsiteY20" fmla="*/ 9745 h 572386"/>
                <a:gd name="connsiteX21" fmla="*/ 204597 w 535911"/>
                <a:gd name="connsiteY21" fmla="*/ 164050 h 572386"/>
                <a:gd name="connsiteX22" fmla="*/ 144399 w 535911"/>
                <a:gd name="connsiteY22" fmla="*/ 224248 h 572386"/>
                <a:gd name="connsiteX23" fmla="*/ 219742 w 535911"/>
                <a:gd name="connsiteY23" fmla="*/ 105947 h 572386"/>
                <a:gd name="connsiteX24" fmla="*/ 207220 w 535911"/>
                <a:gd name="connsiteY24" fmla="*/ 54927 h 572386"/>
                <a:gd name="connsiteX25" fmla="*/ 156972 w 535911"/>
                <a:gd name="connsiteY25" fmla="*/ 66228 h 572386"/>
                <a:gd name="connsiteX26" fmla="*/ 47054 w 535911"/>
                <a:gd name="connsiteY26" fmla="*/ 238821 h 572386"/>
                <a:gd name="connsiteX27" fmla="*/ 42386 w 535911"/>
                <a:gd name="connsiteY27" fmla="*/ 263491 h 572386"/>
                <a:gd name="connsiteX28" fmla="*/ 55150 w 535911"/>
                <a:gd name="connsiteY28" fmla="*/ 365504 h 572386"/>
                <a:gd name="connsiteX29" fmla="*/ 0 w 535911"/>
                <a:gd name="connsiteY29" fmla="*/ 420653 h 572386"/>
                <a:gd name="connsiteX30" fmla="*/ 152019 w 535911"/>
                <a:gd name="connsiteY30" fmla="*/ 572387 h 572386"/>
                <a:gd name="connsiteX31" fmla="*/ 194120 w 535911"/>
                <a:gd name="connsiteY31" fmla="*/ 530286 h 572386"/>
                <a:gd name="connsiteX32" fmla="*/ 345853 w 535911"/>
                <a:gd name="connsiteY32" fmla="*/ 462278 h 572386"/>
                <a:gd name="connsiteX33" fmla="*/ 526352 w 535911"/>
                <a:gd name="connsiteY33" fmla="*/ 281303 h 572386"/>
                <a:gd name="connsiteX34" fmla="*/ 526352 w 535911"/>
                <a:gd name="connsiteY34" fmla="*/ 234725 h 57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5911" h="572386">
                  <a:moveTo>
                    <a:pt x="526352" y="234725"/>
                  </a:moveTo>
                  <a:cubicBezTo>
                    <a:pt x="513605" y="221732"/>
                    <a:pt x="492740" y="221531"/>
                    <a:pt x="479746" y="234278"/>
                  </a:cubicBezTo>
                  <a:cubicBezTo>
                    <a:pt x="479595" y="234425"/>
                    <a:pt x="479446" y="234575"/>
                    <a:pt x="479298" y="234725"/>
                  </a:cubicBezTo>
                  <a:lnTo>
                    <a:pt x="377190" y="336738"/>
                  </a:lnTo>
                  <a:cubicBezTo>
                    <a:pt x="374214" y="339329"/>
                    <a:pt x="369783" y="339329"/>
                    <a:pt x="366808" y="336738"/>
                  </a:cubicBezTo>
                  <a:cubicBezTo>
                    <a:pt x="364162" y="333747"/>
                    <a:pt x="364162" y="329251"/>
                    <a:pt x="366808" y="326261"/>
                  </a:cubicBezTo>
                  <a:lnTo>
                    <a:pt x="521113" y="171956"/>
                  </a:lnTo>
                  <a:cubicBezTo>
                    <a:pt x="534264" y="158963"/>
                    <a:pt x="534392" y="137767"/>
                    <a:pt x="521398" y="124616"/>
                  </a:cubicBezTo>
                  <a:cubicBezTo>
                    <a:pt x="508405" y="111465"/>
                    <a:pt x="487210" y="111337"/>
                    <a:pt x="474059" y="124331"/>
                  </a:cubicBezTo>
                  <a:lnTo>
                    <a:pt x="319659" y="279207"/>
                  </a:lnTo>
                  <a:cubicBezTo>
                    <a:pt x="316549" y="281884"/>
                    <a:pt x="311858" y="281532"/>
                    <a:pt x="309182" y="278421"/>
                  </a:cubicBezTo>
                  <a:cubicBezTo>
                    <a:pt x="306784" y="275635"/>
                    <a:pt x="306784" y="271516"/>
                    <a:pt x="309182" y="268730"/>
                  </a:cubicBezTo>
                  <a:lnTo>
                    <a:pt x="495491" y="82421"/>
                  </a:lnTo>
                  <a:cubicBezTo>
                    <a:pt x="508484" y="69269"/>
                    <a:pt x="508356" y="48074"/>
                    <a:pt x="495205" y="35081"/>
                  </a:cubicBezTo>
                  <a:cubicBezTo>
                    <a:pt x="482054" y="22088"/>
                    <a:pt x="460859" y="22216"/>
                    <a:pt x="447866" y="35367"/>
                  </a:cubicBezTo>
                  <a:lnTo>
                    <a:pt x="262128" y="221581"/>
                  </a:lnTo>
                  <a:cubicBezTo>
                    <a:pt x="259018" y="224257"/>
                    <a:pt x="254327" y="223906"/>
                    <a:pt x="251651" y="220795"/>
                  </a:cubicBezTo>
                  <a:cubicBezTo>
                    <a:pt x="249253" y="218010"/>
                    <a:pt x="249253" y="213889"/>
                    <a:pt x="251651" y="211103"/>
                  </a:cubicBezTo>
                  <a:lnTo>
                    <a:pt x="405956" y="56798"/>
                  </a:lnTo>
                  <a:cubicBezTo>
                    <a:pt x="418949" y="43805"/>
                    <a:pt x="418949" y="22738"/>
                    <a:pt x="405956" y="9745"/>
                  </a:cubicBezTo>
                  <a:cubicBezTo>
                    <a:pt x="392962" y="-3248"/>
                    <a:pt x="371895" y="-3248"/>
                    <a:pt x="358902" y="9745"/>
                  </a:cubicBezTo>
                  <a:lnTo>
                    <a:pt x="204597" y="164050"/>
                  </a:lnTo>
                  <a:lnTo>
                    <a:pt x="144399" y="224248"/>
                  </a:lnTo>
                  <a:lnTo>
                    <a:pt x="219742" y="105947"/>
                  </a:lnTo>
                  <a:cubicBezTo>
                    <a:pt x="230373" y="88400"/>
                    <a:pt x="224766" y="65558"/>
                    <a:pt x="207220" y="54927"/>
                  </a:cubicBezTo>
                  <a:cubicBezTo>
                    <a:pt x="190154" y="44587"/>
                    <a:pt x="167968" y="49576"/>
                    <a:pt x="156972" y="66228"/>
                  </a:cubicBezTo>
                  <a:lnTo>
                    <a:pt x="47054" y="238821"/>
                  </a:lnTo>
                  <a:cubicBezTo>
                    <a:pt x="43042" y="246384"/>
                    <a:pt x="41415" y="254985"/>
                    <a:pt x="42386" y="263491"/>
                  </a:cubicBezTo>
                  <a:lnTo>
                    <a:pt x="55150" y="365504"/>
                  </a:lnTo>
                  <a:lnTo>
                    <a:pt x="0" y="420653"/>
                  </a:lnTo>
                  <a:lnTo>
                    <a:pt x="152019" y="572387"/>
                  </a:lnTo>
                  <a:lnTo>
                    <a:pt x="194120" y="530286"/>
                  </a:lnTo>
                  <a:cubicBezTo>
                    <a:pt x="231267" y="493139"/>
                    <a:pt x="275749" y="532382"/>
                    <a:pt x="345853" y="462278"/>
                  </a:cubicBezTo>
                  <a:lnTo>
                    <a:pt x="526352" y="281303"/>
                  </a:lnTo>
                  <a:cubicBezTo>
                    <a:pt x="539098" y="268393"/>
                    <a:pt x="539098" y="247635"/>
                    <a:pt x="526352" y="23472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5288"/>
                </a:solidFill>
                <a:effectLst/>
                <a:uLnTx/>
                <a:uFillTx/>
                <a:latin typeface="Lato"/>
                <a:ea typeface="+mn-ea"/>
                <a:cs typeface="+mn-cs"/>
              </a:endParaRPr>
            </a:p>
          </p:txBody>
        </p:sp>
        <p:sp>
          <p:nvSpPr>
            <p:cNvPr id="37" name="Freeform: Shape 36">
              <a:extLst>
                <a:ext uri="{FF2B5EF4-FFF2-40B4-BE49-F238E27FC236}">
                  <a16:creationId xmlns:a16="http://schemas.microsoft.com/office/drawing/2014/main" id="{977B5450-B7C6-6F0A-333A-5D0322867DC0}"/>
                </a:ext>
              </a:extLst>
            </p:cNvPr>
            <p:cNvSpPr/>
            <p:nvPr/>
          </p:nvSpPr>
          <p:spPr>
            <a:xfrm>
              <a:off x="5877761" y="2484534"/>
              <a:ext cx="38100" cy="95250"/>
            </a:xfrm>
            <a:custGeom>
              <a:avLst/>
              <a:gdLst>
                <a:gd name="connsiteX0" fmla="*/ 0 w 38100"/>
                <a:gd name="connsiteY0" fmla="*/ 0 h 95250"/>
                <a:gd name="connsiteX1" fmla="*/ 38100 w 38100"/>
                <a:gd name="connsiteY1" fmla="*/ 0 h 95250"/>
                <a:gd name="connsiteX2" fmla="*/ 38100 w 38100"/>
                <a:gd name="connsiteY2" fmla="*/ 95250 h 95250"/>
                <a:gd name="connsiteX3" fmla="*/ 0 w 38100"/>
                <a:gd name="connsiteY3" fmla="*/ 95250 h 95250"/>
              </a:gdLst>
              <a:ahLst/>
              <a:cxnLst>
                <a:cxn ang="0">
                  <a:pos x="connsiteX0" y="connsiteY0"/>
                </a:cxn>
                <a:cxn ang="0">
                  <a:pos x="connsiteX1" y="connsiteY1"/>
                </a:cxn>
                <a:cxn ang="0">
                  <a:pos x="connsiteX2" y="connsiteY2"/>
                </a:cxn>
                <a:cxn ang="0">
                  <a:pos x="connsiteX3" y="connsiteY3"/>
                </a:cxn>
              </a:cxnLst>
              <a:rect l="l" t="t" r="r" b="b"/>
              <a:pathLst>
                <a:path w="38100" h="95250">
                  <a:moveTo>
                    <a:pt x="0" y="0"/>
                  </a:moveTo>
                  <a:lnTo>
                    <a:pt x="38100" y="0"/>
                  </a:lnTo>
                  <a:lnTo>
                    <a:pt x="38100" y="95250"/>
                  </a:lnTo>
                  <a:lnTo>
                    <a:pt x="0" y="952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5288"/>
                </a:solidFill>
                <a:effectLst/>
                <a:uLnTx/>
                <a:uFillTx/>
                <a:latin typeface="Lato"/>
                <a:ea typeface="+mn-ea"/>
                <a:cs typeface="+mn-cs"/>
              </a:endParaRPr>
            </a:p>
          </p:txBody>
        </p:sp>
        <p:sp>
          <p:nvSpPr>
            <p:cNvPr id="38" name="Freeform: Shape 37">
              <a:extLst>
                <a:ext uri="{FF2B5EF4-FFF2-40B4-BE49-F238E27FC236}">
                  <a16:creationId xmlns:a16="http://schemas.microsoft.com/office/drawing/2014/main" id="{DDA90850-0D98-9B18-218A-29EFEFAC93E1}"/>
                </a:ext>
              </a:extLst>
            </p:cNvPr>
            <p:cNvSpPr/>
            <p:nvPr/>
          </p:nvSpPr>
          <p:spPr>
            <a:xfrm rot="18959401">
              <a:off x="5939664" y="2547664"/>
              <a:ext cx="95250" cy="38100"/>
            </a:xfrm>
            <a:custGeom>
              <a:avLst/>
              <a:gdLst>
                <a:gd name="connsiteX0" fmla="*/ 0 w 95250"/>
                <a:gd name="connsiteY0" fmla="*/ 0 h 38100"/>
                <a:gd name="connsiteX1" fmla="*/ 95250 w 95250"/>
                <a:gd name="connsiteY1" fmla="*/ 0 h 38100"/>
                <a:gd name="connsiteX2" fmla="*/ 95250 w 95250"/>
                <a:gd name="connsiteY2" fmla="*/ 38100 h 38100"/>
                <a:gd name="connsiteX3" fmla="*/ 0 w 952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5250" h="38100">
                  <a:moveTo>
                    <a:pt x="0" y="0"/>
                  </a:moveTo>
                  <a:lnTo>
                    <a:pt x="95250" y="0"/>
                  </a:lnTo>
                  <a:lnTo>
                    <a:pt x="95250"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5288"/>
                </a:solidFill>
                <a:effectLst/>
                <a:uLnTx/>
                <a:uFillTx/>
                <a:latin typeface="Lato"/>
                <a:ea typeface="+mn-ea"/>
                <a:cs typeface="+mn-cs"/>
              </a:endParaRPr>
            </a:p>
          </p:txBody>
        </p:sp>
        <p:sp>
          <p:nvSpPr>
            <p:cNvPr id="39" name="Freeform: Shape 38">
              <a:extLst>
                <a:ext uri="{FF2B5EF4-FFF2-40B4-BE49-F238E27FC236}">
                  <a16:creationId xmlns:a16="http://schemas.microsoft.com/office/drawing/2014/main" id="{FEB1700F-90DC-8D43-C736-A2E19F287C86}"/>
                </a:ext>
              </a:extLst>
            </p:cNvPr>
            <p:cNvSpPr/>
            <p:nvPr/>
          </p:nvSpPr>
          <p:spPr>
            <a:xfrm rot="18840599">
              <a:off x="5787312" y="2519062"/>
              <a:ext cx="38100" cy="95250"/>
            </a:xfrm>
            <a:custGeom>
              <a:avLst/>
              <a:gdLst>
                <a:gd name="connsiteX0" fmla="*/ 0 w 38100"/>
                <a:gd name="connsiteY0" fmla="*/ 0 h 95250"/>
                <a:gd name="connsiteX1" fmla="*/ 38100 w 38100"/>
                <a:gd name="connsiteY1" fmla="*/ 0 h 95250"/>
                <a:gd name="connsiteX2" fmla="*/ 38100 w 38100"/>
                <a:gd name="connsiteY2" fmla="*/ 95250 h 95250"/>
                <a:gd name="connsiteX3" fmla="*/ 0 w 38100"/>
                <a:gd name="connsiteY3" fmla="*/ 95250 h 95250"/>
              </a:gdLst>
              <a:ahLst/>
              <a:cxnLst>
                <a:cxn ang="0">
                  <a:pos x="connsiteX0" y="connsiteY0"/>
                </a:cxn>
                <a:cxn ang="0">
                  <a:pos x="connsiteX1" y="connsiteY1"/>
                </a:cxn>
                <a:cxn ang="0">
                  <a:pos x="connsiteX2" y="connsiteY2"/>
                </a:cxn>
                <a:cxn ang="0">
                  <a:pos x="connsiteX3" y="connsiteY3"/>
                </a:cxn>
              </a:cxnLst>
              <a:rect l="l" t="t" r="r" b="b"/>
              <a:pathLst>
                <a:path w="38100" h="95250">
                  <a:moveTo>
                    <a:pt x="0" y="0"/>
                  </a:moveTo>
                  <a:lnTo>
                    <a:pt x="38100" y="0"/>
                  </a:lnTo>
                  <a:lnTo>
                    <a:pt x="38100" y="95250"/>
                  </a:lnTo>
                  <a:lnTo>
                    <a:pt x="0" y="952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5288"/>
                </a:solidFill>
                <a:effectLst/>
                <a:uLnTx/>
                <a:uFillTx/>
                <a:latin typeface="Lato"/>
                <a:ea typeface="+mn-ea"/>
                <a:cs typeface="+mn-cs"/>
              </a:endParaRPr>
            </a:p>
          </p:txBody>
        </p:sp>
      </p:grpSp>
      <p:grpSp>
        <p:nvGrpSpPr>
          <p:cNvPr id="45" name="Group 44">
            <a:extLst>
              <a:ext uri="{FF2B5EF4-FFF2-40B4-BE49-F238E27FC236}">
                <a16:creationId xmlns:a16="http://schemas.microsoft.com/office/drawing/2014/main" id="{90BC9D32-7440-8280-7C7E-60DF28124A2E}"/>
              </a:ext>
              <a:ext uri="{C183D7F6-B498-43B3-948B-1728B52AA6E4}">
                <adec:decorative xmlns:adec="http://schemas.microsoft.com/office/drawing/2017/decorative" val="1"/>
              </a:ext>
            </a:extLst>
          </p:cNvPr>
          <p:cNvGrpSpPr>
            <a:grpSpLocks noChangeAspect="1"/>
          </p:cNvGrpSpPr>
          <p:nvPr/>
        </p:nvGrpSpPr>
        <p:grpSpPr>
          <a:xfrm>
            <a:off x="1017368" y="2238043"/>
            <a:ext cx="1280160" cy="1019718"/>
            <a:chOff x="6831415" y="2456266"/>
            <a:chExt cx="884872" cy="704849"/>
          </a:xfrm>
          <a:gradFill>
            <a:gsLst>
              <a:gs pos="0">
                <a:schemeClr val="accent1">
                  <a:alpha val="90000"/>
                </a:schemeClr>
              </a:gs>
              <a:gs pos="100000">
                <a:schemeClr val="accent6">
                  <a:alpha val="90000"/>
                </a:schemeClr>
              </a:gs>
            </a:gsLst>
            <a:lin ang="2700000" scaled="1"/>
          </a:gradFill>
        </p:grpSpPr>
        <p:sp>
          <p:nvSpPr>
            <p:cNvPr id="43" name="Freeform: Shape 42">
              <a:extLst>
                <a:ext uri="{FF2B5EF4-FFF2-40B4-BE49-F238E27FC236}">
                  <a16:creationId xmlns:a16="http://schemas.microsoft.com/office/drawing/2014/main" id="{AA15ECA2-76B5-C27B-FAE3-A7E6D251CBEE}"/>
                </a:ext>
              </a:extLst>
            </p:cNvPr>
            <p:cNvSpPr/>
            <p:nvPr/>
          </p:nvSpPr>
          <p:spPr>
            <a:xfrm>
              <a:off x="6831415" y="2456266"/>
              <a:ext cx="761047" cy="443864"/>
            </a:xfrm>
            <a:custGeom>
              <a:avLst/>
              <a:gdLst>
                <a:gd name="connsiteX0" fmla="*/ 182880 w 761047"/>
                <a:gd name="connsiteY0" fmla="*/ 443865 h 443864"/>
                <a:gd name="connsiteX1" fmla="*/ 365760 w 761047"/>
                <a:gd name="connsiteY1" fmla="*/ 260985 h 443864"/>
                <a:gd name="connsiteX2" fmla="*/ 263843 w 761047"/>
                <a:gd name="connsiteY2" fmla="*/ 260985 h 443864"/>
                <a:gd name="connsiteX3" fmla="*/ 442913 w 761047"/>
                <a:gd name="connsiteY3" fmla="*/ 151448 h 443864"/>
                <a:gd name="connsiteX4" fmla="*/ 575310 w 761047"/>
                <a:gd name="connsiteY4" fmla="*/ 201930 h 443864"/>
                <a:gd name="connsiteX5" fmla="*/ 761048 w 761047"/>
                <a:gd name="connsiteY5" fmla="*/ 201930 h 443864"/>
                <a:gd name="connsiteX6" fmla="*/ 442913 w 761047"/>
                <a:gd name="connsiteY6" fmla="*/ 0 h 443864"/>
                <a:gd name="connsiteX7" fmla="*/ 102870 w 761047"/>
                <a:gd name="connsiteY7" fmla="*/ 260985 h 443864"/>
                <a:gd name="connsiteX8" fmla="*/ 0 w 761047"/>
                <a:gd name="connsiteY8" fmla="*/ 260985 h 443864"/>
                <a:gd name="connsiteX9" fmla="*/ 182880 w 761047"/>
                <a:gd name="connsiteY9" fmla="*/ 443865 h 44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1047" h="443864">
                  <a:moveTo>
                    <a:pt x="182880" y="443865"/>
                  </a:moveTo>
                  <a:lnTo>
                    <a:pt x="365760" y="260985"/>
                  </a:lnTo>
                  <a:lnTo>
                    <a:pt x="263843" y="260985"/>
                  </a:lnTo>
                  <a:cubicBezTo>
                    <a:pt x="297180" y="196215"/>
                    <a:pt x="364808" y="151448"/>
                    <a:pt x="442913" y="151448"/>
                  </a:cubicBezTo>
                  <a:cubicBezTo>
                    <a:pt x="493395" y="151448"/>
                    <a:pt x="540068" y="170498"/>
                    <a:pt x="575310" y="201930"/>
                  </a:cubicBezTo>
                  <a:lnTo>
                    <a:pt x="761048" y="201930"/>
                  </a:lnTo>
                  <a:cubicBezTo>
                    <a:pt x="704850" y="81915"/>
                    <a:pt x="582930" y="0"/>
                    <a:pt x="442913" y="0"/>
                  </a:cubicBezTo>
                  <a:cubicBezTo>
                    <a:pt x="280035" y="0"/>
                    <a:pt x="142875" y="110490"/>
                    <a:pt x="102870" y="260985"/>
                  </a:cubicBezTo>
                  <a:lnTo>
                    <a:pt x="0" y="260985"/>
                  </a:lnTo>
                  <a:lnTo>
                    <a:pt x="182880" y="44386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5288"/>
                </a:solidFill>
                <a:effectLst/>
                <a:uLnTx/>
                <a:uFillTx/>
                <a:latin typeface="Lato"/>
                <a:ea typeface="+mn-ea"/>
                <a:cs typeface="+mn-cs"/>
              </a:endParaRPr>
            </a:p>
          </p:txBody>
        </p:sp>
        <p:sp>
          <p:nvSpPr>
            <p:cNvPr id="44" name="Freeform: Shape 43">
              <a:extLst>
                <a:ext uri="{FF2B5EF4-FFF2-40B4-BE49-F238E27FC236}">
                  <a16:creationId xmlns:a16="http://schemas.microsoft.com/office/drawing/2014/main" id="{E2B30E2A-73F7-B339-607D-009C590072FD}"/>
                </a:ext>
              </a:extLst>
            </p:cNvPr>
            <p:cNvSpPr/>
            <p:nvPr/>
          </p:nvSpPr>
          <p:spPr>
            <a:xfrm>
              <a:off x="6955240" y="2717251"/>
              <a:ext cx="761047" cy="443864"/>
            </a:xfrm>
            <a:custGeom>
              <a:avLst/>
              <a:gdLst>
                <a:gd name="connsiteX0" fmla="*/ 761048 w 761047"/>
                <a:gd name="connsiteY0" fmla="*/ 182880 h 443864"/>
                <a:gd name="connsiteX1" fmla="*/ 578168 w 761047"/>
                <a:gd name="connsiteY1" fmla="*/ 0 h 443864"/>
                <a:gd name="connsiteX2" fmla="*/ 395288 w 761047"/>
                <a:gd name="connsiteY2" fmla="*/ 182880 h 443864"/>
                <a:gd name="connsiteX3" fmla="*/ 498158 w 761047"/>
                <a:gd name="connsiteY3" fmla="*/ 182880 h 443864"/>
                <a:gd name="connsiteX4" fmla="*/ 319088 w 761047"/>
                <a:gd name="connsiteY4" fmla="*/ 292417 h 443864"/>
                <a:gd name="connsiteX5" fmla="*/ 186690 w 761047"/>
                <a:gd name="connsiteY5" fmla="*/ 241935 h 443864"/>
                <a:gd name="connsiteX6" fmla="*/ 0 w 761047"/>
                <a:gd name="connsiteY6" fmla="*/ 241935 h 443864"/>
                <a:gd name="connsiteX7" fmla="*/ 319088 w 761047"/>
                <a:gd name="connsiteY7" fmla="*/ 443865 h 443864"/>
                <a:gd name="connsiteX8" fmla="*/ 659130 w 761047"/>
                <a:gd name="connsiteY8" fmla="*/ 182880 h 443864"/>
                <a:gd name="connsiteX9" fmla="*/ 761048 w 761047"/>
                <a:gd name="connsiteY9" fmla="*/ 182880 h 44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1047" h="443864">
                  <a:moveTo>
                    <a:pt x="761048" y="182880"/>
                  </a:moveTo>
                  <a:lnTo>
                    <a:pt x="578168" y="0"/>
                  </a:lnTo>
                  <a:lnTo>
                    <a:pt x="395288" y="182880"/>
                  </a:lnTo>
                  <a:lnTo>
                    <a:pt x="498158" y="182880"/>
                  </a:lnTo>
                  <a:cubicBezTo>
                    <a:pt x="464820" y="247650"/>
                    <a:pt x="397193" y="292417"/>
                    <a:pt x="319088" y="292417"/>
                  </a:cubicBezTo>
                  <a:cubicBezTo>
                    <a:pt x="268605" y="292417"/>
                    <a:pt x="221933" y="273367"/>
                    <a:pt x="186690" y="241935"/>
                  </a:cubicBezTo>
                  <a:lnTo>
                    <a:pt x="0" y="241935"/>
                  </a:lnTo>
                  <a:cubicBezTo>
                    <a:pt x="57150" y="361950"/>
                    <a:pt x="178118" y="443865"/>
                    <a:pt x="319088" y="443865"/>
                  </a:cubicBezTo>
                  <a:cubicBezTo>
                    <a:pt x="481965" y="443865"/>
                    <a:pt x="619125" y="333375"/>
                    <a:pt x="659130" y="182880"/>
                  </a:cubicBezTo>
                  <a:lnTo>
                    <a:pt x="761048" y="18288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5288"/>
                </a:solidFill>
                <a:effectLst/>
                <a:uLnTx/>
                <a:uFillTx/>
                <a:latin typeface="Lato"/>
                <a:ea typeface="+mn-ea"/>
                <a:cs typeface="+mn-cs"/>
              </a:endParaRPr>
            </a:p>
          </p:txBody>
        </p:sp>
      </p:grpSp>
      <p:sp>
        <p:nvSpPr>
          <p:cNvPr id="3" name="Content Placeholder 2">
            <a:extLst>
              <a:ext uri="{FF2B5EF4-FFF2-40B4-BE49-F238E27FC236}">
                <a16:creationId xmlns:a16="http://schemas.microsoft.com/office/drawing/2014/main" id="{9F65C00E-B72D-B979-F3F9-50D2D1BE5F2E}"/>
              </a:ext>
            </a:extLst>
          </p:cNvPr>
          <p:cNvSpPr txBox="1">
            <a:spLocks/>
          </p:cNvSpPr>
          <p:nvPr/>
        </p:nvSpPr>
        <p:spPr>
          <a:xfrm>
            <a:off x="1342750" y="4390799"/>
            <a:ext cx="9506500" cy="23382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buFont typeface="Arial" panose="020B0604020202020204" pitchFamily="34" charset="0"/>
              <a:buNone/>
            </a:pPr>
            <a:r>
              <a:rPr lang="en-US" sz="2400" b="1" dirty="0">
                <a:solidFill>
                  <a:schemeClr val="bg1"/>
                </a:solidFill>
                <a:latin typeface="+mn-lt"/>
              </a:rPr>
              <a:t>Before applying for DVR services consider using the HCBS waiver to: </a:t>
            </a:r>
          </a:p>
          <a:p>
            <a:pPr marL="347472" indent="-347472">
              <a:lnSpc>
                <a:spcPct val="108000"/>
              </a:lnSpc>
              <a:buClr>
                <a:schemeClr val="bg2"/>
              </a:buClr>
              <a:buSzPct val="125000"/>
            </a:pPr>
            <a:r>
              <a:rPr lang="en-US" sz="2200" dirty="0">
                <a:solidFill>
                  <a:schemeClr val="bg1"/>
                </a:solidFill>
                <a:latin typeface="+mn-lt"/>
              </a:rPr>
              <a:t>Help a person explore employment options </a:t>
            </a:r>
          </a:p>
          <a:p>
            <a:pPr marL="347472" indent="-347472">
              <a:lnSpc>
                <a:spcPct val="108000"/>
              </a:lnSpc>
              <a:buClr>
                <a:schemeClr val="bg2"/>
              </a:buClr>
              <a:buSzPct val="125000"/>
            </a:pPr>
            <a:r>
              <a:rPr lang="en-US" sz="2200" dirty="0">
                <a:solidFill>
                  <a:schemeClr val="bg1"/>
                </a:solidFill>
                <a:latin typeface="+mn-lt"/>
              </a:rPr>
              <a:t>Learn how they can work and keep needed benefits</a:t>
            </a:r>
          </a:p>
          <a:p>
            <a:pPr marL="347472" indent="-347472">
              <a:lnSpc>
                <a:spcPct val="108000"/>
              </a:lnSpc>
              <a:buClr>
                <a:schemeClr val="bg2"/>
              </a:buClr>
              <a:buSzPct val="125000"/>
            </a:pPr>
            <a:r>
              <a:rPr lang="en-US" sz="2200" dirty="0">
                <a:solidFill>
                  <a:schemeClr val="bg1"/>
                </a:solidFill>
                <a:latin typeface="+mn-lt"/>
              </a:rPr>
              <a:t>Address pre-employment barriers</a:t>
            </a:r>
          </a:p>
        </p:txBody>
      </p:sp>
    </p:spTree>
    <p:custDataLst>
      <p:tags r:id="rId1"/>
    </p:custDataLst>
    <p:extLst>
      <p:ext uri="{BB962C8B-B14F-4D97-AF65-F5344CB8AC3E}">
        <p14:creationId xmlns:p14="http://schemas.microsoft.com/office/powerpoint/2010/main" val="35096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750"/>
                                        <p:tgtEl>
                                          <p:spTgt spid="27"/>
                                        </p:tgtEl>
                                      </p:cBhvr>
                                    </p:animEffect>
                                  </p:childTnLst>
                                </p:cTn>
                              </p:par>
                              <p:par>
                                <p:cTn id="14" presetID="31" presetClass="entr" presetSubtype="0" fill="hold" grpId="0" nodeType="withEffect">
                                  <p:stCondLst>
                                    <p:cond delay="250"/>
                                  </p:stCondLst>
                                  <p:iterate type="wd">
                                    <p:tmPct val="5000"/>
                                  </p:iterate>
                                  <p:childTnLst>
                                    <p:set>
                                      <p:cBhvr>
                                        <p:cTn id="15" dur="1" fill="hold">
                                          <p:stCondLst>
                                            <p:cond delay="0"/>
                                          </p:stCondLst>
                                        </p:cTn>
                                        <p:tgtEl>
                                          <p:spTgt spid="24">
                                            <p:txEl>
                                              <p:pRg st="0" end="0"/>
                                            </p:txEl>
                                          </p:spTgt>
                                        </p:tgtEl>
                                        <p:attrNameLst>
                                          <p:attrName>style.visibility</p:attrName>
                                        </p:attrNameLst>
                                      </p:cBhvr>
                                      <p:to>
                                        <p:strVal val="visible"/>
                                      </p:to>
                                    </p:set>
                                    <p:anim calcmode="lin" valueType="num">
                                      <p:cBhvr>
                                        <p:cTn id="16" dur="10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24">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24">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24">
                                            <p:txEl>
                                              <p:pRg st="0" end="0"/>
                                            </p:txEl>
                                          </p:spTgt>
                                        </p:tgtEl>
                                      </p:cBhvr>
                                    </p:animEffect>
                                  </p:childTnLst>
                                </p:cTn>
                              </p:par>
                              <p:par>
                                <p:cTn id="20" presetID="31"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1000" fill="hold"/>
                                        <p:tgtEl>
                                          <p:spTgt spid="40"/>
                                        </p:tgtEl>
                                        <p:attrNameLst>
                                          <p:attrName>ppt_w</p:attrName>
                                        </p:attrNameLst>
                                      </p:cBhvr>
                                      <p:tavLst>
                                        <p:tav tm="0">
                                          <p:val>
                                            <p:fltVal val="0"/>
                                          </p:val>
                                        </p:tav>
                                        <p:tav tm="100000">
                                          <p:val>
                                            <p:strVal val="#ppt_w"/>
                                          </p:val>
                                        </p:tav>
                                      </p:tavLst>
                                    </p:anim>
                                    <p:anim calcmode="lin" valueType="num">
                                      <p:cBhvr>
                                        <p:cTn id="23" dur="1000" fill="hold"/>
                                        <p:tgtEl>
                                          <p:spTgt spid="40"/>
                                        </p:tgtEl>
                                        <p:attrNameLst>
                                          <p:attrName>ppt_h</p:attrName>
                                        </p:attrNameLst>
                                      </p:cBhvr>
                                      <p:tavLst>
                                        <p:tav tm="0">
                                          <p:val>
                                            <p:fltVal val="0"/>
                                          </p:val>
                                        </p:tav>
                                        <p:tav tm="100000">
                                          <p:val>
                                            <p:strVal val="#ppt_h"/>
                                          </p:val>
                                        </p:tav>
                                      </p:tavLst>
                                    </p:anim>
                                    <p:anim calcmode="lin" valueType="num">
                                      <p:cBhvr>
                                        <p:cTn id="24" dur="1000" fill="hold"/>
                                        <p:tgtEl>
                                          <p:spTgt spid="40"/>
                                        </p:tgtEl>
                                        <p:attrNameLst>
                                          <p:attrName>style.rotation</p:attrName>
                                        </p:attrNameLst>
                                      </p:cBhvr>
                                      <p:tavLst>
                                        <p:tav tm="0">
                                          <p:val>
                                            <p:fltVal val="90"/>
                                          </p:val>
                                        </p:tav>
                                        <p:tav tm="100000">
                                          <p:val>
                                            <p:fltVal val="0"/>
                                          </p:val>
                                        </p:tav>
                                      </p:tavLst>
                                    </p:anim>
                                    <p:animEffect transition="in" filter="fade">
                                      <p:cBhvr>
                                        <p:cTn id="25" dur="1000"/>
                                        <p:tgtEl>
                                          <p:spTgt spid="40"/>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par>
                                <p:cTn id="38" presetID="31" presetClass="entr" presetSubtype="0"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1000" fill="hold"/>
                                        <p:tgtEl>
                                          <p:spTgt spid="45"/>
                                        </p:tgtEl>
                                        <p:attrNameLst>
                                          <p:attrName>ppt_w</p:attrName>
                                        </p:attrNameLst>
                                      </p:cBhvr>
                                      <p:tavLst>
                                        <p:tav tm="0">
                                          <p:val>
                                            <p:fltVal val="0"/>
                                          </p:val>
                                        </p:tav>
                                        <p:tav tm="100000">
                                          <p:val>
                                            <p:strVal val="#ppt_w"/>
                                          </p:val>
                                        </p:tav>
                                      </p:tavLst>
                                    </p:anim>
                                    <p:anim calcmode="lin" valueType="num">
                                      <p:cBhvr>
                                        <p:cTn id="41" dur="1000" fill="hold"/>
                                        <p:tgtEl>
                                          <p:spTgt spid="45"/>
                                        </p:tgtEl>
                                        <p:attrNameLst>
                                          <p:attrName>ppt_h</p:attrName>
                                        </p:attrNameLst>
                                      </p:cBhvr>
                                      <p:tavLst>
                                        <p:tav tm="0">
                                          <p:val>
                                            <p:fltVal val="0"/>
                                          </p:val>
                                        </p:tav>
                                        <p:tav tm="100000">
                                          <p:val>
                                            <p:strVal val="#ppt_h"/>
                                          </p:val>
                                        </p:tav>
                                      </p:tavLst>
                                    </p:anim>
                                    <p:anim calcmode="lin" valueType="num">
                                      <p:cBhvr>
                                        <p:cTn id="42" dur="1000" fill="hold"/>
                                        <p:tgtEl>
                                          <p:spTgt spid="45"/>
                                        </p:tgtEl>
                                        <p:attrNameLst>
                                          <p:attrName>style.rotation</p:attrName>
                                        </p:attrNameLst>
                                      </p:cBhvr>
                                      <p:tavLst>
                                        <p:tav tm="0">
                                          <p:val>
                                            <p:fltVal val="90"/>
                                          </p:val>
                                        </p:tav>
                                        <p:tav tm="100000">
                                          <p:val>
                                            <p:fltVal val="0"/>
                                          </p:val>
                                        </p:tav>
                                      </p:tavLst>
                                    </p:anim>
                                    <p:animEffect transition="in" filter="fade">
                                      <p:cBhvr>
                                        <p:cTn id="43" dur="1000"/>
                                        <p:tgtEl>
                                          <p:spTgt spid="45"/>
                                        </p:tgtEl>
                                      </p:cBhvr>
                                    </p:animEffect>
                                  </p:childTnLst>
                                </p:cTn>
                              </p:par>
                            </p:childTnLst>
                          </p:cTn>
                        </p:par>
                        <p:par>
                          <p:cTn id="44" fill="hold">
                            <p:stCondLst>
                              <p:cond delay="2100"/>
                            </p:stCondLst>
                            <p:childTnLst>
                              <p:par>
                                <p:cTn id="45" presetID="42" presetClass="entr" presetSubtype="0" fill="hold" grpId="0" nodeType="after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fade">
                                      <p:cBhvr>
                                        <p:cTn id="47" dur="750"/>
                                        <p:tgtEl>
                                          <p:spTgt spid="3">
                                            <p:txEl>
                                              <p:pRg st="0" end="0"/>
                                            </p:txEl>
                                          </p:spTgt>
                                        </p:tgtEl>
                                      </p:cBhvr>
                                    </p:animEffect>
                                    <p:anim calcmode="lin" valueType="num">
                                      <p:cBhvr>
                                        <p:cTn id="4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2850"/>
                            </p:stCondLst>
                            <p:childTnLst>
                              <p:par>
                                <p:cTn id="51" presetID="42" presetClass="entr" presetSubtype="0" fill="hold" grpId="0" nodeType="after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animEffect transition="in" filter="fade">
                                      <p:cBhvr>
                                        <p:cTn id="53" dur="750"/>
                                        <p:tgtEl>
                                          <p:spTgt spid="3">
                                            <p:txEl>
                                              <p:pRg st="1" end="1"/>
                                            </p:txEl>
                                          </p:spTgt>
                                        </p:tgtEl>
                                      </p:cBhvr>
                                    </p:animEffect>
                                    <p:anim calcmode="lin" valueType="num">
                                      <p:cBhvr>
                                        <p:cTn id="54"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5"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56" fill="hold">
                            <p:stCondLst>
                              <p:cond delay="3600"/>
                            </p:stCondLst>
                            <p:childTnLst>
                              <p:par>
                                <p:cTn id="57" presetID="42" presetClass="entr" presetSubtype="0" fill="hold" grpId="0" nodeType="after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fade">
                                      <p:cBhvr>
                                        <p:cTn id="59" dur="750"/>
                                        <p:tgtEl>
                                          <p:spTgt spid="3">
                                            <p:txEl>
                                              <p:pRg st="2" end="2"/>
                                            </p:txEl>
                                          </p:spTgt>
                                        </p:tgtEl>
                                      </p:cBhvr>
                                    </p:animEffect>
                                    <p:anim calcmode="lin" valueType="num">
                                      <p:cBhvr>
                                        <p:cTn id="60"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1"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4350"/>
                            </p:stCondLst>
                            <p:childTnLst>
                              <p:par>
                                <p:cTn id="63" presetID="42" presetClass="entr" presetSubtype="0" fill="hold" grpId="0" nodeType="after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fade">
                                      <p:cBhvr>
                                        <p:cTn id="65" dur="750"/>
                                        <p:tgtEl>
                                          <p:spTgt spid="3">
                                            <p:txEl>
                                              <p:pRg st="3" end="3"/>
                                            </p:txEl>
                                          </p:spTgt>
                                        </p:tgtEl>
                                      </p:cBhvr>
                                    </p:animEffect>
                                    <p:anim calcmode="lin" valueType="num">
                                      <p:cBhvr>
                                        <p:cTn id="66"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7"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P spid="10" grpId="0" animBg="1"/>
      <p:bldP spid="12" grpId="0" animBg="1"/>
      <p:bldP spid="24" grpId="0" build="p"/>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2F97D07-E835-E87D-54B5-8D540D357157}"/>
              </a:ext>
              <a:ext uri="{C183D7F6-B498-43B3-948B-1728B52AA6E4}">
                <adec:decorative xmlns:adec="http://schemas.microsoft.com/office/drawing/2017/decorative" val="1"/>
              </a:ext>
            </a:extLst>
          </p:cNvPr>
          <p:cNvSpPr/>
          <p:nvPr/>
        </p:nvSpPr>
        <p:spPr>
          <a:xfrm>
            <a:off x="3982216" y="1463041"/>
            <a:ext cx="4182605" cy="4182605"/>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cxnSp>
        <p:nvCxnSpPr>
          <p:cNvPr id="17" name="Straight Connector 16">
            <a:extLst>
              <a:ext uri="{FF2B5EF4-FFF2-40B4-BE49-F238E27FC236}">
                <a16:creationId xmlns:a16="http://schemas.microsoft.com/office/drawing/2014/main" id="{F94D0E7F-125A-F8FD-F954-208E4E9C33C5}"/>
              </a:ext>
              <a:ext uri="{C183D7F6-B498-43B3-948B-1728B52AA6E4}">
                <adec:decorative xmlns:adec="http://schemas.microsoft.com/office/drawing/2017/decorative" val="1"/>
              </a:ext>
            </a:extLst>
          </p:cNvPr>
          <p:cNvCxnSpPr>
            <a:cxnSpLocks/>
          </p:cNvCxnSpPr>
          <p:nvPr/>
        </p:nvCxnSpPr>
        <p:spPr>
          <a:xfrm>
            <a:off x="3839419" y="3554343"/>
            <a:ext cx="1388820" cy="0"/>
          </a:xfrm>
          <a:prstGeom prst="line">
            <a:avLst/>
          </a:prstGeom>
          <a:ln w="66675" cap="rnd">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3627F1A1-BAC3-4137-9E3C-99456FA0F76C}"/>
              </a:ext>
            </a:extLst>
          </p:cNvPr>
          <p:cNvSpPr>
            <a:spLocks noGrp="1"/>
          </p:cNvSpPr>
          <p:nvPr>
            <p:ph type="ctrTitle"/>
          </p:nvPr>
        </p:nvSpPr>
        <p:spPr>
          <a:xfrm>
            <a:off x="1095202" y="430909"/>
            <a:ext cx="10001597" cy="789755"/>
          </a:xfrm>
        </p:spPr>
        <p:txBody>
          <a:bodyPr anchor="b" anchorCtr="0">
            <a:noAutofit/>
          </a:bodyPr>
          <a:lstStyle/>
          <a:p>
            <a:pPr>
              <a:lnSpc>
                <a:spcPct val="105000"/>
              </a:lnSpc>
            </a:pPr>
            <a:r>
              <a:rPr lang="en-US" sz="4400" b="1" dirty="0">
                <a:latin typeface="+mn-lt"/>
              </a:rPr>
              <a:t>Experience Gap</a:t>
            </a:r>
          </a:p>
        </p:txBody>
      </p:sp>
      <p:sp>
        <p:nvSpPr>
          <p:cNvPr id="50" name="Freeform: Shape 49">
            <a:extLst>
              <a:ext uri="{FF2B5EF4-FFF2-40B4-BE49-F238E27FC236}">
                <a16:creationId xmlns:a16="http://schemas.microsoft.com/office/drawing/2014/main" id="{2FC0BB5A-14D9-4D81-B8DE-A1CC16001992}"/>
              </a:ext>
              <a:ext uri="{C183D7F6-B498-43B3-948B-1728B52AA6E4}">
                <adec:decorative xmlns:adec="http://schemas.microsoft.com/office/drawing/2017/decorative" val="1"/>
              </a:ext>
            </a:extLst>
          </p:cNvPr>
          <p:cNvSpPr/>
          <p:nvPr/>
        </p:nvSpPr>
        <p:spPr>
          <a:xfrm>
            <a:off x="1" y="1"/>
            <a:ext cx="2926080" cy="292608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gs>
              <a:gs pos="100000">
                <a:schemeClr val="tx2">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2" name="Freeform: Shape 1">
            <a:extLst>
              <a:ext uri="{FF2B5EF4-FFF2-40B4-BE49-F238E27FC236}">
                <a16:creationId xmlns:a16="http://schemas.microsoft.com/office/drawing/2014/main" id="{B82DA085-1E11-6B09-B2E9-FDCB1DDDA626}"/>
              </a:ext>
              <a:ext uri="{C183D7F6-B498-43B3-948B-1728B52AA6E4}">
                <adec:decorative xmlns:adec="http://schemas.microsoft.com/office/drawing/2017/decorative" val="1"/>
              </a:ext>
            </a:extLst>
          </p:cNvPr>
          <p:cNvSpPr/>
          <p:nvPr/>
        </p:nvSpPr>
        <p:spPr>
          <a:xfrm rot="10800000">
            <a:off x="9265920" y="3931920"/>
            <a:ext cx="2926080" cy="292608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gs>
              <a:gs pos="100000">
                <a:schemeClr val="tx2">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7" name="Oval 6">
            <a:extLst>
              <a:ext uri="{FF2B5EF4-FFF2-40B4-BE49-F238E27FC236}">
                <a16:creationId xmlns:a16="http://schemas.microsoft.com/office/drawing/2014/main" id="{C40CE177-C28A-B4A6-CC95-CACE00E55A40}"/>
              </a:ext>
              <a:ext uri="{C183D7F6-B498-43B3-948B-1728B52AA6E4}">
                <adec:decorative xmlns:adec="http://schemas.microsoft.com/office/drawing/2017/decorative" val="1"/>
              </a:ext>
            </a:extLst>
          </p:cNvPr>
          <p:cNvSpPr/>
          <p:nvPr/>
        </p:nvSpPr>
        <p:spPr>
          <a:xfrm>
            <a:off x="483679" y="1634103"/>
            <a:ext cx="3840480" cy="384048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9" name="TextBox 8">
            <a:extLst>
              <a:ext uri="{FF2B5EF4-FFF2-40B4-BE49-F238E27FC236}">
                <a16:creationId xmlns:a16="http://schemas.microsoft.com/office/drawing/2014/main" id="{BA0693DF-AAD9-5904-AF02-B49DEB4C64F2}"/>
              </a:ext>
            </a:extLst>
          </p:cNvPr>
          <p:cNvSpPr txBox="1"/>
          <p:nvPr/>
        </p:nvSpPr>
        <p:spPr>
          <a:xfrm>
            <a:off x="927301" y="2339058"/>
            <a:ext cx="2953237" cy="2430572"/>
          </a:xfrm>
          <a:prstGeom prst="rect">
            <a:avLst/>
          </a:prstGeom>
          <a:noFill/>
        </p:spPr>
        <p:txBody>
          <a:bodyPr wrap="square" rtlCol="0" anchor="ctr" anchorCtr="0">
            <a:noAutofit/>
          </a:bodyPr>
          <a:lstStyle/>
          <a:p>
            <a:pPr lvl="0" algn="ctr">
              <a:lnSpc>
                <a:spcPct val="108000"/>
              </a:lnSpc>
            </a:pPr>
            <a:r>
              <a:rPr lang="en-US" sz="2400" b="1" dirty="0">
                <a:solidFill>
                  <a:schemeClr val="bg1"/>
                </a:solidFill>
              </a:rPr>
              <a:t>Few people with physical disabilities in long-term care are working</a:t>
            </a:r>
            <a:endParaRPr kumimoji="0" lang="en-US" sz="2400" b="1" i="0" u="none" strike="noStrike" kern="1200" cap="none" spc="0" normalizeH="0" baseline="0" noProof="0" dirty="0">
              <a:ln>
                <a:noFill/>
              </a:ln>
              <a:solidFill>
                <a:schemeClr val="bg1"/>
              </a:solidFill>
              <a:effectLst/>
              <a:uLnTx/>
              <a:uFillTx/>
              <a:latin typeface="Lato"/>
            </a:endParaRPr>
          </a:p>
        </p:txBody>
      </p:sp>
      <p:cxnSp>
        <p:nvCxnSpPr>
          <p:cNvPr id="15" name="Straight Connector 14">
            <a:extLst>
              <a:ext uri="{FF2B5EF4-FFF2-40B4-BE49-F238E27FC236}">
                <a16:creationId xmlns:a16="http://schemas.microsoft.com/office/drawing/2014/main" id="{940CF33F-FD68-5CC3-F4EE-8490800C42CF}"/>
              </a:ext>
              <a:ext uri="{C183D7F6-B498-43B3-948B-1728B52AA6E4}">
                <adec:decorative xmlns:adec="http://schemas.microsoft.com/office/drawing/2017/decorative" val="1"/>
              </a:ext>
            </a:extLst>
          </p:cNvPr>
          <p:cNvCxnSpPr>
            <a:cxnSpLocks/>
          </p:cNvCxnSpPr>
          <p:nvPr/>
        </p:nvCxnSpPr>
        <p:spPr>
          <a:xfrm>
            <a:off x="6942944" y="3554343"/>
            <a:ext cx="1388820" cy="0"/>
          </a:xfrm>
          <a:prstGeom prst="line">
            <a:avLst/>
          </a:prstGeom>
          <a:ln w="66675" cap="rnd">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287F3EA4-3859-238C-8C25-F44E6379CB4E}"/>
              </a:ext>
              <a:ext uri="{C183D7F6-B498-43B3-948B-1728B52AA6E4}">
                <adec:decorative xmlns:adec="http://schemas.microsoft.com/office/drawing/2017/decorative" val="1"/>
              </a:ext>
            </a:extLst>
          </p:cNvPr>
          <p:cNvSpPr/>
          <p:nvPr/>
        </p:nvSpPr>
        <p:spPr>
          <a:xfrm>
            <a:off x="5148169" y="2628994"/>
            <a:ext cx="1850698" cy="185069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12" name="TextBox 11">
            <a:extLst>
              <a:ext uri="{FF2B5EF4-FFF2-40B4-BE49-F238E27FC236}">
                <a16:creationId xmlns:a16="http://schemas.microsoft.com/office/drawing/2014/main" id="{FF3F60EF-F4D8-BDF1-946B-13F10E4544C0}"/>
              </a:ext>
            </a:extLst>
          </p:cNvPr>
          <p:cNvSpPr txBox="1"/>
          <p:nvPr/>
        </p:nvSpPr>
        <p:spPr>
          <a:xfrm>
            <a:off x="5271781" y="3203281"/>
            <a:ext cx="1627621" cy="670583"/>
          </a:xfrm>
          <a:prstGeom prst="rect">
            <a:avLst/>
          </a:prstGeom>
          <a:noFill/>
        </p:spPr>
        <p:txBody>
          <a:bodyPr wrap="square" rtlCol="0" anchor="ctr" anchorCtr="0">
            <a:noAutofit/>
          </a:bodyPr>
          <a:lstStyle/>
          <a:p>
            <a:pPr lvl="0" algn="ctr">
              <a:lnSpc>
                <a:spcPct val="108000"/>
              </a:lnSpc>
            </a:pPr>
            <a:r>
              <a:rPr lang="en-US" sz="2400" b="1" dirty="0">
                <a:solidFill>
                  <a:schemeClr val="bg1"/>
                </a:solidFill>
              </a:rPr>
              <a:t>Leads to…</a:t>
            </a:r>
            <a:endParaRPr kumimoji="0" lang="en-US" sz="2400" b="1" i="0" u="none" strike="noStrike" kern="1200" cap="none" spc="0" normalizeH="0" baseline="0" noProof="0" dirty="0">
              <a:ln>
                <a:noFill/>
              </a:ln>
              <a:solidFill>
                <a:schemeClr val="bg1"/>
              </a:solidFill>
              <a:effectLst/>
              <a:uLnTx/>
              <a:uFillTx/>
              <a:latin typeface="Lato"/>
            </a:endParaRPr>
          </a:p>
        </p:txBody>
      </p:sp>
      <p:sp>
        <p:nvSpPr>
          <p:cNvPr id="4" name="Oval 3">
            <a:extLst>
              <a:ext uri="{FF2B5EF4-FFF2-40B4-BE49-F238E27FC236}">
                <a16:creationId xmlns:a16="http://schemas.microsoft.com/office/drawing/2014/main" id="{6DBA4964-1C9E-738E-BF88-B41B2ACC45E6}"/>
              </a:ext>
              <a:ext uri="{C183D7F6-B498-43B3-948B-1728B52AA6E4}">
                <adec:decorative xmlns:adec="http://schemas.microsoft.com/office/drawing/2017/decorative" val="1"/>
              </a:ext>
            </a:extLst>
          </p:cNvPr>
          <p:cNvSpPr/>
          <p:nvPr/>
        </p:nvSpPr>
        <p:spPr>
          <a:xfrm>
            <a:off x="7822878" y="1634103"/>
            <a:ext cx="3840480" cy="384048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6" name="TextBox 5">
            <a:extLst>
              <a:ext uri="{FF2B5EF4-FFF2-40B4-BE49-F238E27FC236}">
                <a16:creationId xmlns:a16="http://schemas.microsoft.com/office/drawing/2014/main" id="{E4D74875-B777-5CE8-7FF5-2B4665A7ED1A}"/>
              </a:ext>
            </a:extLst>
          </p:cNvPr>
          <p:cNvSpPr txBox="1"/>
          <p:nvPr/>
        </p:nvSpPr>
        <p:spPr>
          <a:xfrm>
            <a:off x="7973382" y="2339057"/>
            <a:ext cx="3539472" cy="2430572"/>
          </a:xfrm>
          <a:prstGeom prst="rect">
            <a:avLst/>
          </a:prstGeom>
          <a:noFill/>
        </p:spPr>
        <p:txBody>
          <a:bodyPr wrap="square" rtlCol="0" anchor="ctr" anchorCtr="0">
            <a:noAutofit/>
          </a:bodyPr>
          <a:lstStyle/>
          <a:p>
            <a:pPr lvl="0" algn="ctr">
              <a:lnSpc>
                <a:spcPct val="108000"/>
              </a:lnSpc>
            </a:pPr>
            <a:r>
              <a:rPr lang="en-US" sz="2400" b="1" dirty="0">
                <a:solidFill>
                  <a:schemeClr val="bg1"/>
                </a:solidFill>
              </a:rPr>
              <a:t>Employment service providers that lack experience working with people with physical disabilities </a:t>
            </a:r>
          </a:p>
        </p:txBody>
      </p:sp>
    </p:spTree>
    <p:custDataLst>
      <p:tags r:id="rId1"/>
    </p:custDataLst>
    <p:extLst>
      <p:ext uri="{BB962C8B-B14F-4D97-AF65-F5344CB8AC3E}">
        <p14:creationId xmlns:p14="http://schemas.microsoft.com/office/powerpoint/2010/main" val="403509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750" fill="hold"/>
                                        <p:tgtEl>
                                          <p:spTgt spid="7"/>
                                        </p:tgtEl>
                                        <p:attrNameLst>
                                          <p:attrName>ppt_x</p:attrName>
                                        </p:attrNameLst>
                                      </p:cBhvr>
                                      <p:tavLst>
                                        <p:tav tm="0">
                                          <p:val>
                                            <p:strVal val="0-#ppt_w/2"/>
                                          </p:val>
                                        </p:tav>
                                        <p:tav tm="100000">
                                          <p:val>
                                            <p:strVal val="#ppt_x"/>
                                          </p:val>
                                        </p:tav>
                                      </p:tavLst>
                                    </p:anim>
                                    <p:anim calcmode="lin" valueType="num">
                                      <p:cBhvr additive="base">
                                        <p:cTn id="14" dur="75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750" fill="hold"/>
                                        <p:tgtEl>
                                          <p:spTgt spid="9"/>
                                        </p:tgtEl>
                                        <p:attrNameLst>
                                          <p:attrName>ppt_x</p:attrName>
                                        </p:attrNameLst>
                                      </p:cBhvr>
                                      <p:tavLst>
                                        <p:tav tm="0">
                                          <p:val>
                                            <p:strVal val="0-#ppt_w/2"/>
                                          </p:val>
                                        </p:tav>
                                        <p:tav tm="100000">
                                          <p:val>
                                            <p:strVal val="#ppt_x"/>
                                          </p:val>
                                        </p:tav>
                                      </p:tavLst>
                                    </p:anim>
                                    <p:anim calcmode="lin" valueType="num">
                                      <p:cBhvr additive="base">
                                        <p:cTn id="18" dur="75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750"/>
                                        <p:tgtEl>
                                          <p:spTgt spid="17"/>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750" fill="hold"/>
                                        <p:tgtEl>
                                          <p:spTgt spid="11"/>
                                        </p:tgtEl>
                                        <p:attrNameLst>
                                          <p:attrName>ppt_x</p:attrName>
                                        </p:attrNameLst>
                                      </p:cBhvr>
                                      <p:tavLst>
                                        <p:tav tm="0">
                                          <p:val>
                                            <p:strVal val="#ppt_x"/>
                                          </p:val>
                                        </p:tav>
                                        <p:tav tm="100000">
                                          <p:val>
                                            <p:strVal val="#ppt_x"/>
                                          </p:val>
                                        </p:tav>
                                      </p:tavLst>
                                    </p:anim>
                                    <p:anim calcmode="lin" valueType="num">
                                      <p:cBhvr additive="base">
                                        <p:cTn id="27" dur="75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750" fill="hold"/>
                                        <p:tgtEl>
                                          <p:spTgt spid="3"/>
                                        </p:tgtEl>
                                        <p:attrNameLst>
                                          <p:attrName>ppt_x</p:attrName>
                                        </p:attrNameLst>
                                      </p:cBhvr>
                                      <p:tavLst>
                                        <p:tav tm="0">
                                          <p:val>
                                            <p:strVal val="#ppt_x"/>
                                          </p:val>
                                        </p:tav>
                                        <p:tav tm="100000">
                                          <p:val>
                                            <p:strVal val="#ppt_x"/>
                                          </p:val>
                                        </p:tav>
                                      </p:tavLst>
                                    </p:anim>
                                    <p:anim calcmode="lin" valueType="num">
                                      <p:cBhvr additive="base">
                                        <p:cTn id="31" dur="75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750" fill="hold"/>
                                        <p:tgtEl>
                                          <p:spTgt spid="12"/>
                                        </p:tgtEl>
                                        <p:attrNameLst>
                                          <p:attrName>ppt_x</p:attrName>
                                        </p:attrNameLst>
                                      </p:cBhvr>
                                      <p:tavLst>
                                        <p:tav tm="0">
                                          <p:val>
                                            <p:strVal val="#ppt_x"/>
                                          </p:val>
                                        </p:tav>
                                        <p:tav tm="100000">
                                          <p:val>
                                            <p:strVal val="#ppt_x"/>
                                          </p:val>
                                        </p:tav>
                                      </p:tavLst>
                                    </p:anim>
                                    <p:anim calcmode="lin" valueType="num">
                                      <p:cBhvr additive="base">
                                        <p:cTn id="35" dur="75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2750"/>
                            </p:stCondLst>
                            <p:childTnLst>
                              <p:par>
                                <p:cTn id="37" presetID="22" presetClass="entr" presetSubtype="8" fill="hold" nodeType="afterEffect">
                                  <p:stCondLst>
                                    <p:cond delay="50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4000"/>
                            </p:stCondLst>
                            <p:childTnLst>
                              <p:par>
                                <p:cTn id="41" presetID="2" presetClass="entr" presetSubtype="2"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750" fill="hold"/>
                                        <p:tgtEl>
                                          <p:spTgt spid="4"/>
                                        </p:tgtEl>
                                        <p:attrNameLst>
                                          <p:attrName>ppt_x</p:attrName>
                                        </p:attrNameLst>
                                      </p:cBhvr>
                                      <p:tavLst>
                                        <p:tav tm="0">
                                          <p:val>
                                            <p:strVal val="1+#ppt_w/2"/>
                                          </p:val>
                                        </p:tav>
                                        <p:tav tm="100000">
                                          <p:val>
                                            <p:strVal val="#ppt_x"/>
                                          </p:val>
                                        </p:tav>
                                      </p:tavLst>
                                    </p:anim>
                                    <p:anim calcmode="lin" valueType="num">
                                      <p:cBhvr additive="base">
                                        <p:cTn id="44" dur="750" fill="hold"/>
                                        <p:tgtEl>
                                          <p:spTgt spid="4"/>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750" fill="hold"/>
                                        <p:tgtEl>
                                          <p:spTgt spid="6"/>
                                        </p:tgtEl>
                                        <p:attrNameLst>
                                          <p:attrName>ppt_x</p:attrName>
                                        </p:attrNameLst>
                                      </p:cBhvr>
                                      <p:tavLst>
                                        <p:tav tm="0">
                                          <p:val>
                                            <p:strVal val="1+#ppt_w/2"/>
                                          </p:val>
                                        </p:tav>
                                        <p:tav tm="100000">
                                          <p:val>
                                            <p:strVal val="#ppt_x"/>
                                          </p:val>
                                        </p:tav>
                                      </p:tavLst>
                                    </p:anim>
                                    <p:anim calcmode="lin" valueType="num">
                                      <p:cBhvr additive="base">
                                        <p:cTn id="4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9" grpId="0"/>
      <p:bldP spid="11" grpId="0" animBg="1"/>
      <p:bldP spid="12" grpId="0"/>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AAA1-CFB1-4119-8CB1-A11D727BFB28}"/>
              </a:ext>
            </a:extLst>
          </p:cNvPr>
          <p:cNvSpPr>
            <a:spLocks noGrp="1"/>
          </p:cNvSpPr>
          <p:nvPr>
            <p:ph type="ctrTitle"/>
          </p:nvPr>
        </p:nvSpPr>
        <p:spPr>
          <a:xfrm>
            <a:off x="731520" y="274320"/>
            <a:ext cx="4275787" cy="1451449"/>
          </a:xfrm>
        </p:spPr>
        <p:txBody>
          <a:bodyPr>
            <a:noAutofit/>
          </a:bodyPr>
          <a:lstStyle/>
          <a:p>
            <a:r>
              <a:rPr lang="en-US" sz="4400" dirty="0"/>
              <a:t>How To </a:t>
            </a:r>
            <a:r>
              <a:rPr lang="en-US" sz="4400" b="1" dirty="0"/>
              <a:t>Engage</a:t>
            </a:r>
          </a:p>
        </p:txBody>
      </p:sp>
      <p:sp>
        <p:nvSpPr>
          <p:cNvPr id="3" name="Content Placeholder 2">
            <a:extLst>
              <a:ext uri="{FF2B5EF4-FFF2-40B4-BE49-F238E27FC236}">
                <a16:creationId xmlns:a16="http://schemas.microsoft.com/office/drawing/2014/main" id="{A012575E-25CD-4E32-B3B3-37D8AAA364A9}"/>
              </a:ext>
            </a:extLst>
          </p:cNvPr>
          <p:cNvSpPr>
            <a:spLocks noGrp="1"/>
          </p:cNvSpPr>
          <p:nvPr>
            <p:ph idx="4294967295"/>
          </p:nvPr>
        </p:nvSpPr>
        <p:spPr>
          <a:xfrm>
            <a:off x="731520" y="1820214"/>
            <a:ext cx="5116123" cy="2461294"/>
          </a:xfrm>
        </p:spPr>
        <p:txBody>
          <a:bodyPr>
            <a:noAutofit/>
          </a:bodyPr>
          <a:lstStyle/>
          <a:p>
            <a:pPr marL="347472" indent="-347472">
              <a:lnSpc>
                <a:spcPct val="108000"/>
              </a:lnSpc>
              <a:spcBef>
                <a:spcPts val="1800"/>
              </a:spcBef>
              <a:buClr>
                <a:schemeClr val="bg2"/>
              </a:buClr>
              <a:buSzPct val="125000"/>
            </a:pPr>
            <a:r>
              <a:rPr lang="en-US" sz="2400" dirty="0">
                <a:solidFill>
                  <a:srgbClr val="000000"/>
                </a:solidFill>
                <a:latin typeface="+mn-lt"/>
              </a:rPr>
              <a:t>Talk with the person about their goals, employment barriers and preferences</a:t>
            </a:r>
          </a:p>
          <a:p>
            <a:pPr marL="347472" indent="-347472">
              <a:lnSpc>
                <a:spcPct val="108000"/>
              </a:lnSpc>
              <a:spcBef>
                <a:spcPts val="1800"/>
              </a:spcBef>
              <a:buClr>
                <a:schemeClr val="bg2"/>
              </a:buClr>
              <a:buSzPct val="125000"/>
            </a:pPr>
            <a:r>
              <a:rPr lang="en-US" sz="2400" dirty="0">
                <a:solidFill>
                  <a:srgbClr val="000000"/>
                </a:solidFill>
                <a:latin typeface="+mn-lt"/>
              </a:rPr>
              <a:t>Gain full knowledge about the employment services in the area</a:t>
            </a:r>
          </a:p>
        </p:txBody>
      </p:sp>
      <p:sp>
        <p:nvSpPr>
          <p:cNvPr id="10" name="Content Placeholder 2">
            <a:extLst>
              <a:ext uri="{FF2B5EF4-FFF2-40B4-BE49-F238E27FC236}">
                <a16:creationId xmlns:a16="http://schemas.microsoft.com/office/drawing/2014/main" id="{31D50782-1C08-00AF-6AE3-7A43F870431F}"/>
              </a:ext>
            </a:extLst>
          </p:cNvPr>
          <p:cNvSpPr txBox="1">
            <a:spLocks/>
          </p:cNvSpPr>
          <p:nvPr/>
        </p:nvSpPr>
        <p:spPr>
          <a:xfrm>
            <a:off x="731522" y="4281508"/>
            <a:ext cx="7633546" cy="19833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a:lnSpc>
                <a:spcPct val="108000"/>
              </a:lnSpc>
              <a:spcBef>
                <a:spcPts val="1800"/>
              </a:spcBef>
              <a:buClr>
                <a:schemeClr val="bg2"/>
              </a:buClr>
              <a:buSzPct val="125000"/>
            </a:pPr>
            <a:r>
              <a:rPr lang="en-US" sz="2400" dirty="0">
                <a:solidFill>
                  <a:srgbClr val="000000"/>
                </a:solidFill>
                <a:latin typeface="+mn-lt"/>
              </a:rPr>
              <a:t>Interview prospective service providers to determine if their services are a good fit </a:t>
            </a:r>
          </a:p>
          <a:p>
            <a:pPr marL="347472" indent="-347472">
              <a:lnSpc>
                <a:spcPct val="108000"/>
              </a:lnSpc>
              <a:spcBef>
                <a:spcPts val="1800"/>
              </a:spcBef>
              <a:buClr>
                <a:schemeClr val="bg2"/>
              </a:buClr>
              <a:buSzPct val="125000"/>
            </a:pPr>
            <a:r>
              <a:rPr lang="en-US" sz="2400" dirty="0">
                <a:solidFill>
                  <a:srgbClr val="000000"/>
                </a:solidFill>
                <a:latin typeface="+mn-lt"/>
              </a:rPr>
              <a:t>Help the person sort out details and make decisions about services</a:t>
            </a:r>
          </a:p>
        </p:txBody>
      </p:sp>
      <p:pic>
        <p:nvPicPr>
          <p:cNvPr id="9" name="Picture Placeholder 8">
            <a:extLst>
              <a:ext uri="{FF2B5EF4-FFF2-40B4-BE49-F238E27FC236}">
                <a16:creationId xmlns:a16="http://schemas.microsoft.com/office/drawing/2014/main" id="{D9F8A7C5-BBA4-E4FC-921D-768CD04E6A49}"/>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29805" t="21206" r="424" b="8076"/>
          <a:stretch/>
        </p:blipFill>
        <p:spPr>
          <a:xfrm flipH="1">
            <a:off x="5580976" y="0"/>
            <a:ext cx="6611024" cy="4470399"/>
          </a:xfrm>
        </p:spPr>
      </p:pic>
      <p:sp>
        <p:nvSpPr>
          <p:cNvPr id="6" name="Freeform: Shape 5">
            <a:extLst>
              <a:ext uri="{FF2B5EF4-FFF2-40B4-BE49-F238E27FC236}">
                <a16:creationId xmlns:a16="http://schemas.microsoft.com/office/drawing/2014/main" id="{7C9708BC-B4A3-2E31-C1AA-C51FDDF8EF6A}"/>
              </a:ext>
              <a:ext uri="{C183D7F6-B498-43B3-948B-1728B52AA6E4}">
                <adec:decorative xmlns:adec="http://schemas.microsoft.com/office/drawing/2017/decorative" val="1"/>
              </a:ext>
            </a:extLst>
          </p:cNvPr>
          <p:cNvSpPr/>
          <p:nvPr/>
        </p:nvSpPr>
        <p:spPr>
          <a:xfrm flipV="1">
            <a:off x="7315200" y="0"/>
            <a:ext cx="4876800" cy="6858000"/>
          </a:xfrm>
          <a:custGeom>
            <a:avLst/>
            <a:gdLst>
              <a:gd name="connsiteX0" fmla="*/ 0 w 4876800"/>
              <a:gd name="connsiteY0" fmla="*/ 6852220 h 6858000"/>
              <a:gd name="connsiteX1" fmla="*/ 228600 w 4876800"/>
              <a:gd name="connsiteY1" fmla="*/ 6858000 h 6858000"/>
              <a:gd name="connsiteX2" fmla="*/ 0 w 4876800"/>
              <a:gd name="connsiteY2" fmla="*/ 6858000 h 6858000"/>
              <a:gd name="connsiteX3" fmla="*/ 4876800 w 4876800"/>
              <a:gd name="connsiteY3" fmla="*/ 2209800 h 6858000"/>
              <a:gd name="connsiteX4" fmla="*/ 4876800 w 4876800"/>
              <a:gd name="connsiteY4" fmla="*/ 6858000 h 6858000"/>
              <a:gd name="connsiteX5" fmla="*/ 228600 w 4876800"/>
              <a:gd name="connsiteY5" fmla="*/ 6858000 h 6858000"/>
              <a:gd name="connsiteX6" fmla="*/ 4876800 w 4876800"/>
              <a:gd name="connsiteY6" fmla="*/ 2209800 h 6858000"/>
              <a:gd name="connsiteX7" fmla="*/ 4318762 w 4876800"/>
              <a:gd name="connsiteY7" fmla="*/ 0 h 6858000"/>
              <a:gd name="connsiteX8" fmla="*/ 4876800 w 4876800"/>
              <a:gd name="connsiteY8" fmla="*/ 0 h 6858000"/>
              <a:gd name="connsiteX9" fmla="*/ 4876800 w 4876800"/>
              <a:gd name="connsiteY9" fmla="*/ 2209800 h 6858000"/>
              <a:gd name="connsiteX10" fmla="*/ 4418437 w 4876800"/>
              <a:gd name="connsiteY10" fmla="*/ 1946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76800" h="6858000">
                <a:moveTo>
                  <a:pt x="0" y="6852220"/>
                </a:moveTo>
                <a:lnTo>
                  <a:pt x="228600" y="6858000"/>
                </a:lnTo>
                <a:lnTo>
                  <a:pt x="0" y="6858000"/>
                </a:lnTo>
                <a:close/>
                <a:moveTo>
                  <a:pt x="4876800" y="2209800"/>
                </a:moveTo>
                <a:lnTo>
                  <a:pt x="4876800" y="6858000"/>
                </a:lnTo>
                <a:lnTo>
                  <a:pt x="228600" y="6858000"/>
                </a:lnTo>
                <a:cubicBezTo>
                  <a:pt x="2795730" y="6858000"/>
                  <a:pt x="4876800" y="4776930"/>
                  <a:pt x="4876800" y="2209800"/>
                </a:cubicBezTo>
                <a:close/>
                <a:moveTo>
                  <a:pt x="4318762" y="0"/>
                </a:moveTo>
                <a:lnTo>
                  <a:pt x="4876800" y="0"/>
                </a:lnTo>
                <a:lnTo>
                  <a:pt x="4876800" y="2209800"/>
                </a:lnTo>
                <a:cubicBezTo>
                  <a:pt x="4876800" y="1487795"/>
                  <a:pt x="4712184" y="804238"/>
                  <a:pt x="4418437" y="194613"/>
                </a:cubicBezTo>
                <a:close/>
              </a:path>
            </a:pathLst>
          </a:custGeom>
          <a:gradFill>
            <a:gsLst>
              <a:gs pos="0">
                <a:schemeClr val="accent1">
                  <a:alpha val="90000"/>
                </a:schemeClr>
              </a:gs>
              <a:gs pos="100000">
                <a:schemeClr val="accent6">
                  <a:lumMod val="20000"/>
                  <a:lumOff val="8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6065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750" fill="hold"/>
                                        <p:tgtEl>
                                          <p:spTgt spid="2"/>
                                        </p:tgtEl>
                                        <p:attrNameLst>
                                          <p:attrName>ppt_x</p:attrName>
                                        </p:attrNameLst>
                                      </p:cBhvr>
                                      <p:tavLst>
                                        <p:tav tm="0">
                                          <p:val>
                                            <p:strVal val="0-#ppt_w/2"/>
                                          </p:val>
                                        </p:tav>
                                        <p:tav tm="100000">
                                          <p:val>
                                            <p:strVal val="#ppt_x"/>
                                          </p:val>
                                        </p:tav>
                                      </p:tavLst>
                                    </p:anim>
                                    <p:anim calcmode="lin" valueType="num">
                                      <p:cBhvr additive="base">
                                        <p:cTn id="11" dur="75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 calcmode="lin" valueType="num">
                                      <p:cBhvr additive="base">
                                        <p:cTn id="2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 calcmode="lin" valueType="num">
                                      <p:cBhvr additive="base">
                                        <p:cTn id="3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9" name="Picture Placeholder 8" descr="Hands holding plants">
            <a:extLst>
              <a:ext uri="{FF2B5EF4-FFF2-40B4-BE49-F238E27FC236}">
                <a16:creationId xmlns:a16="http://schemas.microsoft.com/office/drawing/2014/main" id="{CDDB15F8-BBC6-D8C4-1571-56C84942130F}"/>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l="4192" t="21920" b="9698"/>
          <a:stretch/>
        </p:blipFill>
        <p:spPr>
          <a:xfrm>
            <a:off x="0" y="0"/>
            <a:ext cx="12192000" cy="6006168"/>
          </a:xfrm>
        </p:spPr>
      </p:pic>
      <p:sp>
        <p:nvSpPr>
          <p:cNvPr id="2" name="Title 1">
            <a:extLst>
              <a:ext uri="{FF2B5EF4-FFF2-40B4-BE49-F238E27FC236}">
                <a16:creationId xmlns:a16="http://schemas.microsoft.com/office/drawing/2014/main" id="{43C5BEAD-804B-4890-80DD-6E1DB57E9BE9}"/>
              </a:ext>
            </a:extLst>
          </p:cNvPr>
          <p:cNvSpPr>
            <a:spLocks noGrp="1"/>
          </p:cNvSpPr>
          <p:nvPr>
            <p:ph type="ctrTitle"/>
          </p:nvPr>
        </p:nvSpPr>
        <p:spPr>
          <a:xfrm>
            <a:off x="3476625" y="4303059"/>
            <a:ext cx="5238750" cy="829523"/>
          </a:xfrm>
        </p:spPr>
        <p:txBody>
          <a:bodyPr anchor="t">
            <a:normAutofit/>
          </a:bodyPr>
          <a:lstStyle/>
          <a:p>
            <a:r>
              <a:rPr lang="en-US" b="1" dirty="0">
                <a:solidFill>
                  <a:schemeClr val="bg1"/>
                </a:solidFill>
                <a:cs typeface="Times New Roman" panose="02020603050405020304" pitchFamily="18" charset="0"/>
              </a:rPr>
              <a:t>Continuous Support</a:t>
            </a:r>
            <a:endParaRPr lang="en-US" b="1" dirty="0">
              <a:solidFill>
                <a:schemeClr val="bg1"/>
              </a:solidFill>
            </a:endParaRPr>
          </a:p>
        </p:txBody>
      </p:sp>
      <p:sp>
        <p:nvSpPr>
          <p:cNvPr id="6" name="Oval 346">
            <a:extLst>
              <a:ext uri="{FF2B5EF4-FFF2-40B4-BE49-F238E27FC236}">
                <a16:creationId xmlns:a16="http://schemas.microsoft.com/office/drawing/2014/main" id="{C2F1AC19-C782-5841-0F1A-033AA7DB3C05}"/>
              </a:ext>
              <a:ext uri="{C183D7F6-B498-43B3-948B-1728B52AA6E4}">
                <adec:decorative xmlns:adec="http://schemas.microsoft.com/office/drawing/2017/decorative" val="1"/>
              </a:ext>
            </a:extLst>
          </p:cNvPr>
          <p:cNvSpPr>
            <a:spLocks noChangeArrowheads="1"/>
          </p:cNvSpPr>
          <p:nvPr/>
        </p:nvSpPr>
        <p:spPr bwMode="auto">
          <a:xfrm>
            <a:off x="5642908" y="3009436"/>
            <a:ext cx="906184" cy="906182"/>
          </a:xfrm>
          <a:prstGeom prst="ellipse">
            <a:avLst/>
          </a:prstGeom>
          <a:solidFill>
            <a:schemeClr val="bg1"/>
          </a:solidFill>
          <a:ln w="25400">
            <a:solidFill>
              <a:srgbClr val="005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Questrial" pitchFamily="2" charset="0"/>
              <a:ea typeface="+mn-ea"/>
              <a:cs typeface="+mn-cs"/>
            </a:endParaRPr>
          </a:p>
        </p:txBody>
      </p:sp>
      <p:pic>
        <p:nvPicPr>
          <p:cNvPr id="7" name="Graphic 6" descr="Bullseye with solid fill">
            <a:extLst>
              <a:ext uri="{FF2B5EF4-FFF2-40B4-BE49-F238E27FC236}">
                <a16:creationId xmlns:a16="http://schemas.microsoft.com/office/drawing/2014/main" id="{4664CED7-E08F-4D39-422E-D0AB04E7F21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821680" y="3183483"/>
            <a:ext cx="548640" cy="548640"/>
          </a:xfrm>
          <a:prstGeom prst="rect">
            <a:avLst/>
          </a:prstGeom>
        </p:spPr>
      </p:pic>
      <p:sp>
        <p:nvSpPr>
          <p:cNvPr id="3" name="Content Placeholder 2">
            <a:extLst>
              <a:ext uri="{FF2B5EF4-FFF2-40B4-BE49-F238E27FC236}">
                <a16:creationId xmlns:a16="http://schemas.microsoft.com/office/drawing/2014/main" id="{DAB75413-806F-3E13-31AA-C7666F9A848C}"/>
              </a:ext>
            </a:extLst>
          </p:cNvPr>
          <p:cNvSpPr txBox="1">
            <a:spLocks/>
          </p:cNvSpPr>
          <p:nvPr/>
        </p:nvSpPr>
        <p:spPr>
          <a:xfrm>
            <a:off x="2099682" y="5316077"/>
            <a:ext cx="8412480" cy="10775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8000"/>
              </a:lnSpc>
              <a:buFont typeface="Arial" panose="020B0604020202020204" pitchFamily="34" charset="0"/>
              <a:buNone/>
            </a:pPr>
            <a:r>
              <a:rPr lang="en-US" sz="2400" dirty="0">
                <a:solidFill>
                  <a:schemeClr val="bg1"/>
                </a:solidFill>
                <a:latin typeface="+mn-lt"/>
              </a:rPr>
              <a:t>Encourage and support people with physical disabilities to achieve their goals </a:t>
            </a:r>
            <a:r>
              <a:rPr lang="en-US" sz="2400" i="1" dirty="0">
                <a:solidFill>
                  <a:schemeClr val="bg1"/>
                </a:solidFill>
                <a:latin typeface="+mn-lt"/>
              </a:rPr>
              <a:t>throughout their career</a:t>
            </a:r>
          </a:p>
        </p:txBody>
      </p:sp>
    </p:spTree>
    <p:custDataLst>
      <p:tags r:id="rId1"/>
    </p:custDataLst>
    <p:extLst>
      <p:ext uri="{BB962C8B-B14F-4D97-AF65-F5344CB8AC3E}">
        <p14:creationId xmlns:p14="http://schemas.microsoft.com/office/powerpoint/2010/main" val="186151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alpha val="47000"/>
              </a:schemeClr>
            </a:gs>
            <a:gs pos="40000">
              <a:schemeClr val="accent2">
                <a:lumMod val="95000"/>
                <a:lumOff val="5000"/>
              </a:schemeClr>
            </a:gs>
            <a:gs pos="77000">
              <a:schemeClr val="tx2">
                <a:lumMod val="5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5037F12-65B5-E66A-77A9-EE6F4E33EDFD}"/>
              </a:ext>
              <a:ext uri="{C183D7F6-B498-43B3-948B-1728B52AA6E4}">
                <adec:decorative xmlns:adec="http://schemas.microsoft.com/office/drawing/2017/decorative" val="1"/>
              </a:ext>
            </a:extLst>
          </p:cNvPr>
          <p:cNvSpPr/>
          <p:nvPr/>
        </p:nvSpPr>
        <p:spPr>
          <a:xfrm rot="10800000">
            <a:off x="-7" y="0"/>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6" name="Freeform: Shape 5">
            <a:extLst>
              <a:ext uri="{FF2B5EF4-FFF2-40B4-BE49-F238E27FC236}">
                <a16:creationId xmlns:a16="http://schemas.microsoft.com/office/drawing/2014/main" id="{FCD27EA7-7F75-648F-0005-36D391C82607}"/>
              </a:ext>
              <a:ext uri="{C183D7F6-B498-43B3-948B-1728B52AA6E4}">
                <adec:decorative xmlns:adec="http://schemas.microsoft.com/office/drawing/2017/decorative" val="1"/>
              </a:ext>
            </a:extLst>
          </p:cNvPr>
          <p:cNvSpPr/>
          <p:nvPr/>
        </p:nvSpPr>
        <p:spPr>
          <a:xfrm rot="10800000" flipH="1" flipV="1">
            <a:off x="-6" y="1597446"/>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2" name="Title 1">
            <a:extLst>
              <a:ext uri="{FF2B5EF4-FFF2-40B4-BE49-F238E27FC236}">
                <a16:creationId xmlns:a16="http://schemas.microsoft.com/office/drawing/2014/main" id="{4474BC12-376F-776E-F97A-3690BD76F029}"/>
              </a:ext>
            </a:extLst>
          </p:cNvPr>
          <p:cNvSpPr>
            <a:spLocks noGrp="1"/>
          </p:cNvSpPr>
          <p:nvPr>
            <p:ph type="ctrTitle"/>
          </p:nvPr>
        </p:nvSpPr>
        <p:spPr>
          <a:xfrm>
            <a:off x="1524000" y="1597436"/>
            <a:ext cx="9144000" cy="3421373"/>
          </a:xfrm>
        </p:spPr>
        <p:txBody>
          <a:bodyPr>
            <a:noAutofit/>
          </a:bodyPr>
          <a:lstStyle/>
          <a:p>
            <a:r>
              <a:rPr lang="en-US" sz="6600" b="1" dirty="0">
                <a:solidFill>
                  <a:schemeClr val="bg1"/>
                </a:solidFill>
              </a:rPr>
              <a:t>Division of Vocational Rehabilitation (DVR) </a:t>
            </a:r>
            <a:r>
              <a:rPr lang="en-US" sz="6600" dirty="0">
                <a:solidFill>
                  <a:schemeClr val="bg1"/>
                </a:solidFill>
              </a:rPr>
              <a:t>Supports and Services</a:t>
            </a:r>
          </a:p>
        </p:txBody>
      </p:sp>
    </p:spTree>
    <p:custDataLst>
      <p:tags r:id="rId1"/>
    </p:custDataLst>
    <p:extLst>
      <p:ext uri="{BB962C8B-B14F-4D97-AF65-F5344CB8AC3E}">
        <p14:creationId xmlns:p14="http://schemas.microsoft.com/office/powerpoint/2010/main" val="1591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7008FE-1BB5-910D-5B90-14135BC221D5}"/>
              </a:ext>
              <a:ext uri="{C183D7F6-B498-43B3-948B-1728B52AA6E4}">
                <adec:decorative xmlns:adec="http://schemas.microsoft.com/office/drawing/2017/decorative" val="1"/>
              </a:ext>
            </a:extLst>
          </p:cNvPr>
          <p:cNvSpPr/>
          <p:nvPr/>
        </p:nvSpPr>
        <p:spPr>
          <a:xfrm>
            <a:off x="6096000" y="0"/>
            <a:ext cx="6096000" cy="6858000"/>
          </a:xfrm>
          <a:prstGeom prst="rect">
            <a:avLst/>
          </a:prstGeom>
          <a:gradFill>
            <a:gsLst>
              <a:gs pos="0">
                <a:schemeClr val="tx2">
                  <a:alpha val="75000"/>
                </a:schemeClr>
              </a:gs>
              <a:gs pos="100000">
                <a:schemeClr val="accent1">
                  <a:lumMod val="60000"/>
                  <a:lumOff val="4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pic>
        <p:nvPicPr>
          <p:cNvPr id="12" name="Picture 11">
            <a:extLst>
              <a:ext uri="{FF2B5EF4-FFF2-40B4-BE49-F238E27FC236}">
                <a16:creationId xmlns:a16="http://schemas.microsoft.com/office/drawing/2014/main" id="{B0875A74-2B83-5B50-8311-B95A6F114AF0}"/>
              </a:ext>
              <a:ext uri="{C183D7F6-B498-43B3-948B-1728B52AA6E4}">
                <adec:decorative xmlns:adec="http://schemas.microsoft.com/office/drawing/2017/decorative" val="1"/>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6528095" y="544882"/>
            <a:ext cx="5231810" cy="5768236"/>
          </a:xfrm>
          <a:prstGeom prst="rect">
            <a:avLst/>
          </a:prstGeom>
          <a:noFill/>
        </p:spPr>
      </p:pic>
      <p:sp>
        <p:nvSpPr>
          <p:cNvPr id="7" name="Rectangle 6">
            <a:extLst>
              <a:ext uri="{FF2B5EF4-FFF2-40B4-BE49-F238E27FC236}">
                <a16:creationId xmlns:a16="http://schemas.microsoft.com/office/drawing/2014/main" id="{A7CA6FC5-45F5-9FF9-ACF4-C1AA440DCD92}"/>
              </a:ext>
              <a:ext uri="{C183D7F6-B498-43B3-948B-1728B52AA6E4}">
                <adec:decorative xmlns:adec="http://schemas.microsoft.com/office/drawing/2017/decorative" val="1"/>
              </a:ext>
            </a:extLst>
          </p:cNvPr>
          <p:cNvSpPr/>
          <p:nvPr/>
        </p:nvSpPr>
        <p:spPr>
          <a:xfrm flipH="1" flipV="1">
            <a:off x="0" y="0"/>
            <a:ext cx="6096000" cy="6858000"/>
          </a:xfrm>
          <a:prstGeom prst="rect">
            <a:avLst/>
          </a:prstGeom>
          <a:gradFill>
            <a:gsLst>
              <a:gs pos="0">
                <a:schemeClr val="tx2">
                  <a:alpha val="75000"/>
                </a:schemeClr>
              </a:gs>
              <a:gs pos="100000">
                <a:schemeClr val="accent1">
                  <a:lumMod val="60000"/>
                  <a:lumOff val="4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14" name="Rectangle 13">
            <a:extLst>
              <a:ext uri="{FF2B5EF4-FFF2-40B4-BE49-F238E27FC236}">
                <a16:creationId xmlns:a16="http://schemas.microsoft.com/office/drawing/2014/main" id="{8F4B2486-B7F1-6420-19F8-00539B266B43}"/>
              </a:ext>
              <a:ext uri="{C183D7F6-B498-43B3-948B-1728B52AA6E4}">
                <adec:decorative xmlns:adec="http://schemas.microsoft.com/office/drawing/2017/decorative" val="1"/>
              </a:ext>
            </a:extLst>
          </p:cNvPr>
          <p:cNvSpPr/>
          <p:nvPr/>
        </p:nvSpPr>
        <p:spPr>
          <a:xfrm>
            <a:off x="617951" y="544882"/>
            <a:ext cx="4860099" cy="576823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CA4DA58-068A-63C0-722C-261D6C86C764}"/>
              </a:ext>
              <a:ext uri="{C183D7F6-B498-43B3-948B-1728B52AA6E4}">
                <adec:decorative xmlns:adec="http://schemas.microsoft.com/office/drawing/2017/decorative" val="1"/>
              </a:ext>
            </a:extLst>
          </p:cNvPr>
          <p:cNvSpPr/>
          <p:nvPr/>
        </p:nvSpPr>
        <p:spPr>
          <a:xfrm>
            <a:off x="4414666" y="1747666"/>
            <a:ext cx="3362668" cy="33626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CAC698-1118-DD67-4F82-6011EC963C8F}"/>
              </a:ext>
            </a:extLst>
          </p:cNvPr>
          <p:cNvSpPr>
            <a:spLocks noGrp="1"/>
          </p:cNvSpPr>
          <p:nvPr>
            <p:ph type="title"/>
          </p:nvPr>
        </p:nvSpPr>
        <p:spPr>
          <a:xfrm>
            <a:off x="4566131" y="2573046"/>
            <a:ext cx="2929694" cy="1711908"/>
          </a:xfrm>
        </p:spPr>
        <p:txBody>
          <a:bodyPr/>
          <a:lstStyle/>
          <a:p>
            <a:pPr algn="ctr"/>
            <a:r>
              <a:rPr lang="en-US" sz="4800" dirty="0">
                <a:solidFill>
                  <a:schemeClr val="bg1"/>
                </a:solidFill>
              </a:rPr>
              <a:t>DVR </a:t>
            </a:r>
            <a:r>
              <a:rPr lang="en-US" sz="4800" b="1" dirty="0">
                <a:solidFill>
                  <a:schemeClr val="bg1"/>
                </a:solidFill>
              </a:rPr>
              <a:t>Overview</a:t>
            </a:r>
          </a:p>
        </p:txBody>
      </p:sp>
      <p:sp>
        <p:nvSpPr>
          <p:cNvPr id="3" name="Content Placeholder 2">
            <a:extLst>
              <a:ext uri="{FF2B5EF4-FFF2-40B4-BE49-F238E27FC236}">
                <a16:creationId xmlns:a16="http://schemas.microsoft.com/office/drawing/2014/main" id="{78E32C1C-442B-B889-0A85-C47550AE3BAA}"/>
              </a:ext>
            </a:extLst>
          </p:cNvPr>
          <p:cNvSpPr>
            <a:spLocks noGrp="1"/>
          </p:cNvSpPr>
          <p:nvPr>
            <p:ph sz="half" idx="1"/>
          </p:nvPr>
        </p:nvSpPr>
        <p:spPr>
          <a:xfrm>
            <a:off x="678977" y="676404"/>
            <a:ext cx="3736568" cy="5636713"/>
          </a:xfrm>
        </p:spPr>
        <p:txBody>
          <a:bodyPr>
            <a:noAutofit/>
          </a:bodyPr>
          <a:lstStyle/>
          <a:p>
            <a:pPr marL="0" indent="0" algn="ctr">
              <a:lnSpc>
                <a:spcPct val="120000"/>
              </a:lnSpc>
              <a:buNone/>
            </a:pPr>
            <a:r>
              <a:rPr lang="en-US" sz="3000" dirty="0">
                <a:solidFill>
                  <a:srgbClr val="000000"/>
                </a:solidFill>
                <a:latin typeface="+mn-lt"/>
              </a:rPr>
              <a:t>The Division of Vocational Rehabilitation (DVR) helps people with disabilities</a:t>
            </a:r>
          </a:p>
          <a:p>
            <a:pPr marL="0" indent="0" algn="ctr">
              <a:lnSpc>
                <a:spcPct val="120000"/>
              </a:lnSpc>
              <a:buNone/>
            </a:pPr>
            <a:r>
              <a:rPr lang="en-US" sz="3000" b="1" i="1" dirty="0">
                <a:solidFill>
                  <a:schemeClr val="tx1">
                    <a:lumMod val="75000"/>
                  </a:schemeClr>
                </a:solidFill>
                <a:latin typeface="+mn-lt"/>
              </a:rPr>
              <a:t>obtain, </a:t>
            </a:r>
          </a:p>
          <a:p>
            <a:pPr marL="0" indent="0" algn="ctr">
              <a:lnSpc>
                <a:spcPct val="120000"/>
              </a:lnSpc>
              <a:buNone/>
            </a:pPr>
            <a:r>
              <a:rPr lang="en-US" sz="3000" b="1" i="1" dirty="0">
                <a:solidFill>
                  <a:schemeClr val="tx1">
                    <a:lumMod val="75000"/>
                  </a:schemeClr>
                </a:solidFill>
                <a:latin typeface="+mn-lt"/>
              </a:rPr>
              <a:t>maintain, </a:t>
            </a:r>
          </a:p>
          <a:p>
            <a:pPr marL="0" indent="0" algn="ctr">
              <a:lnSpc>
                <a:spcPct val="120000"/>
              </a:lnSpc>
              <a:buNone/>
            </a:pPr>
            <a:r>
              <a:rPr lang="en-US" sz="3000" b="1" i="1" dirty="0">
                <a:solidFill>
                  <a:schemeClr val="tx1">
                    <a:lumMod val="75000"/>
                  </a:schemeClr>
                </a:solidFill>
                <a:latin typeface="+mn-lt"/>
              </a:rPr>
              <a:t>or advance </a:t>
            </a:r>
          </a:p>
          <a:p>
            <a:pPr marL="0" indent="0" algn="ctr">
              <a:lnSpc>
                <a:spcPct val="120000"/>
              </a:lnSpc>
              <a:buNone/>
            </a:pPr>
            <a:r>
              <a:rPr lang="en-US" sz="3000" dirty="0">
                <a:solidFill>
                  <a:srgbClr val="000000"/>
                </a:solidFill>
                <a:latin typeface="+mn-lt"/>
              </a:rPr>
              <a:t>in employment.</a:t>
            </a:r>
          </a:p>
        </p:txBody>
      </p:sp>
      <p:sp>
        <p:nvSpPr>
          <p:cNvPr id="10" name="Content Placeholder 2">
            <a:extLst>
              <a:ext uri="{FF2B5EF4-FFF2-40B4-BE49-F238E27FC236}">
                <a16:creationId xmlns:a16="http://schemas.microsoft.com/office/drawing/2014/main" id="{DFD02E45-C587-2C32-F1DA-B6E4F28ADB7C}"/>
              </a:ext>
            </a:extLst>
          </p:cNvPr>
          <p:cNvSpPr txBox="1">
            <a:spLocks/>
          </p:cNvSpPr>
          <p:nvPr/>
        </p:nvSpPr>
        <p:spPr>
          <a:xfrm>
            <a:off x="7927920" y="2039663"/>
            <a:ext cx="2996640" cy="3958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20000"/>
              </a:lnSpc>
              <a:buNone/>
              <a:defRPr/>
            </a:pPr>
            <a:r>
              <a:rPr lang="en-US" sz="3000" b="1" dirty="0">
                <a:solidFill>
                  <a:schemeClr val="tx1">
                    <a:lumMod val="75000"/>
                  </a:schemeClr>
                </a:solidFill>
              </a:rPr>
              <a:t>DVR is Wisconsin’s primary funder of employment services </a:t>
            </a:r>
            <a:r>
              <a:rPr lang="en-US" sz="3000" dirty="0">
                <a:solidFill>
                  <a:srgbClr val="000000"/>
                </a:solidFill>
              </a:rPr>
              <a:t>to people with disabilities.</a:t>
            </a:r>
          </a:p>
        </p:txBody>
      </p:sp>
    </p:spTree>
    <p:custDataLst>
      <p:tags r:id="rId1"/>
    </p:custDataLst>
    <p:extLst>
      <p:ext uri="{BB962C8B-B14F-4D97-AF65-F5344CB8AC3E}">
        <p14:creationId xmlns:p14="http://schemas.microsoft.com/office/powerpoint/2010/main" val="375257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750" fill="hold"/>
                                        <p:tgtEl>
                                          <p:spTgt spid="2"/>
                                        </p:tgtEl>
                                        <p:attrNameLst>
                                          <p:attrName>ppt_w</p:attrName>
                                        </p:attrNameLst>
                                      </p:cBhvr>
                                      <p:tavLst>
                                        <p:tav tm="0">
                                          <p:val>
                                            <p:fltVal val="0"/>
                                          </p:val>
                                        </p:tav>
                                        <p:tav tm="100000">
                                          <p:val>
                                            <p:strVal val="#ppt_w"/>
                                          </p:val>
                                        </p:tav>
                                      </p:tavLst>
                                    </p:anim>
                                    <p:anim calcmode="lin" valueType="num">
                                      <p:cBhvr>
                                        <p:cTn id="14" dur="750" fill="hold"/>
                                        <p:tgtEl>
                                          <p:spTgt spid="2"/>
                                        </p:tgtEl>
                                        <p:attrNameLst>
                                          <p:attrName>ppt_h</p:attrName>
                                        </p:attrNameLst>
                                      </p:cBhvr>
                                      <p:tavLst>
                                        <p:tav tm="0">
                                          <p:val>
                                            <p:fltVal val="0"/>
                                          </p:val>
                                        </p:tav>
                                        <p:tav tm="100000">
                                          <p:val>
                                            <p:strVal val="#ppt_h"/>
                                          </p:val>
                                        </p:tav>
                                      </p:tavLst>
                                    </p:anim>
                                    <p:animEffect transition="in" filter="fade">
                                      <p:cBhvr>
                                        <p:cTn id="15" dur="750"/>
                                        <p:tgtEl>
                                          <p:spTgt spid="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Effect transition="in" filter="fade">
                                      <p:cBhvr>
                                        <p:cTn id="20" dur="1000"/>
                                        <p:tgtEl>
                                          <p:spTgt spid="13"/>
                                        </p:tgtEl>
                                      </p:cBhvr>
                                    </p:animEffect>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750"/>
                                        <p:tgtEl>
                                          <p:spTgt spid="3">
                                            <p:txEl>
                                              <p:pRg st="0" end="0"/>
                                            </p:txEl>
                                          </p:spTgt>
                                        </p:tgtEl>
                                      </p:cBhvr>
                                    </p:animEffect>
                                    <p:anim calcmode="lin" valueType="num">
                                      <p:cBhvr>
                                        <p:cTn id="25"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1750"/>
                            </p:stCondLst>
                            <p:childTnLst>
                              <p:par>
                                <p:cTn id="28" presetID="31" presetClass="entr" presetSubtype="0" fill="hold" grpId="0"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1" end="1"/>
                                            </p:txEl>
                                          </p:spTgt>
                                        </p:tgtEl>
                                      </p:cBhvr>
                                    </p:animEffect>
                                  </p:childTnLst>
                                </p:cTn>
                              </p:par>
                            </p:childTnLst>
                          </p:cTn>
                        </p:par>
                        <p:par>
                          <p:cTn id="34" fill="hold">
                            <p:stCondLst>
                              <p:cond delay="2750"/>
                            </p:stCondLst>
                            <p:childTnLst>
                              <p:par>
                                <p:cTn id="35" presetID="31" presetClass="entr" presetSubtype="0" fill="hold" grpId="0"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2" end="2"/>
                                            </p:txEl>
                                          </p:spTgt>
                                        </p:tgtEl>
                                      </p:cBhvr>
                                    </p:animEffect>
                                  </p:childTnLst>
                                </p:cTn>
                              </p:par>
                            </p:childTnLst>
                          </p:cTn>
                        </p:par>
                        <p:par>
                          <p:cTn id="41" fill="hold">
                            <p:stCondLst>
                              <p:cond delay="3750"/>
                            </p:stCondLst>
                            <p:childTnLst>
                              <p:par>
                                <p:cTn id="42" presetID="31" presetClass="entr" presetSubtype="0" fill="hold" grpId="0" nodeType="after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3" end="3"/>
                                            </p:txEl>
                                          </p:spTgt>
                                        </p:tgtEl>
                                      </p:cBhvr>
                                    </p:animEffect>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750"/>
                                        <p:tgtEl>
                                          <p:spTgt spid="3">
                                            <p:txEl>
                                              <p:pRg st="4" end="4"/>
                                            </p:txEl>
                                          </p:spTgt>
                                        </p:tgtEl>
                                      </p:cBhvr>
                                    </p:animEffect>
                                    <p:anim calcmode="lin" valueType="num">
                                      <p:cBhvr>
                                        <p:cTn id="52"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3"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Effect transition="in" filter="wipe(up)">
                                      <p:cBhvr>
                                        <p:cTn id="5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P spid="2" grpId="0"/>
      <p:bldP spid="3" grpId="0" uiExpand="1" build="p"/>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7008FE-1BB5-910D-5B90-14135BC221D5}"/>
              </a:ext>
              <a:ext uri="{C183D7F6-B498-43B3-948B-1728B52AA6E4}">
                <adec:decorative xmlns:adec="http://schemas.microsoft.com/office/drawing/2017/decorative" val="1"/>
              </a:ext>
            </a:extLst>
          </p:cNvPr>
          <p:cNvSpPr/>
          <p:nvPr/>
        </p:nvSpPr>
        <p:spPr>
          <a:xfrm>
            <a:off x="6096000" y="0"/>
            <a:ext cx="6096000" cy="6858000"/>
          </a:xfrm>
          <a:prstGeom prst="rect">
            <a:avLst/>
          </a:prstGeom>
          <a:gradFill>
            <a:gsLst>
              <a:gs pos="0">
                <a:schemeClr val="accent1">
                  <a:lumMod val="60000"/>
                  <a:lumOff val="40000"/>
                  <a:alpha val="90000"/>
                </a:schemeClr>
              </a:gs>
              <a:gs pos="100000">
                <a:schemeClr val="tx1">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7" name="Rectangle 6">
            <a:extLst>
              <a:ext uri="{FF2B5EF4-FFF2-40B4-BE49-F238E27FC236}">
                <a16:creationId xmlns:a16="http://schemas.microsoft.com/office/drawing/2014/main" id="{A7CA6FC5-45F5-9FF9-ACF4-C1AA440DCD92}"/>
              </a:ext>
              <a:ext uri="{C183D7F6-B498-43B3-948B-1728B52AA6E4}">
                <adec:decorative xmlns:adec="http://schemas.microsoft.com/office/drawing/2017/decorative" val="1"/>
              </a:ext>
            </a:extLst>
          </p:cNvPr>
          <p:cNvSpPr/>
          <p:nvPr/>
        </p:nvSpPr>
        <p:spPr>
          <a:xfrm flipH="1" flipV="1">
            <a:off x="0" y="0"/>
            <a:ext cx="6096000" cy="6858000"/>
          </a:xfrm>
          <a:prstGeom prst="rect">
            <a:avLst/>
          </a:prstGeom>
          <a:gradFill>
            <a:gsLst>
              <a:gs pos="0">
                <a:schemeClr val="accent1">
                  <a:lumMod val="60000"/>
                  <a:lumOff val="40000"/>
                  <a:alpha val="90000"/>
                </a:schemeClr>
              </a:gs>
              <a:gs pos="100000">
                <a:schemeClr val="tx1">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14" name="Rectangle 13">
            <a:extLst>
              <a:ext uri="{FF2B5EF4-FFF2-40B4-BE49-F238E27FC236}">
                <a16:creationId xmlns:a16="http://schemas.microsoft.com/office/drawing/2014/main" id="{8F4B2486-B7F1-6420-19F8-00539B266B43}"/>
              </a:ext>
              <a:ext uri="{C183D7F6-B498-43B3-948B-1728B52AA6E4}">
                <adec:decorative xmlns:adec="http://schemas.microsoft.com/office/drawing/2017/decorative" val="1"/>
              </a:ext>
            </a:extLst>
          </p:cNvPr>
          <p:cNvSpPr/>
          <p:nvPr/>
        </p:nvSpPr>
        <p:spPr>
          <a:xfrm>
            <a:off x="617951" y="544882"/>
            <a:ext cx="6095999" cy="576823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4FD7313-5F93-4370-9B36-42513E682E70}"/>
              </a:ext>
              <a:ext uri="{C183D7F6-B498-43B3-948B-1728B52AA6E4}">
                <adec:decorative xmlns:adec="http://schemas.microsoft.com/office/drawing/2017/decorative" val="1"/>
              </a:ext>
            </a:extLst>
          </p:cNvPr>
          <p:cNvSpPr/>
          <p:nvPr/>
        </p:nvSpPr>
        <p:spPr>
          <a:xfrm>
            <a:off x="6713950" y="544881"/>
            <a:ext cx="4860099" cy="576823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2F1170FA-200C-EA91-7626-EA487B2329BA}"/>
              </a:ext>
              <a:ext uri="{C183D7F6-B498-43B3-948B-1728B52AA6E4}">
                <adec:decorative xmlns:adec="http://schemas.microsoft.com/office/drawing/2017/decorative" val="1"/>
              </a:ext>
            </a:extLst>
          </p:cNvPr>
          <p:cNvSpPr/>
          <p:nvPr/>
        </p:nvSpPr>
        <p:spPr>
          <a:xfrm>
            <a:off x="4414666" y="-5974"/>
            <a:ext cx="3362668" cy="6863975"/>
          </a:xfrm>
          <a:custGeom>
            <a:avLst/>
            <a:gdLst>
              <a:gd name="connsiteX0" fmla="*/ 1198590 w 3362668"/>
              <a:gd name="connsiteY0" fmla="*/ 5689042 h 6863975"/>
              <a:gd name="connsiteX1" fmla="*/ 1398598 w 3362668"/>
              <a:gd name="connsiteY1" fmla="*/ 5751128 h 6863975"/>
              <a:gd name="connsiteX2" fmla="*/ 1681334 w 3362668"/>
              <a:gd name="connsiteY2" fmla="*/ 5779630 h 6863975"/>
              <a:gd name="connsiteX3" fmla="*/ 1964071 w 3362668"/>
              <a:gd name="connsiteY3" fmla="*/ 5751128 h 6863975"/>
              <a:gd name="connsiteX4" fmla="*/ 2164076 w 3362668"/>
              <a:gd name="connsiteY4" fmla="*/ 5689043 h 6863975"/>
              <a:gd name="connsiteX5" fmla="*/ 2167004 w 3362668"/>
              <a:gd name="connsiteY5" fmla="*/ 5691459 h 6863975"/>
              <a:gd name="connsiteX6" fmla="*/ 2368176 w 3362668"/>
              <a:gd name="connsiteY6" fmla="*/ 6177131 h 6863975"/>
              <a:gd name="connsiteX7" fmla="*/ 1681332 w 3362668"/>
              <a:gd name="connsiteY7" fmla="*/ 6863975 h 6863975"/>
              <a:gd name="connsiteX8" fmla="*/ 994488 w 3362668"/>
              <a:gd name="connsiteY8" fmla="*/ 6177131 h 6863975"/>
              <a:gd name="connsiteX9" fmla="*/ 1195660 w 3362668"/>
              <a:gd name="connsiteY9" fmla="*/ 5691459 h 6863975"/>
              <a:gd name="connsiteX10" fmla="*/ 938675 w 3362668"/>
              <a:gd name="connsiteY10" fmla="*/ 3188048 h 6863975"/>
              <a:gd name="connsiteX11" fmla="*/ 1026883 w 3362668"/>
              <a:gd name="connsiteY11" fmla="*/ 3230541 h 6863975"/>
              <a:gd name="connsiteX12" fmla="*/ 1681334 w 3362668"/>
              <a:gd name="connsiteY12" fmla="*/ 3362668 h 6863975"/>
              <a:gd name="connsiteX13" fmla="*/ 2335785 w 3362668"/>
              <a:gd name="connsiteY13" fmla="*/ 3230541 h 6863975"/>
              <a:gd name="connsiteX14" fmla="*/ 2423994 w 3362668"/>
              <a:gd name="connsiteY14" fmla="*/ 3188048 h 6863975"/>
              <a:gd name="connsiteX15" fmla="*/ 2465718 w 3362668"/>
              <a:gd name="connsiteY15" fmla="*/ 3213396 h 6863975"/>
              <a:gd name="connsiteX16" fmla="*/ 3084249 w 3362668"/>
              <a:gd name="connsiteY16" fmla="*/ 4376715 h 6863975"/>
              <a:gd name="connsiteX17" fmla="*/ 2227412 w 3362668"/>
              <a:gd name="connsiteY17" fmla="*/ 5669382 h 6863975"/>
              <a:gd name="connsiteX18" fmla="*/ 2164076 w 3362668"/>
              <a:gd name="connsiteY18" fmla="*/ 5689043 h 6863975"/>
              <a:gd name="connsiteX19" fmla="*/ 2065353 w 3362668"/>
              <a:gd name="connsiteY19" fmla="*/ 5607590 h 6863975"/>
              <a:gd name="connsiteX20" fmla="*/ 1681332 w 3362668"/>
              <a:gd name="connsiteY20" fmla="*/ 5490287 h 6863975"/>
              <a:gd name="connsiteX21" fmla="*/ 1297311 w 3362668"/>
              <a:gd name="connsiteY21" fmla="*/ 5607590 h 6863975"/>
              <a:gd name="connsiteX22" fmla="*/ 1198590 w 3362668"/>
              <a:gd name="connsiteY22" fmla="*/ 5689042 h 6863975"/>
              <a:gd name="connsiteX23" fmla="*/ 1135256 w 3362668"/>
              <a:gd name="connsiteY23" fmla="*/ 5669382 h 6863975"/>
              <a:gd name="connsiteX24" fmla="*/ 278419 w 3362668"/>
              <a:gd name="connsiteY24" fmla="*/ 4376715 h 6863975"/>
              <a:gd name="connsiteX25" fmla="*/ 896951 w 3362668"/>
              <a:gd name="connsiteY25" fmla="*/ 3213396 h 6863975"/>
              <a:gd name="connsiteX26" fmla="*/ 1681334 w 3362668"/>
              <a:gd name="connsiteY26" fmla="*/ 0 h 6863975"/>
              <a:gd name="connsiteX27" fmla="*/ 3362668 w 3362668"/>
              <a:gd name="connsiteY27" fmla="*/ 1681334 h 6863975"/>
              <a:gd name="connsiteX28" fmla="*/ 2482758 w 3362668"/>
              <a:gd name="connsiteY28" fmla="*/ 3159740 h 6863975"/>
              <a:gd name="connsiteX29" fmla="*/ 2423994 w 3362668"/>
              <a:gd name="connsiteY29" fmla="*/ 3188048 h 6863975"/>
              <a:gd name="connsiteX30" fmla="*/ 2350047 w 3362668"/>
              <a:gd name="connsiteY30" fmla="*/ 3143124 h 6863975"/>
              <a:gd name="connsiteX31" fmla="*/ 1681334 w 3362668"/>
              <a:gd name="connsiteY31" fmla="*/ 2973800 h 6863975"/>
              <a:gd name="connsiteX32" fmla="*/ 1012622 w 3362668"/>
              <a:gd name="connsiteY32" fmla="*/ 3143124 h 6863975"/>
              <a:gd name="connsiteX33" fmla="*/ 938675 w 3362668"/>
              <a:gd name="connsiteY33" fmla="*/ 3188048 h 6863975"/>
              <a:gd name="connsiteX34" fmla="*/ 879911 w 3362668"/>
              <a:gd name="connsiteY34" fmla="*/ 3159740 h 6863975"/>
              <a:gd name="connsiteX35" fmla="*/ 0 w 3362668"/>
              <a:gd name="connsiteY35" fmla="*/ 1681334 h 6863975"/>
              <a:gd name="connsiteX36" fmla="*/ 1681334 w 3362668"/>
              <a:gd name="connsiteY36" fmla="*/ 0 h 686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62668" h="6863975">
                <a:moveTo>
                  <a:pt x="1198590" y="5689042"/>
                </a:moveTo>
                <a:lnTo>
                  <a:pt x="1398598" y="5751128"/>
                </a:lnTo>
                <a:cubicBezTo>
                  <a:pt x="1489924" y="5769816"/>
                  <a:pt x="1584483" y="5779630"/>
                  <a:pt x="1681334" y="5779630"/>
                </a:cubicBezTo>
                <a:cubicBezTo>
                  <a:pt x="1778185" y="5779630"/>
                  <a:pt x="1872744" y="5769816"/>
                  <a:pt x="1964071" y="5751128"/>
                </a:cubicBezTo>
                <a:lnTo>
                  <a:pt x="2164076" y="5689043"/>
                </a:lnTo>
                <a:lnTo>
                  <a:pt x="2167004" y="5691459"/>
                </a:lnTo>
                <a:cubicBezTo>
                  <a:pt x="2291299" y="5815754"/>
                  <a:pt x="2368176" y="5987465"/>
                  <a:pt x="2368176" y="6177131"/>
                </a:cubicBezTo>
                <a:cubicBezTo>
                  <a:pt x="2368176" y="6556464"/>
                  <a:pt x="2060665" y="6863975"/>
                  <a:pt x="1681332" y="6863975"/>
                </a:cubicBezTo>
                <a:cubicBezTo>
                  <a:pt x="1301999" y="6863975"/>
                  <a:pt x="994488" y="6556464"/>
                  <a:pt x="994488" y="6177131"/>
                </a:cubicBezTo>
                <a:cubicBezTo>
                  <a:pt x="994488" y="5987465"/>
                  <a:pt x="1071366" y="5815754"/>
                  <a:pt x="1195660" y="5691459"/>
                </a:cubicBezTo>
                <a:close/>
                <a:moveTo>
                  <a:pt x="938675" y="3188048"/>
                </a:moveTo>
                <a:lnTo>
                  <a:pt x="1026883" y="3230541"/>
                </a:lnTo>
                <a:cubicBezTo>
                  <a:pt x="1228035" y="3315621"/>
                  <a:pt x="1449191" y="3362668"/>
                  <a:pt x="1681334" y="3362668"/>
                </a:cubicBezTo>
                <a:cubicBezTo>
                  <a:pt x="1913478" y="3362668"/>
                  <a:pt x="2134633" y="3315621"/>
                  <a:pt x="2335785" y="3230541"/>
                </a:cubicBezTo>
                <a:lnTo>
                  <a:pt x="2423994" y="3188048"/>
                </a:lnTo>
                <a:lnTo>
                  <a:pt x="2465718" y="3213396"/>
                </a:lnTo>
                <a:cubicBezTo>
                  <a:pt x="2838895" y="3465510"/>
                  <a:pt x="3084249" y="3892460"/>
                  <a:pt x="3084249" y="4376715"/>
                </a:cubicBezTo>
                <a:cubicBezTo>
                  <a:pt x="3084249" y="4957822"/>
                  <a:pt x="2730940" y="5456408"/>
                  <a:pt x="2227412" y="5669382"/>
                </a:cubicBezTo>
                <a:lnTo>
                  <a:pt x="2164076" y="5689043"/>
                </a:lnTo>
                <a:lnTo>
                  <a:pt x="2065353" y="5607590"/>
                </a:lnTo>
                <a:cubicBezTo>
                  <a:pt x="1955732" y="5533531"/>
                  <a:pt x="1823582" y="5490287"/>
                  <a:pt x="1681332" y="5490287"/>
                </a:cubicBezTo>
                <a:cubicBezTo>
                  <a:pt x="1539082" y="5490287"/>
                  <a:pt x="1406933" y="5533531"/>
                  <a:pt x="1297311" y="5607590"/>
                </a:cubicBezTo>
                <a:lnTo>
                  <a:pt x="1198590" y="5689042"/>
                </a:lnTo>
                <a:lnTo>
                  <a:pt x="1135256" y="5669382"/>
                </a:lnTo>
                <a:cubicBezTo>
                  <a:pt x="631729" y="5456408"/>
                  <a:pt x="278419" y="4957822"/>
                  <a:pt x="278419" y="4376715"/>
                </a:cubicBezTo>
                <a:cubicBezTo>
                  <a:pt x="278419" y="3892460"/>
                  <a:pt x="523773" y="3465510"/>
                  <a:pt x="896951" y="3213396"/>
                </a:cubicBezTo>
                <a:close/>
                <a:moveTo>
                  <a:pt x="1681334" y="0"/>
                </a:moveTo>
                <a:cubicBezTo>
                  <a:pt x="2609909" y="0"/>
                  <a:pt x="3362668" y="752759"/>
                  <a:pt x="3362668" y="1681334"/>
                </a:cubicBezTo>
                <a:cubicBezTo>
                  <a:pt x="3362668" y="2319730"/>
                  <a:pt x="3006872" y="2875024"/>
                  <a:pt x="2482758" y="3159740"/>
                </a:cubicBezTo>
                <a:lnTo>
                  <a:pt x="2423994" y="3188048"/>
                </a:lnTo>
                <a:lnTo>
                  <a:pt x="2350047" y="3143124"/>
                </a:lnTo>
                <a:cubicBezTo>
                  <a:pt x="2151263" y="3035139"/>
                  <a:pt x="1923462" y="2973800"/>
                  <a:pt x="1681334" y="2973800"/>
                </a:cubicBezTo>
                <a:cubicBezTo>
                  <a:pt x="1439206" y="2973800"/>
                  <a:pt x="1211405" y="3035139"/>
                  <a:pt x="1012622" y="3143124"/>
                </a:cubicBezTo>
                <a:lnTo>
                  <a:pt x="938675" y="3188048"/>
                </a:lnTo>
                <a:lnTo>
                  <a:pt x="879911" y="3159740"/>
                </a:lnTo>
                <a:cubicBezTo>
                  <a:pt x="355797" y="2875024"/>
                  <a:pt x="0" y="2319730"/>
                  <a:pt x="0" y="1681334"/>
                </a:cubicBezTo>
                <a:cubicBezTo>
                  <a:pt x="0" y="752759"/>
                  <a:pt x="752759" y="0"/>
                  <a:pt x="1681334"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ECAC698-1118-DD67-4F82-6011EC963C8F}"/>
              </a:ext>
            </a:extLst>
          </p:cNvPr>
          <p:cNvSpPr>
            <a:spLocks noGrp="1"/>
          </p:cNvSpPr>
          <p:nvPr>
            <p:ph type="title"/>
          </p:nvPr>
        </p:nvSpPr>
        <p:spPr>
          <a:xfrm>
            <a:off x="4555419" y="298545"/>
            <a:ext cx="3081159" cy="2730673"/>
          </a:xfrm>
        </p:spPr>
        <p:txBody>
          <a:bodyPr/>
          <a:lstStyle/>
          <a:p>
            <a:pPr algn="ctr"/>
            <a:r>
              <a:rPr lang="en-US" sz="4800" b="1" dirty="0">
                <a:solidFill>
                  <a:schemeClr val="bg1"/>
                </a:solidFill>
              </a:rPr>
              <a:t>DVR Counselor </a:t>
            </a:r>
            <a:r>
              <a:rPr lang="en-US" sz="4800" dirty="0">
                <a:solidFill>
                  <a:schemeClr val="bg1"/>
                </a:solidFill>
              </a:rPr>
              <a:t>and </a:t>
            </a:r>
            <a:r>
              <a:rPr lang="en-US" sz="4800" b="1" dirty="0">
                <a:solidFill>
                  <a:schemeClr val="bg1"/>
                </a:solidFill>
              </a:rPr>
              <a:t>IPE</a:t>
            </a:r>
          </a:p>
        </p:txBody>
      </p:sp>
      <p:pic>
        <p:nvPicPr>
          <p:cNvPr id="6" name="Picture Placeholder 20" descr="Female attending counseling">
            <a:extLst>
              <a:ext uri="{FF2B5EF4-FFF2-40B4-BE49-F238E27FC236}">
                <a16:creationId xmlns:a16="http://schemas.microsoft.com/office/drawing/2014/main" id="{CB0E4ACA-3708-8DE6-CAE4-10ED4CCE2756}"/>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3954" t="8680" r="25752" b="880"/>
          <a:stretch/>
        </p:blipFill>
        <p:spPr>
          <a:xfrm>
            <a:off x="1458336" y="1027974"/>
            <a:ext cx="2609510" cy="2609510"/>
          </a:xfrm>
          <a:prstGeom prst="ellipse">
            <a:avLst/>
          </a:prstGeom>
        </p:spPr>
      </p:pic>
      <p:sp>
        <p:nvSpPr>
          <p:cNvPr id="3" name="Content Placeholder 2">
            <a:extLst>
              <a:ext uri="{FF2B5EF4-FFF2-40B4-BE49-F238E27FC236}">
                <a16:creationId xmlns:a16="http://schemas.microsoft.com/office/drawing/2014/main" id="{78E32C1C-442B-B889-0A85-C47550AE3BAA}"/>
              </a:ext>
            </a:extLst>
          </p:cNvPr>
          <p:cNvSpPr>
            <a:spLocks noGrp="1"/>
          </p:cNvSpPr>
          <p:nvPr>
            <p:ph sz="half" idx="1"/>
          </p:nvPr>
        </p:nvSpPr>
        <p:spPr>
          <a:xfrm>
            <a:off x="988247" y="3709839"/>
            <a:ext cx="3549689" cy="2457182"/>
          </a:xfrm>
        </p:spPr>
        <p:txBody>
          <a:bodyPr>
            <a:noAutofit/>
          </a:bodyPr>
          <a:lstStyle/>
          <a:p>
            <a:pPr marL="0" indent="0" algn="ctr">
              <a:lnSpc>
                <a:spcPct val="108000"/>
              </a:lnSpc>
              <a:buNone/>
            </a:pPr>
            <a:r>
              <a:rPr lang="en-US" b="1" dirty="0">
                <a:solidFill>
                  <a:schemeClr val="tx2"/>
                </a:solidFill>
                <a:latin typeface="+mn-lt"/>
              </a:rPr>
              <a:t>The DVR Counselor: </a:t>
            </a:r>
          </a:p>
          <a:p>
            <a:pPr marL="0" indent="0" algn="ctr">
              <a:lnSpc>
                <a:spcPct val="108000"/>
              </a:lnSpc>
              <a:buNone/>
            </a:pPr>
            <a:r>
              <a:rPr lang="en-US" sz="2400" dirty="0">
                <a:solidFill>
                  <a:srgbClr val="000000"/>
                </a:solidFill>
                <a:latin typeface="+mn-lt"/>
              </a:rPr>
              <a:t>Works with individuals to develop their Individualized Plan for Employment (IPE)</a:t>
            </a:r>
          </a:p>
        </p:txBody>
      </p:sp>
      <p:sp>
        <p:nvSpPr>
          <p:cNvPr id="9" name="TextBox 8">
            <a:extLst>
              <a:ext uri="{FF2B5EF4-FFF2-40B4-BE49-F238E27FC236}">
                <a16:creationId xmlns:a16="http://schemas.microsoft.com/office/drawing/2014/main" id="{8FBD85F6-7901-30B6-B68B-D00C70C181A4}"/>
              </a:ext>
              <a:ext uri="{C183D7F6-B498-43B3-948B-1728B52AA6E4}">
                <adec:decorative xmlns:adec="http://schemas.microsoft.com/office/drawing/2017/decorative" val="0"/>
              </a:ext>
            </a:extLst>
          </p:cNvPr>
          <p:cNvSpPr txBox="1"/>
          <p:nvPr/>
        </p:nvSpPr>
        <p:spPr>
          <a:xfrm>
            <a:off x="5107125" y="3907707"/>
            <a:ext cx="1996636" cy="1231106"/>
          </a:xfrm>
          <a:prstGeom prst="rect">
            <a:avLst/>
          </a:prstGeom>
          <a:noFill/>
        </p:spPr>
        <p:txBody>
          <a:bodyPr wrap="square" rtlCol="0">
            <a:spAutoFit/>
          </a:bodyPr>
          <a:lstStyle/>
          <a:p>
            <a:pPr algn="ctr"/>
            <a:r>
              <a:rPr lang="en-US" sz="2800" i="1" dirty="0">
                <a:solidFill>
                  <a:schemeClr val="bg1"/>
                </a:solidFill>
              </a:rPr>
              <a:t>Application Required</a:t>
            </a:r>
          </a:p>
          <a:p>
            <a:endParaRPr lang="en-US" dirty="0"/>
          </a:p>
        </p:txBody>
      </p:sp>
      <p:sp>
        <p:nvSpPr>
          <p:cNvPr id="10" name="Content Placeholder 2">
            <a:extLst>
              <a:ext uri="{FF2B5EF4-FFF2-40B4-BE49-F238E27FC236}">
                <a16:creationId xmlns:a16="http://schemas.microsoft.com/office/drawing/2014/main" id="{DFD02E45-C587-2C32-F1DA-B6E4F28ADB7C}"/>
              </a:ext>
            </a:extLst>
          </p:cNvPr>
          <p:cNvSpPr txBox="1">
            <a:spLocks/>
          </p:cNvSpPr>
          <p:nvPr/>
        </p:nvSpPr>
        <p:spPr>
          <a:xfrm>
            <a:off x="8025628" y="1219206"/>
            <a:ext cx="3040658" cy="1631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8000"/>
              </a:lnSpc>
              <a:buNone/>
              <a:defRPr/>
            </a:pPr>
            <a:r>
              <a:rPr lang="en-US" b="1" dirty="0">
                <a:solidFill>
                  <a:schemeClr val="tx2"/>
                </a:solidFill>
              </a:rPr>
              <a:t>The IPE:</a:t>
            </a:r>
          </a:p>
          <a:p>
            <a:pPr marL="0" lvl="0" indent="0" algn="ctr">
              <a:lnSpc>
                <a:spcPct val="108000"/>
              </a:lnSpc>
              <a:buNone/>
              <a:defRPr/>
            </a:pPr>
            <a:r>
              <a:rPr lang="en-US" sz="2400" dirty="0">
                <a:solidFill>
                  <a:srgbClr val="000000"/>
                </a:solidFill>
              </a:rPr>
              <a:t>Identifies job goal and services needed</a:t>
            </a:r>
            <a:endParaRPr lang="en-US" dirty="0">
              <a:solidFill>
                <a:srgbClr val="000000"/>
              </a:solidFill>
            </a:endParaRPr>
          </a:p>
        </p:txBody>
      </p:sp>
      <p:pic>
        <p:nvPicPr>
          <p:cNvPr id="8" name="Picture Placeholder 20">
            <a:extLst>
              <a:ext uri="{FF2B5EF4-FFF2-40B4-BE49-F238E27FC236}">
                <a16:creationId xmlns:a16="http://schemas.microsoft.com/office/drawing/2014/main" id="{E5DEDC78-7D70-2A3F-E8CC-DD716D53415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10707" r="10707"/>
          <a:stretch/>
        </p:blipFill>
        <p:spPr>
          <a:xfrm>
            <a:off x="8241202" y="3064634"/>
            <a:ext cx="2609510" cy="2609510"/>
          </a:xfrm>
          <a:prstGeom prst="ellipse">
            <a:avLst/>
          </a:prstGeom>
        </p:spPr>
      </p:pic>
    </p:spTree>
    <p:custDataLst>
      <p:tags r:id="rId1"/>
    </p:custDataLst>
    <p:extLst>
      <p:ext uri="{BB962C8B-B14F-4D97-AF65-F5344CB8AC3E}">
        <p14:creationId xmlns:p14="http://schemas.microsoft.com/office/powerpoint/2010/main" val="242027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500" fill="hold"/>
                                        <p:tgtEl>
                                          <p:spTgt spid="2"/>
                                        </p:tgtEl>
                                        <p:attrNameLst>
                                          <p:attrName>ppt_w</p:attrName>
                                        </p:attrNameLst>
                                      </p:cBhvr>
                                      <p:tavLst>
                                        <p:tav tm="0">
                                          <p:val>
                                            <p:fltVal val="0"/>
                                          </p:val>
                                        </p:tav>
                                        <p:tav tm="100000">
                                          <p:val>
                                            <p:strVal val="#ppt_w"/>
                                          </p:val>
                                        </p:tav>
                                      </p:tavLst>
                                    </p:anim>
                                    <p:anim calcmode="lin" valueType="num">
                                      <p:cBhvr>
                                        <p:cTn id="14" dur="1500" fill="hold"/>
                                        <p:tgtEl>
                                          <p:spTgt spid="2"/>
                                        </p:tgtEl>
                                        <p:attrNameLst>
                                          <p:attrName>ppt_h</p:attrName>
                                        </p:attrNameLst>
                                      </p:cBhvr>
                                      <p:tavLst>
                                        <p:tav tm="0">
                                          <p:val>
                                            <p:fltVal val="0"/>
                                          </p:val>
                                        </p:tav>
                                        <p:tav tm="100000">
                                          <p:val>
                                            <p:strVal val="#ppt_h"/>
                                          </p:val>
                                        </p:tav>
                                      </p:tavLst>
                                    </p:anim>
                                    <p:animEffect transition="in" filter="fade">
                                      <p:cBhvr>
                                        <p:cTn id="15" dur="1500"/>
                                        <p:tgtEl>
                                          <p:spTgt spid="2"/>
                                        </p:tgtEl>
                                      </p:cBhvr>
                                    </p:animEffect>
                                  </p:childTnLst>
                                </p:cTn>
                              </p:par>
                            </p:childTnLst>
                          </p:cTn>
                        </p:par>
                        <p:par>
                          <p:cTn id="16" fill="hold">
                            <p:stCondLst>
                              <p:cond delay="1500"/>
                            </p:stCondLst>
                            <p:childTnLst>
                              <p:par>
                                <p:cTn id="17" presetID="45"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ppt_w</p:attrName>
                                        </p:attrNameLst>
                                      </p:cBhvr>
                                      <p:tavLst>
                                        <p:tav tm="0" fmla="#ppt_w*sin(2.5*pi*$)">
                                          <p:val>
                                            <p:fltVal val="0"/>
                                          </p:val>
                                        </p:tav>
                                        <p:tav tm="100000">
                                          <p:val>
                                            <p:fltVal val="1"/>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left)">
                                      <p:cBhvr>
                                        <p:cTn id="25" dur="1000"/>
                                        <p:tgtEl>
                                          <p:spTgt spid="3">
                                            <p:txEl>
                                              <p:pRg st="0" end="0"/>
                                            </p:txEl>
                                          </p:spTgt>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left)">
                                      <p:cBhvr>
                                        <p:cTn id="29" dur="1000"/>
                                        <p:tgtEl>
                                          <p:spTgt spid="3">
                                            <p:txEl>
                                              <p:pRg st="1" end="1"/>
                                            </p:txEl>
                                          </p:spTgt>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left)">
                                      <p:cBhvr>
                                        <p:cTn id="33" dur="1000"/>
                                        <p:tgtEl>
                                          <p:spTgt spid="10">
                                            <p:txEl>
                                              <p:pRg st="0" end="0"/>
                                            </p:txEl>
                                          </p:spTgt>
                                        </p:tgtEl>
                                      </p:cBhvr>
                                    </p:animEffect>
                                  </p:childTnLst>
                                </p:cTn>
                              </p:par>
                            </p:childTnLst>
                          </p:cTn>
                        </p:par>
                        <p:par>
                          <p:cTn id="34" fill="hold">
                            <p:stCondLst>
                              <p:cond delay="5500"/>
                            </p:stCondLst>
                            <p:childTnLst>
                              <p:par>
                                <p:cTn id="35" presetID="22" presetClass="entr" presetSubtype="8"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left)">
                                      <p:cBhvr>
                                        <p:cTn id="37"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 grpId="0"/>
      <p:bldP spid="3" grpId="0" build="p"/>
      <p:bldP spid="9" grpId="0"/>
      <p:bldP spid="1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0A5E4-77A6-4FC9-B12D-B429F5E8971D}"/>
              </a:ext>
            </a:extLst>
          </p:cNvPr>
          <p:cNvSpPr>
            <a:spLocks noGrp="1"/>
          </p:cNvSpPr>
          <p:nvPr>
            <p:ph type="ctrTitle"/>
          </p:nvPr>
        </p:nvSpPr>
        <p:spPr>
          <a:xfrm>
            <a:off x="731520" y="365760"/>
            <a:ext cx="10682598" cy="822008"/>
          </a:xfrm>
        </p:spPr>
        <p:txBody>
          <a:bodyPr anchor="b" anchorCtr="0">
            <a:noAutofit/>
          </a:bodyPr>
          <a:lstStyle/>
          <a:p>
            <a:pPr algn="ctr"/>
            <a:r>
              <a:rPr lang="en-US" sz="4400" b="1" dirty="0"/>
              <a:t>DVR Services</a:t>
            </a:r>
          </a:p>
        </p:txBody>
      </p:sp>
      <p:sp>
        <p:nvSpPr>
          <p:cNvPr id="17" name="Freeform: Shape 16">
            <a:extLst>
              <a:ext uri="{FF2B5EF4-FFF2-40B4-BE49-F238E27FC236}">
                <a16:creationId xmlns:a16="http://schemas.microsoft.com/office/drawing/2014/main" id="{70EA9F46-6ACD-942E-6E2A-AA54ADA8132F}"/>
              </a:ext>
              <a:ext uri="{C183D7F6-B498-43B3-948B-1728B52AA6E4}">
                <adec:decorative xmlns:adec="http://schemas.microsoft.com/office/drawing/2017/decorative" val="1"/>
              </a:ext>
            </a:extLst>
          </p:cNvPr>
          <p:cNvSpPr/>
          <p:nvPr/>
        </p:nvSpPr>
        <p:spPr>
          <a:xfrm flipH="1">
            <a:off x="0" y="4125050"/>
            <a:ext cx="12192000" cy="2732950"/>
          </a:xfrm>
          <a:custGeom>
            <a:avLst/>
            <a:gdLst>
              <a:gd name="connsiteX0" fmla="*/ 12192000 w 12192000"/>
              <a:gd name="connsiteY0" fmla="*/ 1436790 h 2732950"/>
              <a:gd name="connsiteX1" fmla="*/ 12192000 w 12192000"/>
              <a:gd name="connsiteY1" fmla="*/ 2732950 h 2732950"/>
              <a:gd name="connsiteX2" fmla="*/ 7107302 w 12192000"/>
              <a:gd name="connsiteY2" fmla="*/ 2732950 h 2732950"/>
              <a:gd name="connsiteX3" fmla="*/ 12165063 w 12192000"/>
              <a:gd name="connsiteY3" fmla="*/ 1452278 h 2732950"/>
              <a:gd name="connsiteX4" fmla="*/ 0 w 12192000"/>
              <a:gd name="connsiteY4" fmla="*/ 0 h 2732950"/>
              <a:gd name="connsiteX5" fmla="*/ 357816 w 12192000"/>
              <a:gd name="connsiteY5" fmla="*/ 309948 h 2732950"/>
              <a:gd name="connsiteX6" fmla="*/ 7107302 w 12192000"/>
              <a:gd name="connsiteY6" fmla="*/ 2732950 h 2732950"/>
              <a:gd name="connsiteX7" fmla="*/ 0 w 12192000"/>
              <a:gd name="connsiteY7" fmla="*/ 2732950 h 2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32950">
                <a:moveTo>
                  <a:pt x="12192000" y="1436790"/>
                </a:moveTo>
                <a:lnTo>
                  <a:pt x="12192000" y="2732950"/>
                </a:lnTo>
                <a:lnTo>
                  <a:pt x="7107302" y="2732950"/>
                </a:lnTo>
                <a:cubicBezTo>
                  <a:pt x="8938618" y="2732950"/>
                  <a:pt x="10661577" y="2269021"/>
                  <a:pt x="12165063" y="1452278"/>
                </a:cubicBezTo>
                <a:close/>
                <a:moveTo>
                  <a:pt x="0" y="0"/>
                </a:moveTo>
                <a:lnTo>
                  <a:pt x="357816" y="309948"/>
                </a:lnTo>
                <a:cubicBezTo>
                  <a:pt x="2191997" y="1823648"/>
                  <a:pt x="4543460" y="2732950"/>
                  <a:pt x="7107302" y="2732950"/>
                </a:cubicBezTo>
                <a:lnTo>
                  <a:pt x="0" y="2732950"/>
                </a:lnTo>
                <a:close/>
              </a:path>
            </a:pathLst>
          </a:custGeom>
          <a:gradFill>
            <a:gsLst>
              <a:gs pos="0">
                <a:schemeClr val="tx2">
                  <a:alpha val="90000"/>
                </a:schemeClr>
              </a:gs>
              <a:gs pos="100000">
                <a:schemeClr val="accent6">
                  <a:lumMod val="20000"/>
                  <a:lumOff val="8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7" name="TextBox 6">
            <a:extLst>
              <a:ext uri="{FF2B5EF4-FFF2-40B4-BE49-F238E27FC236}">
                <a16:creationId xmlns:a16="http://schemas.microsoft.com/office/drawing/2014/main" id="{4B75CF82-7A45-0D6F-8527-89A3D1B2786F}"/>
              </a:ext>
            </a:extLst>
          </p:cNvPr>
          <p:cNvSpPr txBox="1"/>
          <p:nvPr/>
        </p:nvSpPr>
        <p:spPr>
          <a:xfrm>
            <a:off x="609600" y="1714211"/>
            <a:ext cx="10972800" cy="3490443"/>
          </a:xfrm>
          <a:prstGeom prst="rect">
            <a:avLst/>
          </a:prstGeom>
          <a:noFill/>
        </p:spPr>
        <p:txBody>
          <a:bodyPr wrap="square" numCol="2" spcCol="365760">
            <a:spAutoFit/>
          </a:bodyPr>
          <a:lstStyle/>
          <a:p>
            <a:pPr marL="347472" indent="-347472">
              <a:lnSpc>
                <a:spcPct val="108000"/>
              </a:lnSpc>
              <a:spcBef>
                <a:spcPts val="1000"/>
              </a:spcBef>
              <a:buClr>
                <a:schemeClr val="accent1"/>
              </a:buClr>
              <a:buSzPct val="125000"/>
              <a:buFont typeface="Arial" panose="020B0604020202020204" pitchFamily="34" charset="0"/>
              <a:buChar char="•"/>
            </a:pPr>
            <a:r>
              <a:rPr lang="en-US" sz="2000" dirty="0">
                <a:solidFill>
                  <a:srgbClr val="000000"/>
                </a:solidFill>
                <a:effectLst/>
                <a:ea typeface="Calibri" panose="020F0502020204030204" pitchFamily="34" charset="0"/>
                <a:cs typeface="Times New Roman" panose="02020603050405020304" pitchFamily="18" charset="0"/>
              </a:rPr>
              <a:t>Vocational  Guidance and Counseling</a:t>
            </a:r>
          </a:p>
          <a:p>
            <a:pPr marL="347472" indent="-347472">
              <a:lnSpc>
                <a:spcPct val="108000"/>
              </a:lnSpc>
              <a:spcBef>
                <a:spcPts val="1000"/>
              </a:spcBef>
              <a:buClr>
                <a:schemeClr val="accent1"/>
              </a:buClr>
              <a:buSzPct val="125000"/>
              <a:buFont typeface="Arial" panose="020B0604020202020204" pitchFamily="34" charset="0"/>
              <a:buChar char="•"/>
            </a:pPr>
            <a:r>
              <a:rPr lang="en-US" sz="2000" dirty="0">
                <a:solidFill>
                  <a:srgbClr val="000000"/>
                </a:solidFill>
                <a:effectLst/>
                <a:ea typeface="Calibri" panose="020F0502020204030204" pitchFamily="34" charset="0"/>
                <a:cs typeface="Times New Roman" panose="02020603050405020304" pitchFamily="18" charset="0"/>
              </a:rPr>
              <a:t>Temporary Work Experiences</a:t>
            </a:r>
          </a:p>
          <a:p>
            <a:pPr marL="347472" indent="-347472">
              <a:lnSpc>
                <a:spcPct val="108000"/>
              </a:lnSpc>
              <a:spcBef>
                <a:spcPts val="1000"/>
              </a:spcBef>
              <a:buClr>
                <a:schemeClr val="accent1"/>
              </a:buClr>
              <a:buSzPct val="125000"/>
              <a:buFont typeface="Arial" panose="020B0604020202020204" pitchFamily="34" charset="0"/>
              <a:buChar char="•"/>
            </a:pPr>
            <a:r>
              <a:rPr lang="en-US" sz="2000" dirty="0">
                <a:solidFill>
                  <a:srgbClr val="000000"/>
                </a:solidFill>
                <a:effectLst/>
                <a:ea typeface="Calibri" panose="020F0502020204030204" pitchFamily="34" charset="0"/>
                <a:cs typeface="Times New Roman" panose="02020603050405020304" pitchFamily="18" charset="0"/>
              </a:rPr>
              <a:t>Job Search and Placement Assistance</a:t>
            </a:r>
          </a:p>
          <a:p>
            <a:pPr marL="347472" indent="-347472">
              <a:lnSpc>
                <a:spcPct val="108000"/>
              </a:lnSpc>
              <a:spcBef>
                <a:spcPts val="1000"/>
              </a:spcBef>
              <a:buClr>
                <a:schemeClr val="accent1"/>
              </a:buClr>
              <a:buSzPct val="125000"/>
              <a:buFont typeface="Arial" panose="020B0604020202020204" pitchFamily="34" charset="0"/>
              <a:buChar char="•"/>
            </a:pPr>
            <a:r>
              <a:rPr lang="en-US" sz="2000" dirty="0">
                <a:solidFill>
                  <a:srgbClr val="000000"/>
                </a:solidFill>
                <a:effectLst/>
                <a:ea typeface="Calibri" panose="020F0502020204030204" pitchFamily="34" charset="0"/>
                <a:cs typeface="Times New Roman" panose="02020603050405020304" pitchFamily="18" charset="0"/>
              </a:rPr>
              <a:t>Information and Referral Services,</a:t>
            </a:r>
          </a:p>
          <a:p>
            <a:pPr marL="347472" indent="-347472">
              <a:lnSpc>
                <a:spcPct val="108000"/>
              </a:lnSpc>
              <a:spcBef>
                <a:spcPts val="1000"/>
              </a:spcBef>
              <a:buClr>
                <a:schemeClr val="accent1"/>
              </a:buClr>
              <a:buSzPct val="125000"/>
              <a:buFont typeface="Arial" panose="020B0604020202020204" pitchFamily="34" charset="0"/>
              <a:buChar char="•"/>
            </a:pPr>
            <a:r>
              <a:rPr lang="en-US" sz="2000" dirty="0">
                <a:solidFill>
                  <a:srgbClr val="000000"/>
                </a:solidFill>
                <a:effectLst/>
                <a:ea typeface="Calibri" panose="020F0502020204030204" pitchFamily="34" charset="0"/>
                <a:cs typeface="Times New Roman" panose="02020603050405020304" pitchFamily="18" charset="0"/>
              </a:rPr>
              <a:t>Transition to Work Services for Students with Disabilities in High School</a:t>
            </a:r>
          </a:p>
          <a:p>
            <a:pPr marL="347472" indent="-347472">
              <a:lnSpc>
                <a:spcPct val="108000"/>
              </a:lnSpc>
              <a:spcBef>
                <a:spcPts val="1000"/>
              </a:spcBef>
              <a:buClr>
                <a:schemeClr val="accent1"/>
              </a:buClr>
              <a:buSzPct val="125000"/>
              <a:buFont typeface="Arial" panose="020B0604020202020204" pitchFamily="34" charset="0"/>
              <a:buChar char="•"/>
            </a:pPr>
            <a:r>
              <a:rPr lang="en-US" sz="2000" dirty="0">
                <a:solidFill>
                  <a:srgbClr val="000000"/>
                </a:solidFill>
                <a:effectLst/>
                <a:ea typeface="Calibri" panose="020F0502020204030204" pitchFamily="34" charset="0"/>
                <a:cs typeface="Times New Roman" panose="02020603050405020304" pitchFamily="18" charset="0"/>
              </a:rPr>
              <a:t>Supported Employment Services Including Time-Limited On–The Job Supports </a:t>
            </a:r>
          </a:p>
          <a:p>
            <a:pPr marL="347472" indent="-347472">
              <a:lnSpc>
                <a:spcPct val="108000"/>
              </a:lnSpc>
              <a:spcBef>
                <a:spcPts val="1000"/>
              </a:spcBef>
              <a:buClr>
                <a:schemeClr val="accent1"/>
              </a:buClr>
              <a:buSzPct val="125000"/>
              <a:buFont typeface="Arial" panose="020B0604020202020204" pitchFamily="34" charset="0"/>
              <a:buChar char="•"/>
            </a:pPr>
            <a:r>
              <a:rPr lang="en-US" sz="2000" dirty="0">
                <a:solidFill>
                  <a:srgbClr val="000000"/>
                </a:solidFill>
                <a:effectLst/>
                <a:ea typeface="Calibri" panose="020F0502020204030204" pitchFamily="34" charset="0"/>
                <a:cs typeface="Times New Roman" panose="02020603050405020304" pitchFamily="18" charset="0"/>
              </a:rPr>
              <a:t>Assistive Technology</a:t>
            </a:r>
          </a:p>
          <a:p>
            <a:pPr marL="347472" indent="-347472">
              <a:lnSpc>
                <a:spcPct val="108000"/>
              </a:lnSpc>
              <a:spcBef>
                <a:spcPts val="1000"/>
              </a:spcBef>
              <a:buClr>
                <a:schemeClr val="accent1"/>
              </a:buClr>
              <a:buSzPct val="125000"/>
              <a:buFont typeface="Arial" panose="020B0604020202020204" pitchFamily="34" charset="0"/>
              <a:buChar char="•"/>
            </a:pPr>
            <a:r>
              <a:rPr lang="en-US" sz="2000" dirty="0">
                <a:solidFill>
                  <a:srgbClr val="000000"/>
                </a:solidFill>
                <a:effectLst/>
                <a:ea typeface="Calibri" panose="020F0502020204030204" pitchFamily="34" charset="0"/>
                <a:cs typeface="Times New Roman" panose="02020603050405020304" pitchFamily="18" charset="0"/>
              </a:rPr>
              <a:t>Work Incentive Benefits Services</a:t>
            </a:r>
          </a:p>
          <a:p>
            <a:pPr marL="347472" indent="-347472">
              <a:lnSpc>
                <a:spcPct val="108000"/>
              </a:lnSpc>
              <a:spcBef>
                <a:spcPts val="1000"/>
              </a:spcBef>
              <a:buClr>
                <a:schemeClr val="accent1"/>
              </a:buClr>
              <a:buSzPct val="125000"/>
              <a:buFont typeface="Arial" panose="020B0604020202020204" pitchFamily="34" charset="0"/>
              <a:buChar char="•"/>
            </a:pPr>
            <a:r>
              <a:rPr lang="en-US" sz="2000" dirty="0">
                <a:solidFill>
                  <a:srgbClr val="000000"/>
                </a:solidFill>
                <a:effectLst/>
                <a:ea typeface="Calibri" panose="020F0502020204030204" pitchFamily="34" charset="0"/>
                <a:cs typeface="Times New Roman" panose="02020603050405020304" pitchFamily="18" charset="0"/>
              </a:rPr>
              <a:t>Vocational and Other Training</a:t>
            </a:r>
          </a:p>
          <a:p>
            <a:pPr marL="347472" indent="-347472">
              <a:lnSpc>
                <a:spcPct val="108000"/>
              </a:lnSpc>
              <a:spcBef>
                <a:spcPts val="1000"/>
              </a:spcBef>
              <a:buClr>
                <a:schemeClr val="accent1"/>
              </a:buClr>
              <a:buSzPct val="125000"/>
              <a:buFont typeface="Arial" panose="020B0604020202020204" pitchFamily="34" charset="0"/>
              <a:buChar char="•"/>
            </a:pPr>
            <a:r>
              <a:rPr lang="en-US" sz="2000" dirty="0">
                <a:solidFill>
                  <a:srgbClr val="000000"/>
                </a:solidFill>
                <a:effectLst/>
                <a:ea typeface="Calibri" panose="020F0502020204030204" pitchFamily="34" charset="0"/>
                <a:cs typeface="Times New Roman" panose="02020603050405020304" pitchFamily="18" charset="0"/>
              </a:rPr>
              <a:t>Disability and Employment Assessment</a:t>
            </a:r>
          </a:p>
          <a:p>
            <a:pPr marL="347472" indent="-347472">
              <a:lnSpc>
                <a:spcPct val="108000"/>
              </a:lnSpc>
              <a:spcBef>
                <a:spcPts val="1000"/>
              </a:spcBef>
              <a:buClr>
                <a:schemeClr val="accent1"/>
              </a:buClr>
              <a:buSzPct val="125000"/>
              <a:buFont typeface="Arial" panose="020B0604020202020204" pitchFamily="34" charset="0"/>
              <a:buChar char="•"/>
            </a:pPr>
            <a:r>
              <a:rPr lang="en-US" sz="2000" dirty="0">
                <a:solidFill>
                  <a:srgbClr val="000000"/>
                </a:solidFill>
                <a:effectLst/>
                <a:ea typeface="Calibri" panose="020F0502020204030204" pitchFamily="34" charset="0"/>
                <a:cs typeface="Times New Roman" panose="02020603050405020304" pitchFamily="18" charset="0"/>
              </a:rPr>
              <a:t>Transportation, Occupational Licenses</a:t>
            </a:r>
          </a:p>
          <a:p>
            <a:pPr marL="347472" indent="-347472">
              <a:lnSpc>
                <a:spcPct val="108000"/>
              </a:lnSpc>
              <a:spcBef>
                <a:spcPts val="1000"/>
              </a:spcBef>
              <a:buClr>
                <a:schemeClr val="accent1"/>
              </a:buClr>
              <a:buSzPct val="125000"/>
              <a:buFont typeface="Arial" panose="020B0604020202020204" pitchFamily="34" charset="0"/>
              <a:buChar char="•"/>
            </a:pPr>
            <a:r>
              <a:rPr lang="en-US" sz="2000" dirty="0">
                <a:solidFill>
                  <a:srgbClr val="000000"/>
                </a:solidFill>
                <a:effectLst/>
                <a:ea typeface="Calibri" panose="020F0502020204030204" pitchFamily="34" charset="0"/>
                <a:cs typeface="Times New Roman" panose="02020603050405020304" pitchFamily="18" charset="0"/>
              </a:rPr>
              <a:t>Tools and Other Equipment</a:t>
            </a:r>
          </a:p>
          <a:p>
            <a:pPr marL="347472" indent="-347472">
              <a:lnSpc>
                <a:spcPct val="108000"/>
              </a:lnSpc>
              <a:spcBef>
                <a:spcPts val="1000"/>
              </a:spcBef>
              <a:buClr>
                <a:schemeClr val="accent1"/>
              </a:buClr>
              <a:buSzPct val="125000"/>
              <a:buFont typeface="Arial" panose="020B0604020202020204" pitchFamily="34" charset="0"/>
              <a:buChar char="•"/>
            </a:pPr>
            <a:r>
              <a:rPr lang="en-US" sz="2000" dirty="0">
                <a:solidFill>
                  <a:srgbClr val="000000"/>
                </a:solidFill>
                <a:effectLst/>
                <a:ea typeface="Calibri" panose="020F0502020204030204" pitchFamily="34" charset="0"/>
                <a:cs typeface="Times New Roman" panose="02020603050405020304" pitchFamily="18" charset="0"/>
              </a:rPr>
              <a:t>Assistance in Small-Business Plan Development</a:t>
            </a:r>
            <a:endParaRPr lang="en-US" sz="2000" dirty="0"/>
          </a:p>
        </p:txBody>
      </p:sp>
    </p:spTree>
    <p:custDataLst>
      <p:tags r:id="rId1"/>
    </p:custDataLst>
    <p:extLst>
      <p:ext uri="{BB962C8B-B14F-4D97-AF65-F5344CB8AC3E}">
        <p14:creationId xmlns:p14="http://schemas.microsoft.com/office/powerpoint/2010/main" val="234352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7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750"/>
                                        <p:tgtEl>
                                          <p:spTgt spid="7">
                                            <p:txEl>
                                              <p:pRg st="0" end="0"/>
                                            </p:txEl>
                                          </p:spTgt>
                                        </p:tgtEl>
                                      </p:cBhvr>
                                    </p:animEffect>
                                    <p:anim calcmode="lin" valueType="num">
                                      <p:cBhvr>
                                        <p:cTn id="18"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750"/>
                                        <p:tgtEl>
                                          <p:spTgt spid="7">
                                            <p:txEl>
                                              <p:pRg st="1" end="1"/>
                                            </p:txEl>
                                          </p:spTgt>
                                        </p:tgtEl>
                                      </p:cBhvr>
                                    </p:animEffect>
                                    <p:anim calcmode="lin" valueType="num">
                                      <p:cBhvr>
                                        <p:cTn id="25"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750"/>
                                        <p:tgtEl>
                                          <p:spTgt spid="7">
                                            <p:txEl>
                                              <p:pRg st="2" end="2"/>
                                            </p:txEl>
                                          </p:spTgt>
                                        </p:tgtEl>
                                      </p:cBhvr>
                                    </p:animEffect>
                                    <p:anim calcmode="lin" valueType="num">
                                      <p:cBhvr>
                                        <p:cTn id="32"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3"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fade">
                                      <p:cBhvr>
                                        <p:cTn id="38" dur="750"/>
                                        <p:tgtEl>
                                          <p:spTgt spid="7">
                                            <p:txEl>
                                              <p:pRg st="3" end="3"/>
                                            </p:txEl>
                                          </p:spTgt>
                                        </p:tgtEl>
                                      </p:cBhvr>
                                    </p:animEffect>
                                    <p:anim calcmode="lin" valueType="num">
                                      <p:cBhvr>
                                        <p:cTn id="39"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0" dur="75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fade">
                                      <p:cBhvr>
                                        <p:cTn id="45" dur="750"/>
                                        <p:tgtEl>
                                          <p:spTgt spid="7">
                                            <p:txEl>
                                              <p:pRg st="4" end="4"/>
                                            </p:txEl>
                                          </p:spTgt>
                                        </p:tgtEl>
                                      </p:cBhvr>
                                    </p:animEffect>
                                    <p:anim calcmode="lin" valueType="num">
                                      <p:cBhvr>
                                        <p:cTn id="46" dur="75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7" dur="75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fade">
                                      <p:cBhvr>
                                        <p:cTn id="52" dur="750"/>
                                        <p:tgtEl>
                                          <p:spTgt spid="7">
                                            <p:txEl>
                                              <p:pRg st="5" end="5"/>
                                            </p:txEl>
                                          </p:spTgt>
                                        </p:tgtEl>
                                      </p:cBhvr>
                                    </p:animEffect>
                                    <p:anim calcmode="lin" valueType="num">
                                      <p:cBhvr>
                                        <p:cTn id="53" dur="75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4" dur="75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animEffect transition="in" filter="fade">
                                      <p:cBhvr>
                                        <p:cTn id="59" dur="750"/>
                                        <p:tgtEl>
                                          <p:spTgt spid="7">
                                            <p:txEl>
                                              <p:pRg st="6" end="6"/>
                                            </p:txEl>
                                          </p:spTgt>
                                        </p:tgtEl>
                                      </p:cBhvr>
                                    </p:animEffect>
                                    <p:anim calcmode="lin" valueType="num">
                                      <p:cBhvr>
                                        <p:cTn id="60" dur="75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1" dur="75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7">
                                            <p:txEl>
                                              <p:pRg st="7" end="7"/>
                                            </p:txEl>
                                          </p:spTgt>
                                        </p:tgtEl>
                                        <p:attrNameLst>
                                          <p:attrName>style.visibility</p:attrName>
                                        </p:attrNameLst>
                                      </p:cBhvr>
                                      <p:to>
                                        <p:strVal val="visible"/>
                                      </p:to>
                                    </p:set>
                                    <p:animEffect transition="in" filter="fade">
                                      <p:cBhvr>
                                        <p:cTn id="66" dur="750"/>
                                        <p:tgtEl>
                                          <p:spTgt spid="7">
                                            <p:txEl>
                                              <p:pRg st="7" end="7"/>
                                            </p:txEl>
                                          </p:spTgt>
                                        </p:tgtEl>
                                      </p:cBhvr>
                                    </p:animEffect>
                                    <p:anim calcmode="lin" valueType="num">
                                      <p:cBhvr>
                                        <p:cTn id="67" dur="75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68" dur="75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7">
                                            <p:txEl>
                                              <p:pRg st="8" end="8"/>
                                            </p:txEl>
                                          </p:spTgt>
                                        </p:tgtEl>
                                        <p:attrNameLst>
                                          <p:attrName>style.visibility</p:attrName>
                                        </p:attrNameLst>
                                      </p:cBhvr>
                                      <p:to>
                                        <p:strVal val="visible"/>
                                      </p:to>
                                    </p:set>
                                    <p:animEffect transition="in" filter="fade">
                                      <p:cBhvr>
                                        <p:cTn id="73" dur="750"/>
                                        <p:tgtEl>
                                          <p:spTgt spid="7">
                                            <p:txEl>
                                              <p:pRg st="8" end="8"/>
                                            </p:txEl>
                                          </p:spTgt>
                                        </p:tgtEl>
                                      </p:cBhvr>
                                    </p:animEffect>
                                    <p:anim calcmode="lin" valueType="num">
                                      <p:cBhvr>
                                        <p:cTn id="74" dur="75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75" dur="75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7">
                                            <p:txEl>
                                              <p:pRg st="9" end="9"/>
                                            </p:txEl>
                                          </p:spTgt>
                                        </p:tgtEl>
                                        <p:attrNameLst>
                                          <p:attrName>style.visibility</p:attrName>
                                        </p:attrNameLst>
                                      </p:cBhvr>
                                      <p:to>
                                        <p:strVal val="visible"/>
                                      </p:to>
                                    </p:set>
                                    <p:animEffect transition="in" filter="fade">
                                      <p:cBhvr>
                                        <p:cTn id="80" dur="750"/>
                                        <p:tgtEl>
                                          <p:spTgt spid="7">
                                            <p:txEl>
                                              <p:pRg st="9" end="9"/>
                                            </p:txEl>
                                          </p:spTgt>
                                        </p:tgtEl>
                                      </p:cBhvr>
                                    </p:animEffect>
                                    <p:anim calcmode="lin" valueType="num">
                                      <p:cBhvr>
                                        <p:cTn id="81" dur="75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82" dur="75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7">
                                            <p:txEl>
                                              <p:pRg st="10" end="10"/>
                                            </p:txEl>
                                          </p:spTgt>
                                        </p:tgtEl>
                                        <p:attrNameLst>
                                          <p:attrName>style.visibility</p:attrName>
                                        </p:attrNameLst>
                                      </p:cBhvr>
                                      <p:to>
                                        <p:strVal val="visible"/>
                                      </p:to>
                                    </p:set>
                                    <p:animEffect transition="in" filter="fade">
                                      <p:cBhvr>
                                        <p:cTn id="87" dur="750"/>
                                        <p:tgtEl>
                                          <p:spTgt spid="7">
                                            <p:txEl>
                                              <p:pRg st="10" end="10"/>
                                            </p:txEl>
                                          </p:spTgt>
                                        </p:tgtEl>
                                      </p:cBhvr>
                                    </p:animEffect>
                                    <p:anim calcmode="lin" valueType="num">
                                      <p:cBhvr>
                                        <p:cTn id="88" dur="75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89" dur="75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7">
                                            <p:txEl>
                                              <p:pRg st="11" end="11"/>
                                            </p:txEl>
                                          </p:spTgt>
                                        </p:tgtEl>
                                        <p:attrNameLst>
                                          <p:attrName>style.visibility</p:attrName>
                                        </p:attrNameLst>
                                      </p:cBhvr>
                                      <p:to>
                                        <p:strVal val="visible"/>
                                      </p:to>
                                    </p:set>
                                    <p:animEffect transition="in" filter="fade">
                                      <p:cBhvr>
                                        <p:cTn id="94" dur="750"/>
                                        <p:tgtEl>
                                          <p:spTgt spid="7">
                                            <p:txEl>
                                              <p:pRg st="11" end="11"/>
                                            </p:txEl>
                                          </p:spTgt>
                                        </p:tgtEl>
                                      </p:cBhvr>
                                    </p:animEffect>
                                    <p:anim calcmode="lin" valueType="num">
                                      <p:cBhvr>
                                        <p:cTn id="95" dur="75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96" dur="75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7">
                                            <p:txEl>
                                              <p:pRg st="12" end="12"/>
                                            </p:txEl>
                                          </p:spTgt>
                                        </p:tgtEl>
                                        <p:attrNameLst>
                                          <p:attrName>style.visibility</p:attrName>
                                        </p:attrNameLst>
                                      </p:cBhvr>
                                      <p:to>
                                        <p:strVal val="visible"/>
                                      </p:to>
                                    </p:set>
                                    <p:animEffect transition="in" filter="fade">
                                      <p:cBhvr>
                                        <p:cTn id="101" dur="750"/>
                                        <p:tgtEl>
                                          <p:spTgt spid="7">
                                            <p:txEl>
                                              <p:pRg st="12" end="12"/>
                                            </p:txEl>
                                          </p:spTgt>
                                        </p:tgtEl>
                                      </p:cBhvr>
                                    </p:animEffect>
                                    <p:anim calcmode="lin" valueType="num">
                                      <p:cBhvr>
                                        <p:cTn id="102" dur="75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103" dur="75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0A5E4-77A6-4FC9-B12D-B429F5E8971D}"/>
              </a:ext>
            </a:extLst>
          </p:cNvPr>
          <p:cNvSpPr>
            <a:spLocks noGrp="1"/>
          </p:cNvSpPr>
          <p:nvPr>
            <p:ph type="ctrTitle"/>
          </p:nvPr>
        </p:nvSpPr>
        <p:spPr>
          <a:xfrm>
            <a:off x="292645" y="1239475"/>
            <a:ext cx="2385604" cy="822008"/>
          </a:xfrm>
        </p:spPr>
        <p:txBody>
          <a:bodyPr anchor="b" anchorCtr="0">
            <a:noAutofit/>
          </a:bodyPr>
          <a:lstStyle/>
          <a:p>
            <a:pPr algn="ctr"/>
            <a:r>
              <a:rPr lang="en-US" sz="4400" b="1" dirty="0"/>
              <a:t>DVR 101</a:t>
            </a:r>
          </a:p>
        </p:txBody>
      </p:sp>
      <p:sp>
        <p:nvSpPr>
          <p:cNvPr id="17" name="Freeform: Shape 16">
            <a:extLst>
              <a:ext uri="{FF2B5EF4-FFF2-40B4-BE49-F238E27FC236}">
                <a16:creationId xmlns:a16="http://schemas.microsoft.com/office/drawing/2014/main" id="{70EA9F46-6ACD-942E-6E2A-AA54ADA8132F}"/>
              </a:ext>
              <a:ext uri="{C183D7F6-B498-43B3-948B-1728B52AA6E4}">
                <adec:decorative xmlns:adec="http://schemas.microsoft.com/office/drawing/2017/decorative" val="1"/>
              </a:ext>
            </a:extLst>
          </p:cNvPr>
          <p:cNvSpPr/>
          <p:nvPr/>
        </p:nvSpPr>
        <p:spPr>
          <a:xfrm>
            <a:off x="0" y="4125050"/>
            <a:ext cx="12192000" cy="2732950"/>
          </a:xfrm>
          <a:custGeom>
            <a:avLst/>
            <a:gdLst>
              <a:gd name="connsiteX0" fmla="*/ 12192000 w 12192000"/>
              <a:gd name="connsiteY0" fmla="*/ 1436790 h 2732950"/>
              <a:gd name="connsiteX1" fmla="*/ 12192000 w 12192000"/>
              <a:gd name="connsiteY1" fmla="*/ 2732950 h 2732950"/>
              <a:gd name="connsiteX2" fmla="*/ 7107302 w 12192000"/>
              <a:gd name="connsiteY2" fmla="*/ 2732950 h 2732950"/>
              <a:gd name="connsiteX3" fmla="*/ 12165063 w 12192000"/>
              <a:gd name="connsiteY3" fmla="*/ 1452278 h 2732950"/>
              <a:gd name="connsiteX4" fmla="*/ 0 w 12192000"/>
              <a:gd name="connsiteY4" fmla="*/ 0 h 2732950"/>
              <a:gd name="connsiteX5" fmla="*/ 357816 w 12192000"/>
              <a:gd name="connsiteY5" fmla="*/ 309948 h 2732950"/>
              <a:gd name="connsiteX6" fmla="*/ 7107302 w 12192000"/>
              <a:gd name="connsiteY6" fmla="*/ 2732950 h 2732950"/>
              <a:gd name="connsiteX7" fmla="*/ 0 w 12192000"/>
              <a:gd name="connsiteY7" fmla="*/ 2732950 h 2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32950">
                <a:moveTo>
                  <a:pt x="12192000" y="1436790"/>
                </a:moveTo>
                <a:lnTo>
                  <a:pt x="12192000" y="2732950"/>
                </a:lnTo>
                <a:lnTo>
                  <a:pt x="7107302" y="2732950"/>
                </a:lnTo>
                <a:cubicBezTo>
                  <a:pt x="8938618" y="2732950"/>
                  <a:pt x="10661577" y="2269021"/>
                  <a:pt x="12165063" y="1452278"/>
                </a:cubicBezTo>
                <a:close/>
                <a:moveTo>
                  <a:pt x="0" y="0"/>
                </a:moveTo>
                <a:lnTo>
                  <a:pt x="357816" y="309948"/>
                </a:lnTo>
                <a:cubicBezTo>
                  <a:pt x="2191997" y="1823648"/>
                  <a:pt x="4543460" y="2732950"/>
                  <a:pt x="7107302" y="2732950"/>
                </a:cubicBezTo>
                <a:lnTo>
                  <a:pt x="0" y="2732950"/>
                </a:lnTo>
                <a:close/>
              </a:path>
            </a:pathLst>
          </a:custGeom>
          <a:gradFill>
            <a:gsLst>
              <a:gs pos="0">
                <a:schemeClr val="tx2">
                  <a:alpha val="90000"/>
                </a:schemeClr>
              </a:gs>
              <a:gs pos="100000">
                <a:schemeClr val="accent6">
                  <a:lumMod val="20000"/>
                  <a:lumOff val="8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3" name="Content Placeholder 2">
            <a:extLst>
              <a:ext uri="{FF2B5EF4-FFF2-40B4-BE49-F238E27FC236}">
                <a16:creationId xmlns:a16="http://schemas.microsoft.com/office/drawing/2014/main" id="{991054D8-E0DC-70E6-5D81-66D994AC537D}"/>
              </a:ext>
            </a:extLst>
          </p:cNvPr>
          <p:cNvSpPr txBox="1">
            <a:spLocks/>
          </p:cNvSpPr>
          <p:nvPr/>
        </p:nvSpPr>
        <p:spPr>
          <a:xfrm>
            <a:off x="292645" y="2061483"/>
            <a:ext cx="2693529" cy="23496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b="1" dirty="0">
                <a:solidFill>
                  <a:schemeClr val="accent1">
                    <a:lumMod val="75000"/>
                  </a:schemeClr>
                </a:solidFill>
                <a:latin typeface="+mn-lt"/>
              </a:rPr>
              <a:t>Watch </a:t>
            </a:r>
            <a:r>
              <a:rPr lang="en-US" dirty="0">
                <a:solidFill>
                  <a:schemeClr val="accent1">
                    <a:lumMod val="75000"/>
                  </a:schemeClr>
                </a:solidFill>
                <a:latin typeface="+mn-lt"/>
              </a:rPr>
              <a:t> </a:t>
            </a:r>
            <a:br>
              <a:rPr lang="en-US" sz="2000" dirty="0">
                <a:latin typeface="+mn-lt"/>
              </a:rPr>
            </a:br>
            <a:r>
              <a:rPr lang="en-US" sz="2000" dirty="0">
                <a:latin typeface="+mn-lt"/>
                <a:hlinkClick r:id="rId4"/>
              </a:rPr>
              <a:t>DVR 101: Getting Started With the Division of Vocational Rehabilitation</a:t>
            </a:r>
            <a:endParaRPr lang="en-US" sz="2000" i="1" dirty="0">
              <a:latin typeface="+mn-lt"/>
            </a:endParaRPr>
          </a:p>
        </p:txBody>
      </p:sp>
      <p:sp>
        <p:nvSpPr>
          <p:cNvPr id="5" name="Freeform: Shape 4">
            <a:extLst>
              <a:ext uri="{FF2B5EF4-FFF2-40B4-BE49-F238E27FC236}">
                <a16:creationId xmlns:a16="http://schemas.microsoft.com/office/drawing/2014/main" id="{AA397F23-6C11-6497-A52B-D7F0A62C441A}"/>
              </a:ext>
              <a:ext uri="{C183D7F6-B498-43B3-948B-1728B52AA6E4}">
                <adec:decorative xmlns:adec="http://schemas.microsoft.com/office/drawing/2017/decorative" val="1"/>
              </a:ext>
            </a:extLst>
          </p:cNvPr>
          <p:cNvSpPr/>
          <p:nvPr/>
        </p:nvSpPr>
        <p:spPr>
          <a:xfrm flipH="1" flipV="1">
            <a:off x="2258" y="0"/>
            <a:ext cx="12192000" cy="2732950"/>
          </a:xfrm>
          <a:custGeom>
            <a:avLst/>
            <a:gdLst>
              <a:gd name="connsiteX0" fmla="*/ 12192000 w 12192000"/>
              <a:gd name="connsiteY0" fmla="*/ 1436790 h 2732950"/>
              <a:gd name="connsiteX1" fmla="*/ 12192000 w 12192000"/>
              <a:gd name="connsiteY1" fmla="*/ 2732950 h 2732950"/>
              <a:gd name="connsiteX2" fmla="*/ 7107302 w 12192000"/>
              <a:gd name="connsiteY2" fmla="*/ 2732950 h 2732950"/>
              <a:gd name="connsiteX3" fmla="*/ 12165063 w 12192000"/>
              <a:gd name="connsiteY3" fmla="*/ 1452278 h 2732950"/>
              <a:gd name="connsiteX4" fmla="*/ 0 w 12192000"/>
              <a:gd name="connsiteY4" fmla="*/ 0 h 2732950"/>
              <a:gd name="connsiteX5" fmla="*/ 357816 w 12192000"/>
              <a:gd name="connsiteY5" fmla="*/ 309948 h 2732950"/>
              <a:gd name="connsiteX6" fmla="*/ 7107302 w 12192000"/>
              <a:gd name="connsiteY6" fmla="*/ 2732950 h 2732950"/>
              <a:gd name="connsiteX7" fmla="*/ 0 w 12192000"/>
              <a:gd name="connsiteY7" fmla="*/ 2732950 h 2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32950">
                <a:moveTo>
                  <a:pt x="12192000" y="1436790"/>
                </a:moveTo>
                <a:lnTo>
                  <a:pt x="12192000" y="2732950"/>
                </a:lnTo>
                <a:lnTo>
                  <a:pt x="7107302" y="2732950"/>
                </a:lnTo>
                <a:cubicBezTo>
                  <a:pt x="8938618" y="2732950"/>
                  <a:pt x="10661577" y="2269021"/>
                  <a:pt x="12165063" y="1452278"/>
                </a:cubicBezTo>
                <a:close/>
                <a:moveTo>
                  <a:pt x="0" y="0"/>
                </a:moveTo>
                <a:lnTo>
                  <a:pt x="357816" y="309948"/>
                </a:lnTo>
                <a:cubicBezTo>
                  <a:pt x="2191997" y="1823648"/>
                  <a:pt x="4543460" y="2732950"/>
                  <a:pt x="7107302" y="2732950"/>
                </a:cubicBezTo>
                <a:lnTo>
                  <a:pt x="0" y="2732950"/>
                </a:lnTo>
                <a:close/>
              </a:path>
            </a:pathLst>
          </a:custGeom>
          <a:gradFill>
            <a:gsLst>
              <a:gs pos="0">
                <a:schemeClr val="tx2">
                  <a:alpha val="90000"/>
                </a:schemeClr>
              </a:gs>
              <a:gs pos="100000">
                <a:schemeClr val="accent6">
                  <a:lumMod val="20000"/>
                  <a:lumOff val="8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pic>
        <p:nvPicPr>
          <p:cNvPr id="7" name="Picture 6">
            <a:hlinkClick r:id="rId4"/>
            <a:extLst>
              <a:ext uri="{FF2B5EF4-FFF2-40B4-BE49-F238E27FC236}">
                <a16:creationId xmlns:a16="http://schemas.microsoft.com/office/drawing/2014/main" id="{D08C9554-A020-BC5D-4FA1-27F7E73B2989}"/>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512234" y="1024975"/>
            <a:ext cx="7333955" cy="4146347"/>
          </a:xfrm>
          <a:prstGeom prst="rect">
            <a:avLst/>
          </a:prstGeom>
        </p:spPr>
      </p:pic>
    </p:spTree>
    <p:custDataLst>
      <p:tags r:id="rId1"/>
    </p:custDataLst>
    <p:extLst>
      <p:ext uri="{BB962C8B-B14F-4D97-AF65-F5344CB8AC3E}">
        <p14:creationId xmlns:p14="http://schemas.microsoft.com/office/powerpoint/2010/main" val="410323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750"/>
                                        <p:tgtEl>
                                          <p:spTgt spid="1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7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iterate type="wd">
                                    <p:tmPct val="10000"/>
                                  </p:iterate>
                                  <p:childTnLst>
                                    <p:animEffect transition="out" filter="fade">
                                      <p:cBhvr>
                                        <p:cTn id="19" dur="500" tmFilter="0, 0; .2, .5; .8, .5; 1, 0"/>
                                        <p:tgtEl>
                                          <p:spTgt spid="3">
                                            <p:txEl>
                                              <p:pRg st="0" end="0"/>
                                            </p:txEl>
                                          </p:spTgt>
                                        </p:tgtEl>
                                      </p:cBhvr>
                                    </p:animEffect>
                                    <p:animScale>
                                      <p:cBhvr>
                                        <p:cTn id="20"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BC043FE-D0C2-49E6-6E1A-20072CE9D246}"/>
              </a:ext>
            </a:extLst>
          </p:cNvPr>
          <p:cNvSpPr txBox="1">
            <a:spLocks noGrp="1"/>
          </p:cNvSpPr>
          <p:nvPr>
            <p:ph type="title" idx="4294967295"/>
          </p:nvPr>
        </p:nvSpPr>
        <p:spPr>
          <a:xfrm>
            <a:off x="731520" y="-1280160"/>
            <a:ext cx="10698480" cy="12801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Funded by</a:t>
            </a:r>
          </a:p>
        </p:txBody>
      </p:sp>
      <p:pic>
        <p:nvPicPr>
          <p:cNvPr id="7" name="Picture 6" descr="Wisconsin Department of Health Services">
            <a:extLst>
              <a:ext uri="{FF2B5EF4-FFF2-40B4-BE49-F238E27FC236}">
                <a16:creationId xmlns:a16="http://schemas.microsoft.com/office/drawing/2014/main" id="{FCC27317-55F4-6035-F1E2-6E2385601C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6302" y="524904"/>
            <a:ext cx="4239397" cy="824921"/>
          </a:xfrm>
          <a:prstGeom prst="rect">
            <a:avLst/>
          </a:prstGeom>
        </p:spPr>
      </p:pic>
      <p:sp>
        <p:nvSpPr>
          <p:cNvPr id="8" name="TextBox 7">
            <a:extLst>
              <a:ext uri="{FF2B5EF4-FFF2-40B4-BE49-F238E27FC236}">
                <a16:creationId xmlns:a16="http://schemas.microsoft.com/office/drawing/2014/main" id="{6BF6BAAB-9DDE-A260-D566-D59734E73B5B}"/>
              </a:ext>
            </a:extLst>
          </p:cNvPr>
          <p:cNvSpPr txBox="1"/>
          <p:nvPr/>
        </p:nvSpPr>
        <p:spPr>
          <a:xfrm>
            <a:off x="3030375" y="1906948"/>
            <a:ext cx="6131250" cy="2068323"/>
          </a:xfrm>
          <a:prstGeom prst="rect">
            <a:avLst/>
          </a:prstGeom>
          <a:noFill/>
        </p:spPr>
        <p:txBody>
          <a:bodyPr wrap="square" rtlCol="0">
            <a:spAutoFit/>
          </a:bodyPr>
          <a:lstStyle/>
          <a:p>
            <a:pPr marL="0" marR="0" lvl="0" indent="0" algn="ctr" defTabSz="914400" rtl="0" eaLnBrk="1" fontAlgn="auto" latinLnBrk="0" hangingPunct="1">
              <a:lnSpc>
                <a:spcPct val="108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5288"/>
                </a:solidFill>
                <a:effectLst/>
                <a:uLnTx/>
                <a:uFillTx/>
                <a:latin typeface="Calibri" panose="020F0502020204030204" pitchFamily="34" charset="0"/>
                <a:ea typeface="+mn-ea"/>
                <a:cs typeface="Calibri" panose="020F0502020204030204" pitchFamily="34" charset="0"/>
              </a:rPr>
              <a:t>The development of this training was funded </a:t>
            </a:r>
            <a:r>
              <a:rPr kumimoji="0" lang="en-US" sz="2400" b="0" i="0" u="none" strike="noStrike" kern="1200" cap="none" spc="0" normalizeH="0" baseline="0" noProof="0" dirty="0">
                <a:ln>
                  <a:noFill/>
                </a:ln>
                <a:solidFill>
                  <a:srgbClr val="005288"/>
                </a:solidFill>
                <a:effectLst/>
                <a:uLnTx/>
                <a:uFillTx/>
                <a:latin typeface="Calibri" panose="020F0502020204030204" pitchFamily="34" charset="0"/>
                <a:ea typeface="Calibri" panose="020F0502020204030204" pitchFamily="34" charset="0"/>
                <a:cs typeface="Calibri" panose="020F0502020204030204" pitchFamily="34" charset="0"/>
              </a:rPr>
              <a:t>by the </a:t>
            </a:r>
            <a:r>
              <a:rPr kumimoji="0" lang="en-US" sz="2400" b="1" i="0" u="none" strike="noStrike" kern="1200" cap="none" spc="0" normalizeH="0" baseline="0" noProof="0" dirty="0">
                <a:ln>
                  <a:noFill/>
                </a:ln>
                <a:solidFill>
                  <a:srgbClr val="005288"/>
                </a:solidFill>
                <a:effectLst/>
                <a:uLnTx/>
                <a:uFillTx/>
                <a:latin typeface="Calibri" panose="020F0502020204030204" pitchFamily="34" charset="0"/>
                <a:ea typeface="Calibri" panose="020F0502020204030204" pitchFamily="34" charset="0"/>
                <a:cs typeface="Calibri" panose="020F0502020204030204" pitchFamily="34" charset="0"/>
              </a:rPr>
              <a:t>Wisconsin Department of Health Services </a:t>
            </a:r>
            <a:r>
              <a:rPr kumimoji="0" lang="en-US" sz="2400" b="0" i="0" u="none" strike="noStrike" kern="1200" cap="none" spc="0" normalizeH="0" baseline="0" noProof="0" dirty="0">
                <a:ln>
                  <a:noFill/>
                </a:ln>
                <a:solidFill>
                  <a:srgbClr val="005288"/>
                </a:solidFill>
                <a:effectLst/>
                <a:uLnTx/>
                <a:uFillTx/>
                <a:latin typeface="Calibri" panose="020F0502020204030204" pitchFamily="34" charset="0"/>
                <a:ea typeface="Calibri" panose="020F0502020204030204" pitchFamily="34" charset="0"/>
                <a:cs typeface="Calibri" panose="020F0502020204030204" pitchFamily="34" charset="0"/>
              </a:rPr>
              <a:t>as part of their competitive integrated employment (CIE) training series in partnership with </a:t>
            </a:r>
            <a:r>
              <a:rPr kumimoji="0" lang="en-US" sz="2400" b="1" i="0" u="none" strike="noStrike" kern="1200" cap="none" spc="0" normalizeH="0" baseline="0" noProof="0" dirty="0">
                <a:ln>
                  <a:noFill/>
                </a:ln>
                <a:solidFill>
                  <a:srgbClr val="005288"/>
                </a:solidFill>
                <a:effectLst/>
                <a:uLnTx/>
                <a:uFillTx/>
                <a:latin typeface="Calibri" panose="020F0502020204030204" pitchFamily="34" charset="0"/>
                <a:ea typeface="Calibri" panose="020F0502020204030204" pitchFamily="34" charset="0"/>
                <a:cs typeface="Calibri" panose="020F0502020204030204" pitchFamily="34" charset="0"/>
              </a:rPr>
              <a:t>Employment Resources, Inc. (ERI)</a:t>
            </a:r>
            <a:r>
              <a:rPr kumimoji="0" lang="en-US" sz="2400" b="0" i="0" u="none" strike="noStrike" kern="1200" cap="none" spc="0" normalizeH="0" baseline="0" noProof="0" dirty="0">
                <a:ln>
                  <a:noFill/>
                </a:ln>
                <a:solidFill>
                  <a:srgbClr val="005288"/>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pic>
        <p:nvPicPr>
          <p:cNvPr id="11" name="Picture 10" descr="ERI - Employment Resources, Inc.">
            <a:extLst>
              <a:ext uri="{FF2B5EF4-FFF2-40B4-BE49-F238E27FC236}">
                <a16:creationId xmlns:a16="http://schemas.microsoft.com/office/drawing/2014/main" id="{55B7152B-5B47-748B-5B0F-31163B46A1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5552" y="4718270"/>
            <a:ext cx="1960896" cy="1421269"/>
          </a:xfrm>
          <a:prstGeom prst="rect">
            <a:avLst/>
          </a:prstGeom>
        </p:spPr>
      </p:pic>
    </p:spTree>
    <p:custDataLst>
      <p:tags r:id="rId1"/>
    </p:custDataLst>
    <p:extLst>
      <p:ext uri="{BB962C8B-B14F-4D97-AF65-F5344CB8AC3E}">
        <p14:creationId xmlns:p14="http://schemas.microsoft.com/office/powerpoint/2010/main" val="233995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D3B2E43-B792-80E2-E434-D1A659514D2A}"/>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27107" t="1744" r="14649"/>
          <a:stretch/>
        </p:blipFill>
        <p:spPr>
          <a:xfrm>
            <a:off x="1" y="0"/>
            <a:ext cx="6095999" cy="6860672"/>
          </a:xfrm>
          <a:custGeom>
            <a:avLst/>
            <a:gdLst>
              <a:gd name="connsiteX0" fmla="*/ 0 w 6095999"/>
              <a:gd name="connsiteY0" fmla="*/ 0 h 6860672"/>
              <a:gd name="connsiteX1" fmla="*/ 5555051 w 6095999"/>
              <a:gd name="connsiteY1" fmla="*/ 0 h 6860672"/>
              <a:gd name="connsiteX2" fmla="*/ 5578238 w 6095999"/>
              <a:gd name="connsiteY2" fmla="*/ 69693 h 6860672"/>
              <a:gd name="connsiteX3" fmla="*/ 6095999 w 6095999"/>
              <a:gd name="connsiteY3" fmla="*/ 3430336 h 6860672"/>
              <a:gd name="connsiteX4" fmla="*/ 5578238 w 6095999"/>
              <a:gd name="connsiteY4" fmla="*/ 6790980 h 6860672"/>
              <a:gd name="connsiteX5" fmla="*/ 5555051 w 6095999"/>
              <a:gd name="connsiteY5" fmla="*/ 6860672 h 6860672"/>
              <a:gd name="connsiteX6" fmla="*/ 0 w 6095999"/>
              <a:gd name="connsiteY6" fmla="*/ 6860672 h 686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6860672">
                <a:moveTo>
                  <a:pt x="0" y="0"/>
                </a:moveTo>
                <a:lnTo>
                  <a:pt x="5555051" y="0"/>
                </a:lnTo>
                <a:lnTo>
                  <a:pt x="5578238" y="69693"/>
                </a:lnTo>
                <a:cubicBezTo>
                  <a:pt x="5917719" y="1155211"/>
                  <a:pt x="6095999" y="2279151"/>
                  <a:pt x="6095999" y="3430336"/>
                </a:cubicBezTo>
                <a:cubicBezTo>
                  <a:pt x="6095999" y="4581522"/>
                  <a:pt x="5917719" y="5705461"/>
                  <a:pt x="5578238" y="6790980"/>
                </a:cubicBezTo>
                <a:lnTo>
                  <a:pt x="5555051" y="6860672"/>
                </a:lnTo>
                <a:lnTo>
                  <a:pt x="0" y="6860672"/>
                </a:lnTo>
                <a:close/>
              </a:path>
            </a:pathLst>
          </a:custGeom>
          <a:solidFill>
            <a:schemeClr val="bg2">
              <a:lumMod val="95000"/>
            </a:schemeClr>
          </a:solidFill>
          <a:ln>
            <a:noFill/>
          </a:ln>
        </p:spPr>
      </p:pic>
      <p:pic>
        <p:nvPicPr>
          <p:cNvPr id="5" name="Graphic 4">
            <a:extLst>
              <a:ext uri="{FF2B5EF4-FFF2-40B4-BE49-F238E27FC236}">
                <a16:creationId xmlns:a16="http://schemas.microsoft.com/office/drawing/2014/main" id="{B4A7D1BF-4063-A625-3236-A54E569D56F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8431" flipH="1">
            <a:off x="7985257" y="773331"/>
            <a:ext cx="2249971" cy="2249971"/>
          </a:xfrm>
          <a:prstGeom prst="rect">
            <a:avLst/>
          </a:prstGeom>
        </p:spPr>
      </p:pic>
      <p:sp>
        <p:nvSpPr>
          <p:cNvPr id="4" name="Title 3">
            <a:extLst>
              <a:ext uri="{FF2B5EF4-FFF2-40B4-BE49-F238E27FC236}">
                <a16:creationId xmlns:a16="http://schemas.microsoft.com/office/drawing/2014/main" id="{12FA3D9E-C101-0609-2A71-BB9BA87EB9FD}"/>
              </a:ext>
            </a:extLst>
          </p:cNvPr>
          <p:cNvSpPr>
            <a:spLocks noGrp="1"/>
          </p:cNvSpPr>
          <p:nvPr>
            <p:ph type="ctrTitle"/>
          </p:nvPr>
        </p:nvSpPr>
        <p:spPr>
          <a:xfrm>
            <a:off x="6467397" y="494836"/>
            <a:ext cx="5285691" cy="789716"/>
          </a:xfrm>
        </p:spPr>
        <p:txBody>
          <a:bodyPr/>
          <a:lstStyle/>
          <a:p>
            <a:r>
              <a:rPr lang="en-US" sz="4200" b="1" dirty="0"/>
              <a:t>Communication</a:t>
            </a:r>
            <a:r>
              <a:rPr lang="en-US" sz="4000" dirty="0"/>
              <a:t> is Key</a:t>
            </a:r>
            <a:endParaRPr lang="en-US" sz="4000" b="1" dirty="0"/>
          </a:p>
        </p:txBody>
      </p:sp>
      <p:sp>
        <p:nvSpPr>
          <p:cNvPr id="10" name="Freeform: Shape 9">
            <a:extLst>
              <a:ext uri="{FF2B5EF4-FFF2-40B4-BE49-F238E27FC236}">
                <a16:creationId xmlns:a16="http://schemas.microsoft.com/office/drawing/2014/main" id="{53E22EE6-8043-F5EE-B742-945E58F50825}"/>
              </a:ext>
              <a:ext uri="{C183D7F6-B498-43B3-948B-1728B52AA6E4}">
                <adec:decorative xmlns:adec="http://schemas.microsoft.com/office/drawing/2017/decorative" val="1"/>
              </a:ext>
            </a:extLst>
          </p:cNvPr>
          <p:cNvSpPr/>
          <p:nvPr/>
        </p:nvSpPr>
        <p:spPr>
          <a:xfrm>
            <a:off x="0" y="3024943"/>
            <a:ext cx="6772590" cy="3833057"/>
          </a:xfrm>
          <a:custGeom>
            <a:avLst/>
            <a:gdLst>
              <a:gd name="connsiteX0" fmla="*/ 12192000 w 12192000"/>
              <a:gd name="connsiteY0" fmla="*/ 2325117 h 3833057"/>
              <a:gd name="connsiteX1" fmla="*/ 12192000 w 12192000"/>
              <a:gd name="connsiteY1" fmla="*/ 3833057 h 3833057"/>
              <a:gd name="connsiteX2" fmla="*/ 7264400 w 12192000"/>
              <a:gd name="connsiteY2" fmla="*/ 3833057 h 3833057"/>
              <a:gd name="connsiteX3" fmla="*/ 12185179 w 12192000"/>
              <a:gd name="connsiteY3" fmla="*/ 2329968 h 3833057"/>
              <a:gd name="connsiteX4" fmla="*/ 0 w 12192000"/>
              <a:gd name="connsiteY4" fmla="*/ 0 h 3833057"/>
              <a:gd name="connsiteX5" fmla="*/ 211767 w 12192000"/>
              <a:gd name="connsiteY5" fmla="*/ 297795 h 3833057"/>
              <a:gd name="connsiteX6" fmla="*/ 7264400 w 12192000"/>
              <a:gd name="connsiteY6" fmla="*/ 3833057 h 3833057"/>
              <a:gd name="connsiteX7" fmla="*/ 0 w 12192000"/>
              <a:gd name="connsiteY7" fmla="*/ 3833057 h 3833057"/>
              <a:gd name="connsiteX0" fmla="*/ 12192000 w 12192000"/>
              <a:gd name="connsiteY0" fmla="*/ 2325117 h 3833057"/>
              <a:gd name="connsiteX1" fmla="*/ 12192000 w 12192000"/>
              <a:gd name="connsiteY1" fmla="*/ 3833057 h 3833057"/>
              <a:gd name="connsiteX2" fmla="*/ 12185179 w 12192000"/>
              <a:gd name="connsiteY2" fmla="*/ 2329968 h 3833057"/>
              <a:gd name="connsiteX3" fmla="*/ 12192000 w 12192000"/>
              <a:gd name="connsiteY3" fmla="*/ 2325117 h 3833057"/>
              <a:gd name="connsiteX4" fmla="*/ 0 w 12192000"/>
              <a:gd name="connsiteY4" fmla="*/ 0 h 3833057"/>
              <a:gd name="connsiteX5" fmla="*/ 211767 w 12192000"/>
              <a:gd name="connsiteY5" fmla="*/ 297795 h 3833057"/>
              <a:gd name="connsiteX6" fmla="*/ 7264400 w 12192000"/>
              <a:gd name="connsiteY6" fmla="*/ 3833057 h 3833057"/>
              <a:gd name="connsiteX7" fmla="*/ 0 w 12192000"/>
              <a:gd name="connsiteY7" fmla="*/ 3833057 h 3833057"/>
              <a:gd name="connsiteX8" fmla="*/ 0 w 12192000"/>
              <a:gd name="connsiteY8" fmla="*/ 0 h 3833057"/>
              <a:gd name="connsiteX0" fmla="*/ 12185179 w 12192000"/>
              <a:gd name="connsiteY0" fmla="*/ 2329968 h 3833057"/>
              <a:gd name="connsiteX1" fmla="*/ 12192000 w 12192000"/>
              <a:gd name="connsiteY1" fmla="*/ 3833057 h 3833057"/>
              <a:gd name="connsiteX2" fmla="*/ 12185179 w 12192000"/>
              <a:gd name="connsiteY2" fmla="*/ 2329968 h 3833057"/>
              <a:gd name="connsiteX3" fmla="*/ 0 w 12192000"/>
              <a:gd name="connsiteY3" fmla="*/ 0 h 3833057"/>
              <a:gd name="connsiteX4" fmla="*/ 211767 w 12192000"/>
              <a:gd name="connsiteY4" fmla="*/ 297795 h 3833057"/>
              <a:gd name="connsiteX5" fmla="*/ 7264400 w 12192000"/>
              <a:gd name="connsiteY5" fmla="*/ 3833057 h 3833057"/>
              <a:gd name="connsiteX6" fmla="*/ 0 w 12192000"/>
              <a:gd name="connsiteY6" fmla="*/ 3833057 h 3833057"/>
              <a:gd name="connsiteX7" fmla="*/ 0 w 12192000"/>
              <a:gd name="connsiteY7" fmla="*/ 0 h 3833057"/>
              <a:gd name="connsiteX0" fmla="*/ 0 w 7264400"/>
              <a:gd name="connsiteY0" fmla="*/ 0 h 3833057"/>
              <a:gd name="connsiteX1" fmla="*/ 211767 w 7264400"/>
              <a:gd name="connsiteY1" fmla="*/ 297795 h 3833057"/>
              <a:gd name="connsiteX2" fmla="*/ 7264400 w 7264400"/>
              <a:gd name="connsiteY2" fmla="*/ 3833057 h 3833057"/>
              <a:gd name="connsiteX3" fmla="*/ 0 w 7264400"/>
              <a:gd name="connsiteY3" fmla="*/ 3833057 h 3833057"/>
              <a:gd name="connsiteX4" fmla="*/ 0 w 7264400"/>
              <a:gd name="connsiteY4" fmla="*/ 0 h 383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4400" h="3833057">
                <a:moveTo>
                  <a:pt x="0" y="0"/>
                </a:moveTo>
                <a:lnTo>
                  <a:pt x="211767" y="297795"/>
                </a:lnTo>
                <a:cubicBezTo>
                  <a:pt x="1816755" y="2443917"/>
                  <a:pt x="4378352" y="3833057"/>
                  <a:pt x="7264400" y="3833057"/>
                </a:cubicBezTo>
                <a:lnTo>
                  <a:pt x="0" y="3833057"/>
                </a:lnTo>
                <a:lnTo>
                  <a:pt x="0" y="0"/>
                </a:lnTo>
                <a:close/>
              </a:path>
            </a:pathLst>
          </a:custGeom>
          <a:gradFill>
            <a:gsLst>
              <a:gs pos="0">
                <a:schemeClr val="tx1">
                  <a:alpha val="60000"/>
                </a:schemeClr>
              </a:gs>
              <a:gs pos="10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8" name="TextBox 7">
            <a:extLst>
              <a:ext uri="{FF2B5EF4-FFF2-40B4-BE49-F238E27FC236}">
                <a16:creationId xmlns:a16="http://schemas.microsoft.com/office/drawing/2014/main" id="{BE4483C5-EB31-96CE-1402-71B5051FCD5B}"/>
              </a:ext>
            </a:extLst>
          </p:cNvPr>
          <p:cNvSpPr txBox="1"/>
          <p:nvPr/>
        </p:nvSpPr>
        <p:spPr>
          <a:xfrm>
            <a:off x="6704290" y="2851771"/>
            <a:ext cx="4811904" cy="517899"/>
          </a:xfrm>
          <a:prstGeom prst="rect">
            <a:avLst/>
          </a:prstGeom>
          <a:noFill/>
        </p:spPr>
        <p:txBody>
          <a:bodyPr wrap="square" rtlCol="0" anchor="ctr">
            <a:spAutoFit/>
          </a:bodyPr>
          <a:lstStyle/>
          <a:p>
            <a:pPr lvl="0">
              <a:lnSpc>
                <a:spcPct val="108000"/>
              </a:lnSpc>
              <a:defRPr/>
            </a:pPr>
            <a:r>
              <a:rPr lang="en-US" sz="2800" b="1" dirty="0">
                <a:solidFill>
                  <a:srgbClr val="45C2C8">
                    <a:lumMod val="75000"/>
                  </a:srgbClr>
                </a:solidFill>
              </a:rPr>
              <a:t>Tips for participant success: </a:t>
            </a:r>
          </a:p>
        </p:txBody>
      </p:sp>
      <p:sp>
        <p:nvSpPr>
          <p:cNvPr id="9" name="TextBox 8">
            <a:extLst>
              <a:ext uri="{FF2B5EF4-FFF2-40B4-BE49-F238E27FC236}">
                <a16:creationId xmlns:a16="http://schemas.microsoft.com/office/drawing/2014/main" id="{7A988BE1-D2B4-C635-68A5-3E0DA0B3EC6A}"/>
              </a:ext>
            </a:extLst>
          </p:cNvPr>
          <p:cNvSpPr txBox="1"/>
          <p:nvPr/>
        </p:nvSpPr>
        <p:spPr>
          <a:xfrm>
            <a:off x="6819087" y="3486129"/>
            <a:ext cx="3954790" cy="365934"/>
          </a:xfrm>
          <a:prstGeom prst="rect">
            <a:avLst/>
          </a:prstGeom>
          <a:noFill/>
        </p:spPr>
        <p:txBody>
          <a:bodyPr wrap="square" rtlCol="0" anchor="ctr">
            <a:spAutoFit/>
          </a:bodyPr>
          <a:lstStyle/>
          <a:p>
            <a:pPr marL="228600" lvl="0" indent="-228600">
              <a:lnSpc>
                <a:spcPct val="108000"/>
              </a:lnSpc>
              <a:buClr>
                <a:srgbClr val="45C2C8"/>
              </a:buClr>
              <a:buSzPct val="125000"/>
              <a:buFont typeface="Arial" panose="020B0604020202020204" pitchFamily="34" charset="0"/>
              <a:buChar char="•"/>
              <a:defRPr/>
            </a:pPr>
            <a:r>
              <a:rPr lang="en-US" dirty="0">
                <a:solidFill>
                  <a:srgbClr val="000000"/>
                </a:solidFill>
              </a:rPr>
              <a:t>Keep all appointments</a:t>
            </a:r>
          </a:p>
        </p:txBody>
      </p:sp>
      <p:sp>
        <p:nvSpPr>
          <p:cNvPr id="11" name="TextBox 10">
            <a:extLst>
              <a:ext uri="{FF2B5EF4-FFF2-40B4-BE49-F238E27FC236}">
                <a16:creationId xmlns:a16="http://schemas.microsoft.com/office/drawing/2014/main" id="{AB7F9150-CF6D-BCB9-A108-89AF5A12B406}"/>
              </a:ext>
            </a:extLst>
          </p:cNvPr>
          <p:cNvSpPr txBox="1"/>
          <p:nvPr/>
        </p:nvSpPr>
        <p:spPr>
          <a:xfrm>
            <a:off x="6819087" y="4008275"/>
            <a:ext cx="3954791" cy="365934"/>
          </a:xfrm>
          <a:prstGeom prst="rect">
            <a:avLst/>
          </a:prstGeom>
          <a:noFill/>
        </p:spPr>
        <p:txBody>
          <a:bodyPr wrap="square" rtlCol="0" anchor="ctr">
            <a:spAutoFit/>
          </a:bodyPr>
          <a:lstStyle/>
          <a:p>
            <a:pPr marL="228600" lvl="0" indent="-228600">
              <a:lnSpc>
                <a:spcPct val="108000"/>
              </a:lnSpc>
              <a:buClr>
                <a:srgbClr val="45C2C8"/>
              </a:buClr>
              <a:buSzPct val="125000"/>
              <a:buFont typeface="Arial" panose="020B0604020202020204" pitchFamily="34" charset="0"/>
              <a:buChar char="•"/>
              <a:defRPr/>
            </a:pPr>
            <a:r>
              <a:rPr lang="en-US" dirty="0">
                <a:solidFill>
                  <a:srgbClr val="000000"/>
                </a:solidFill>
              </a:rPr>
              <a:t>Be honest</a:t>
            </a:r>
          </a:p>
        </p:txBody>
      </p:sp>
      <p:sp>
        <p:nvSpPr>
          <p:cNvPr id="2" name="TextBox 1">
            <a:extLst>
              <a:ext uri="{FF2B5EF4-FFF2-40B4-BE49-F238E27FC236}">
                <a16:creationId xmlns:a16="http://schemas.microsoft.com/office/drawing/2014/main" id="{2DD211C0-262D-8B0E-71E0-E285D348215B}"/>
              </a:ext>
            </a:extLst>
          </p:cNvPr>
          <p:cNvSpPr txBox="1"/>
          <p:nvPr/>
        </p:nvSpPr>
        <p:spPr>
          <a:xfrm>
            <a:off x="6819087" y="4530421"/>
            <a:ext cx="3954791" cy="365934"/>
          </a:xfrm>
          <a:prstGeom prst="rect">
            <a:avLst/>
          </a:prstGeom>
          <a:noFill/>
        </p:spPr>
        <p:txBody>
          <a:bodyPr wrap="square" rtlCol="0" anchor="ctr">
            <a:spAutoFit/>
          </a:bodyPr>
          <a:lstStyle/>
          <a:p>
            <a:pPr marL="228600" lvl="0" indent="-228600">
              <a:lnSpc>
                <a:spcPct val="108000"/>
              </a:lnSpc>
              <a:buClr>
                <a:srgbClr val="45C2C8"/>
              </a:buClr>
              <a:buSzPct val="125000"/>
              <a:buFont typeface="Arial" panose="020B0604020202020204" pitchFamily="34" charset="0"/>
              <a:buChar char="•"/>
              <a:defRPr/>
            </a:pPr>
            <a:r>
              <a:rPr lang="en-US" dirty="0">
                <a:solidFill>
                  <a:srgbClr val="000000"/>
                </a:solidFill>
              </a:rPr>
              <a:t>Ask questions</a:t>
            </a:r>
          </a:p>
        </p:txBody>
      </p:sp>
      <p:sp>
        <p:nvSpPr>
          <p:cNvPr id="12" name="TextBox 11">
            <a:extLst>
              <a:ext uri="{FF2B5EF4-FFF2-40B4-BE49-F238E27FC236}">
                <a16:creationId xmlns:a16="http://schemas.microsoft.com/office/drawing/2014/main" id="{1291F121-FA3D-3808-FF9F-BD6452C0192D}"/>
              </a:ext>
            </a:extLst>
          </p:cNvPr>
          <p:cNvSpPr txBox="1"/>
          <p:nvPr/>
        </p:nvSpPr>
        <p:spPr>
          <a:xfrm>
            <a:off x="6819087" y="5052567"/>
            <a:ext cx="3935580" cy="365934"/>
          </a:xfrm>
          <a:prstGeom prst="rect">
            <a:avLst/>
          </a:prstGeom>
          <a:noFill/>
        </p:spPr>
        <p:txBody>
          <a:bodyPr wrap="square" rtlCol="0" anchor="ctr">
            <a:spAutoFit/>
          </a:bodyPr>
          <a:lstStyle/>
          <a:p>
            <a:pPr marL="228600" lvl="0" indent="-228600">
              <a:lnSpc>
                <a:spcPct val="108000"/>
              </a:lnSpc>
              <a:buClr>
                <a:srgbClr val="45C2C8"/>
              </a:buClr>
              <a:buSzPct val="125000"/>
              <a:buFont typeface="Arial" panose="020B0604020202020204" pitchFamily="34" charset="0"/>
              <a:buChar char="•"/>
              <a:defRPr/>
            </a:pPr>
            <a:r>
              <a:rPr lang="en-US" dirty="0">
                <a:solidFill>
                  <a:srgbClr val="000000"/>
                </a:solidFill>
              </a:rPr>
              <a:t>Carry out your responsibilities</a:t>
            </a:r>
          </a:p>
        </p:txBody>
      </p:sp>
      <p:sp>
        <p:nvSpPr>
          <p:cNvPr id="13" name="TextBox 12">
            <a:extLst>
              <a:ext uri="{FF2B5EF4-FFF2-40B4-BE49-F238E27FC236}">
                <a16:creationId xmlns:a16="http://schemas.microsoft.com/office/drawing/2014/main" id="{6D58FBC6-F4D5-2CA5-8875-DCE611E8A488}"/>
              </a:ext>
            </a:extLst>
          </p:cNvPr>
          <p:cNvSpPr txBox="1"/>
          <p:nvPr/>
        </p:nvSpPr>
        <p:spPr>
          <a:xfrm>
            <a:off x="6819087" y="5425122"/>
            <a:ext cx="4811905" cy="665118"/>
          </a:xfrm>
          <a:prstGeom prst="rect">
            <a:avLst/>
          </a:prstGeom>
          <a:noFill/>
        </p:spPr>
        <p:txBody>
          <a:bodyPr wrap="square" rtlCol="0" anchor="ctr">
            <a:spAutoFit/>
          </a:bodyPr>
          <a:lstStyle/>
          <a:p>
            <a:pPr marL="228600" lvl="0" indent="-228600">
              <a:lnSpc>
                <a:spcPct val="108000"/>
              </a:lnSpc>
              <a:buClr>
                <a:srgbClr val="45C2C8"/>
              </a:buClr>
              <a:buSzPct val="125000"/>
              <a:buFont typeface="Arial" panose="020B0604020202020204" pitchFamily="34" charset="0"/>
              <a:buChar char="•"/>
              <a:defRPr/>
            </a:pPr>
            <a:r>
              <a:rPr lang="en-US" dirty="0">
                <a:solidFill>
                  <a:srgbClr val="000000"/>
                </a:solidFill>
              </a:rPr>
              <a:t>Let your counselor know about any changes</a:t>
            </a:r>
          </a:p>
        </p:txBody>
      </p:sp>
    </p:spTree>
    <p:custDataLst>
      <p:tags r:id="rId1"/>
    </p:custDataLst>
    <p:extLst>
      <p:ext uri="{BB962C8B-B14F-4D97-AF65-F5344CB8AC3E}">
        <p14:creationId xmlns:p14="http://schemas.microsoft.com/office/powerpoint/2010/main" val="356634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0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45" presetClass="entr" presetSubtype="0"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par>
                          <p:cTn id="21" fill="hold">
                            <p:stCondLst>
                              <p:cond delay="4000"/>
                            </p:stCondLst>
                            <p:childTnLst>
                              <p:par>
                                <p:cTn id="22" presetID="47"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750"/>
                                        <p:tgtEl>
                                          <p:spTgt spid="8"/>
                                        </p:tgtEl>
                                      </p:cBhvr>
                                    </p:animEffect>
                                    <p:anim calcmode="lin" valueType="num">
                                      <p:cBhvr>
                                        <p:cTn id="25" dur="750" fill="hold"/>
                                        <p:tgtEl>
                                          <p:spTgt spid="8"/>
                                        </p:tgtEl>
                                        <p:attrNameLst>
                                          <p:attrName>ppt_x</p:attrName>
                                        </p:attrNameLst>
                                      </p:cBhvr>
                                      <p:tavLst>
                                        <p:tav tm="0">
                                          <p:val>
                                            <p:strVal val="#ppt_x"/>
                                          </p:val>
                                        </p:tav>
                                        <p:tav tm="100000">
                                          <p:val>
                                            <p:strVal val="#ppt_x"/>
                                          </p:val>
                                        </p:tav>
                                      </p:tavLst>
                                    </p:anim>
                                    <p:anim calcmode="lin" valueType="num">
                                      <p:cBhvr>
                                        <p:cTn id="26" dur="75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4750"/>
                            </p:stCondLst>
                            <p:childTnLst>
                              <p:par>
                                <p:cTn id="28" presetID="42"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750"/>
                                        <p:tgtEl>
                                          <p:spTgt spid="9"/>
                                        </p:tgtEl>
                                      </p:cBhvr>
                                    </p:animEffect>
                                    <p:anim calcmode="lin" valueType="num">
                                      <p:cBhvr>
                                        <p:cTn id="31" dur="750" fill="hold"/>
                                        <p:tgtEl>
                                          <p:spTgt spid="9"/>
                                        </p:tgtEl>
                                        <p:attrNameLst>
                                          <p:attrName>ppt_x</p:attrName>
                                        </p:attrNameLst>
                                      </p:cBhvr>
                                      <p:tavLst>
                                        <p:tav tm="0">
                                          <p:val>
                                            <p:strVal val="#ppt_x"/>
                                          </p:val>
                                        </p:tav>
                                        <p:tav tm="100000">
                                          <p:val>
                                            <p:strVal val="#ppt_x"/>
                                          </p:val>
                                        </p:tav>
                                      </p:tavLst>
                                    </p:anim>
                                    <p:anim calcmode="lin" valueType="num">
                                      <p:cBhvr>
                                        <p:cTn id="32" dur="75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5500"/>
                            </p:stCondLst>
                            <p:childTnLst>
                              <p:par>
                                <p:cTn id="34" presetID="42"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750"/>
                                        <p:tgtEl>
                                          <p:spTgt spid="11"/>
                                        </p:tgtEl>
                                      </p:cBhvr>
                                    </p:animEffect>
                                    <p:anim calcmode="lin" valueType="num">
                                      <p:cBhvr>
                                        <p:cTn id="37" dur="750" fill="hold"/>
                                        <p:tgtEl>
                                          <p:spTgt spid="11"/>
                                        </p:tgtEl>
                                        <p:attrNameLst>
                                          <p:attrName>ppt_x</p:attrName>
                                        </p:attrNameLst>
                                      </p:cBhvr>
                                      <p:tavLst>
                                        <p:tav tm="0">
                                          <p:val>
                                            <p:strVal val="#ppt_x"/>
                                          </p:val>
                                        </p:tav>
                                        <p:tav tm="100000">
                                          <p:val>
                                            <p:strVal val="#ppt_x"/>
                                          </p:val>
                                        </p:tav>
                                      </p:tavLst>
                                    </p:anim>
                                    <p:anim calcmode="lin" valueType="num">
                                      <p:cBhvr>
                                        <p:cTn id="38" dur="75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6250"/>
                            </p:stCondLst>
                            <p:childTnLst>
                              <p:par>
                                <p:cTn id="40" presetID="42"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750"/>
                                        <p:tgtEl>
                                          <p:spTgt spid="2"/>
                                        </p:tgtEl>
                                      </p:cBhvr>
                                    </p:animEffect>
                                    <p:anim calcmode="lin" valueType="num">
                                      <p:cBhvr>
                                        <p:cTn id="43" dur="750" fill="hold"/>
                                        <p:tgtEl>
                                          <p:spTgt spid="2"/>
                                        </p:tgtEl>
                                        <p:attrNameLst>
                                          <p:attrName>ppt_x</p:attrName>
                                        </p:attrNameLst>
                                      </p:cBhvr>
                                      <p:tavLst>
                                        <p:tav tm="0">
                                          <p:val>
                                            <p:strVal val="#ppt_x"/>
                                          </p:val>
                                        </p:tav>
                                        <p:tav tm="100000">
                                          <p:val>
                                            <p:strVal val="#ppt_x"/>
                                          </p:val>
                                        </p:tav>
                                      </p:tavLst>
                                    </p:anim>
                                    <p:anim calcmode="lin" valueType="num">
                                      <p:cBhvr>
                                        <p:cTn id="44" dur="750" fill="hold"/>
                                        <p:tgtEl>
                                          <p:spTgt spid="2"/>
                                        </p:tgtEl>
                                        <p:attrNameLst>
                                          <p:attrName>ppt_y</p:attrName>
                                        </p:attrNameLst>
                                      </p:cBhvr>
                                      <p:tavLst>
                                        <p:tav tm="0">
                                          <p:val>
                                            <p:strVal val="#ppt_y+.1"/>
                                          </p:val>
                                        </p:tav>
                                        <p:tav tm="100000">
                                          <p:val>
                                            <p:strVal val="#ppt_y"/>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750"/>
                                        <p:tgtEl>
                                          <p:spTgt spid="12"/>
                                        </p:tgtEl>
                                      </p:cBhvr>
                                    </p:animEffect>
                                    <p:anim calcmode="lin" valueType="num">
                                      <p:cBhvr>
                                        <p:cTn id="49" dur="750" fill="hold"/>
                                        <p:tgtEl>
                                          <p:spTgt spid="12"/>
                                        </p:tgtEl>
                                        <p:attrNameLst>
                                          <p:attrName>ppt_x</p:attrName>
                                        </p:attrNameLst>
                                      </p:cBhvr>
                                      <p:tavLst>
                                        <p:tav tm="0">
                                          <p:val>
                                            <p:strVal val="#ppt_x"/>
                                          </p:val>
                                        </p:tav>
                                        <p:tav tm="100000">
                                          <p:val>
                                            <p:strVal val="#ppt_x"/>
                                          </p:val>
                                        </p:tav>
                                      </p:tavLst>
                                    </p:anim>
                                    <p:anim calcmode="lin" valueType="num">
                                      <p:cBhvr>
                                        <p:cTn id="50" dur="75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77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750"/>
                                        <p:tgtEl>
                                          <p:spTgt spid="13"/>
                                        </p:tgtEl>
                                      </p:cBhvr>
                                    </p:animEffect>
                                    <p:anim calcmode="lin" valueType="num">
                                      <p:cBhvr>
                                        <p:cTn id="55" dur="750" fill="hold"/>
                                        <p:tgtEl>
                                          <p:spTgt spid="13"/>
                                        </p:tgtEl>
                                        <p:attrNameLst>
                                          <p:attrName>ppt_x</p:attrName>
                                        </p:attrNameLst>
                                      </p:cBhvr>
                                      <p:tavLst>
                                        <p:tav tm="0">
                                          <p:val>
                                            <p:strVal val="#ppt_x"/>
                                          </p:val>
                                        </p:tav>
                                        <p:tav tm="100000">
                                          <p:val>
                                            <p:strVal val="#ppt_x"/>
                                          </p:val>
                                        </p:tav>
                                      </p:tavLst>
                                    </p:anim>
                                    <p:anim calcmode="lin" valueType="num">
                                      <p:cBhvr>
                                        <p:cTn id="56"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8" grpId="0"/>
      <p:bldP spid="9" grpId="0"/>
      <p:bldP spid="11" grpId="0"/>
      <p:bldP spid="2"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0A5E4-77A6-4FC9-B12D-B429F5E8971D}"/>
              </a:ext>
            </a:extLst>
          </p:cNvPr>
          <p:cNvSpPr>
            <a:spLocks noGrp="1"/>
          </p:cNvSpPr>
          <p:nvPr>
            <p:ph type="ctrTitle"/>
          </p:nvPr>
        </p:nvSpPr>
        <p:spPr>
          <a:xfrm>
            <a:off x="731520" y="795925"/>
            <a:ext cx="2972177" cy="2279169"/>
          </a:xfrm>
        </p:spPr>
        <p:txBody>
          <a:bodyPr anchor="b" anchorCtr="0">
            <a:noAutofit/>
          </a:bodyPr>
          <a:lstStyle/>
          <a:p>
            <a:pPr algn="l"/>
            <a:r>
              <a:rPr lang="en-US" sz="4800" dirty="0"/>
              <a:t>DVR Is </a:t>
            </a:r>
            <a:r>
              <a:rPr lang="en-US" sz="4800" b="1" i="1" dirty="0"/>
              <a:t>Your Partner</a:t>
            </a:r>
            <a:endParaRPr lang="en-US" sz="4800" i="1" dirty="0"/>
          </a:p>
        </p:txBody>
      </p:sp>
      <p:pic>
        <p:nvPicPr>
          <p:cNvPr id="5" name="Picture Placeholder 4">
            <a:extLst>
              <a:ext uri="{FF2B5EF4-FFF2-40B4-BE49-F238E27FC236}">
                <a16:creationId xmlns:a16="http://schemas.microsoft.com/office/drawing/2014/main" id="{597AC971-CECC-1C79-067D-3EA3535F1EA7}"/>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12608" b="26712"/>
          <a:stretch/>
        </p:blipFill>
        <p:spPr>
          <a:xfrm>
            <a:off x="0" y="3687370"/>
            <a:ext cx="12192000" cy="3170630"/>
          </a:xfrm>
          <a:solidFill>
            <a:schemeClr val="bg2">
              <a:lumMod val="95000"/>
            </a:schemeClr>
          </a:solidFill>
        </p:spPr>
      </p:pic>
      <p:sp>
        <p:nvSpPr>
          <p:cNvPr id="3" name="Oval 2">
            <a:extLst>
              <a:ext uri="{FF2B5EF4-FFF2-40B4-BE49-F238E27FC236}">
                <a16:creationId xmlns:a16="http://schemas.microsoft.com/office/drawing/2014/main" id="{F86F6DC2-6D36-F0F8-2F72-7ACD5D8F1F66}"/>
              </a:ext>
              <a:ext uri="{C183D7F6-B498-43B3-948B-1728B52AA6E4}">
                <adec:decorative xmlns:adec="http://schemas.microsoft.com/office/drawing/2017/decorative" val="1"/>
              </a:ext>
            </a:extLst>
          </p:cNvPr>
          <p:cNvSpPr/>
          <p:nvPr/>
        </p:nvSpPr>
        <p:spPr>
          <a:xfrm>
            <a:off x="3430737" y="880258"/>
            <a:ext cx="3083239" cy="3083239"/>
          </a:xfrm>
          <a:prstGeom prst="ellipse">
            <a:avLst/>
          </a:prstGeom>
          <a:solidFill>
            <a:schemeClr val="bg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8" name="TextBox 7">
            <a:extLst>
              <a:ext uri="{FF2B5EF4-FFF2-40B4-BE49-F238E27FC236}">
                <a16:creationId xmlns:a16="http://schemas.microsoft.com/office/drawing/2014/main" id="{35502118-3460-A5BC-0F05-E81DAF0903B6}"/>
              </a:ext>
            </a:extLst>
          </p:cNvPr>
          <p:cNvSpPr txBox="1"/>
          <p:nvPr/>
        </p:nvSpPr>
        <p:spPr>
          <a:xfrm>
            <a:off x="3595733" y="1506710"/>
            <a:ext cx="2753247" cy="2019107"/>
          </a:xfrm>
          <a:prstGeom prst="rect">
            <a:avLst/>
          </a:prstGeom>
          <a:noFill/>
        </p:spPr>
        <p:txBody>
          <a:bodyPr wrap="square" rtlCol="0" anchor="ctr" anchorCtr="0">
            <a:noAutofit/>
          </a:bodyPr>
          <a:lstStyle/>
          <a:p>
            <a:pPr lvl="0" algn="ctr">
              <a:lnSpc>
                <a:spcPct val="108000"/>
              </a:lnSpc>
              <a:defRPr/>
            </a:pPr>
            <a:r>
              <a:rPr lang="en-US" sz="2400" b="1" dirty="0">
                <a:solidFill>
                  <a:schemeClr val="accent1">
                    <a:lumMod val="75000"/>
                  </a:schemeClr>
                </a:solidFill>
              </a:rPr>
              <a:t>Coordination between DVR services and long-term care is vital for success.</a:t>
            </a:r>
          </a:p>
        </p:txBody>
      </p:sp>
      <p:sp>
        <p:nvSpPr>
          <p:cNvPr id="6" name="TextBox 5">
            <a:extLst>
              <a:ext uri="{FF2B5EF4-FFF2-40B4-BE49-F238E27FC236}">
                <a16:creationId xmlns:a16="http://schemas.microsoft.com/office/drawing/2014/main" id="{299883E3-7E0D-2BDB-A430-9EDB5B02A5AC}"/>
              </a:ext>
            </a:extLst>
          </p:cNvPr>
          <p:cNvSpPr txBox="1"/>
          <p:nvPr/>
        </p:nvSpPr>
        <p:spPr>
          <a:xfrm>
            <a:off x="7219644" y="696862"/>
            <a:ext cx="4507546" cy="792268"/>
          </a:xfrm>
          <a:prstGeom prst="rect">
            <a:avLst/>
          </a:prstGeom>
          <a:noFill/>
        </p:spPr>
        <p:txBody>
          <a:bodyPr wrap="square" rtlCol="0" anchor="ctr">
            <a:spAutoFit/>
          </a:bodyPr>
          <a:lstStyle/>
          <a:p>
            <a:pPr lvl="0">
              <a:lnSpc>
                <a:spcPct val="108000"/>
              </a:lnSpc>
              <a:defRPr/>
            </a:pPr>
            <a:r>
              <a:rPr lang="en-US" sz="2200" b="1" dirty="0">
                <a:solidFill>
                  <a:srgbClr val="005288"/>
                </a:solidFill>
              </a:rPr>
              <a:t>Three critical times for long-term care to coordinate with DVR: </a:t>
            </a:r>
            <a:endParaRPr kumimoji="0" lang="en-US" sz="2200" b="1" i="0" u="none" strike="noStrike" kern="1200" cap="none" spc="0" normalizeH="0" baseline="0" noProof="0" dirty="0">
              <a:ln>
                <a:noFill/>
              </a:ln>
              <a:solidFill>
                <a:srgbClr val="005288"/>
              </a:solidFill>
              <a:effectLst/>
              <a:uLnTx/>
              <a:uFillTx/>
              <a:latin typeface="Lato"/>
              <a:ea typeface="+mn-ea"/>
              <a:cs typeface="+mn-cs"/>
            </a:endParaRPr>
          </a:p>
        </p:txBody>
      </p:sp>
      <p:sp>
        <p:nvSpPr>
          <p:cNvPr id="9" name="TextBox 8">
            <a:extLst>
              <a:ext uri="{FF2B5EF4-FFF2-40B4-BE49-F238E27FC236}">
                <a16:creationId xmlns:a16="http://schemas.microsoft.com/office/drawing/2014/main" id="{7A8F8394-0C39-4898-9637-A96B8B0E7C36}"/>
              </a:ext>
            </a:extLst>
          </p:cNvPr>
          <p:cNvSpPr txBox="1"/>
          <p:nvPr/>
        </p:nvSpPr>
        <p:spPr>
          <a:xfrm>
            <a:off x="7219643" y="1639113"/>
            <a:ext cx="4612965" cy="1725152"/>
          </a:xfrm>
          <a:prstGeom prst="rect">
            <a:avLst/>
          </a:prstGeom>
          <a:noFill/>
        </p:spPr>
        <p:txBody>
          <a:bodyPr wrap="square" rtlCol="0" anchor="ctr">
            <a:spAutoFit/>
          </a:bodyPr>
          <a:lstStyle/>
          <a:p>
            <a:pPr marL="457200" lvl="0" indent="-457200">
              <a:lnSpc>
                <a:spcPct val="108000"/>
              </a:lnSpc>
              <a:spcBef>
                <a:spcPts val="1800"/>
              </a:spcBef>
              <a:buClr>
                <a:schemeClr val="accent1">
                  <a:lumMod val="75000"/>
                </a:schemeClr>
              </a:buClr>
              <a:buSzPct val="135000"/>
              <a:buFont typeface="+mj-lt"/>
              <a:buAutoNum type="arabicParenR"/>
              <a:defRPr/>
            </a:pPr>
            <a:r>
              <a:rPr lang="en-US" dirty="0">
                <a:solidFill>
                  <a:srgbClr val="000000"/>
                </a:solidFill>
              </a:rPr>
              <a:t>DVR Post Career Profile meeting/assessment</a:t>
            </a:r>
          </a:p>
          <a:p>
            <a:pPr marL="457200" indent="-457200">
              <a:lnSpc>
                <a:spcPct val="108000"/>
              </a:lnSpc>
              <a:spcBef>
                <a:spcPts val="1800"/>
              </a:spcBef>
              <a:buClr>
                <a:schemeClr val="accent1">
                  <a:lumMod val="75000"/>
                </a:schemeClr>
              </a:buClr>
              <a:buSzPct val="135000"/>
              <a:buFont typeface="+mj-lt"/>
              <a:buAutoNum type="arabicParenR"/>
              <a:defRPr/>
            </a:pPr>
            <a:r>
              <a:rPr lang="en-US" dirty="0">
                <a:solidFill>
                  <a:srgbClr val="000000"/>
                </a:solidFill>
              </a:rPr>
              <a:t>DVR 60 day on-the-job meeting</a:t>
            </a:r>
          </a:p>
          <a:p>
            <a:pPr marL="457200" indent="-457200">
              <a:lnSpc>
                <a:spcPct val="108000"/>
              </a:lnSpc>
              <a:spcBef>
                <a:spcPts val="1800"/>
              </a:spcBef>
              <a:buClr>
                <a:schemeClr val="accent1">
                  <a:lumMod val="75000"/>
                </a:schemeClr>
              </a:buClr>
              <a:buSzPct val="135000"/>
              <a:buFont typeface="+mj-lt"/>
              <a:buAutoNum type="arabicParenR"/>
              <a:defRPr/>
            </a:pPr>
            <a:r>
              <a:rPr lang="en-US" dirty="0">
                <a:solidFill>
                  <a:srgbClr val="000000"/>
                </a:solidFill>
              </a:rPr>
              <a:t>Before transition to long-term support </a:t>
            </a:r>
          </a:p>
        </p:txBody>
      </p:sp>
      <p:sp>
        <p:nvSpPr>
          <p:cNvPr id="16" name="Freeform: Shape 15">
            <a:extLst>
              <a:ext uri="{FF2B5EF4-FFF2-40B4-BE49-F238E27FC236}">
                <a16:creationId xmlns:a16="http://schemas.microsoft.com/office/drawing/2014/main" id="{D3D362A8-0A57-4893-BAFD-C8E137738A73}"/>
              </a:ext>
              <a:ext uri="{C183D7F6-B498-43B3-948B-1728B52AA6E4}">
                <adec:decorative xmlns:adec="http://schemas.microsoft.com/office/drawing/2017/decorative" val="1"/>
              </a:ext>
            </a:extLst>
          </p:cNvPr>
          <p:cNvSpPr/>
          <p:nvPr/>
        </p:nvSpPr>
        <p:spPr>
          <a:xfrm>
            <a:off x="0" y="4125050"/>
            <a:ext cx="12192000" cy="2732950"/>
          </a:xfrm>
          <a:custGeom>
            <a:avLst/>
            <a:gdLst>
              <a:gd name="connsiteX0" fmla="*/ 12192000 w 12192000"/>
              <a:gd name="connsiteY0" fmla="*/ 1436790 h 2732950"/>
              <a:gd name="connsiteX1" fmla="*/ 12192000 w 12192000"/>
              <a:gd name="connsiteY1" fmla="*/ 2732950 h 2732950"/>
              <a:gd name="connsiteX2" fmla="*/ 7107302 w 12192000"/>
              <a:gd name="connsiteY2" fmla="*/ 2732950 h 2732950"/>
              <a:gd name="connsiteX3" fmla="*/ 12165063 w 12192000"/>
              <a:gd name="connsiteY3" fmla="*/ 1452278 h 2732950"/>
              <a:gd name="connsiteX4" fmla="*/ 0 w 12192000"/>
              <a:gd name="connsiteY4" fmla="*/ 0 h 2732950"/>
              <a:gd name="connsiteX5" fmla="*/ 357816 w 12192000"/>
              <a:gd name="connsiteY5" fmla="*/ 309948 h 2732950"/>
              <a:gd name="connsiteX6" fmla="*/ 7107302 w 12192000"/>
              <a:gd name="connsiteY6" fmla="*/ 2732950 h 2732950"/>
              <a:gd name="connsiteX7" fmla="*/ 0 w 12192000"/>
              <a:gd name="connsiteY7" fmla="*/ 2732950 h 2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32950">
                <a:moveTo>
                  <a:pt x="12192000" y="1436790"/>
                </a:moveTo>
                <a:lnTo>
                  <a:pt x="12192000" y="2732950"/>
                </a:lnTo>
                <a:lnTo>
                  <a:pt x="7107302" y="2732950"/>
                </a:lnTo>
                <a:cubicBezTo>
                  <a:pt x="8938618" y="2732950"/>
                  <a:pt x="10661577" y="2269021"/>
                  <a:pt x="12165063" y="1452278"/>
                </a:cubicBezTo>
                <a:close/>
                <a:moveTo>
                  <a:pt x="0" y="0"/>
                </a:moveTo>
                <a:lnTo>
                  <a:pt x="357816" y="309948"/>
                </a:lnTo>
                <a:cubicBezTo>
                  <a:pt x="2191997" y="1823648"/>
                  <a:pt x="4543460" y="2732950"/>
                  <a:pt x="7107302" y="2732950"/>
                </a:cubicBezTo>
                <a:lnTo>
                  <a:pt x="0" y="2732950"/>
                </a:lnTo>
                <a:close/>
              </a:path>
            </a:pathLst>
          </a:custGeom>
          <a:gradFill>
            <a:gsLst>
              <a:gs pos="0">
                <a:schemeClr val="accent1">
                  <a:lumMod val="75000"/>
                </a:schemeClr>
              </a:gs>
              <a:gs pos="100000">
                <a:schemeClr val="accent1">
                  <a:lumMod val="40000"/>
                  <a:lumOff val="6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Tree>
    <p:custDataLst>
      <p:tags r:id="rId1"/>
    </p:custDataLst>
    <p:extLst>
      <p:ext uri="{BB962C8B-B14F-4D97-AF65-F5344CB8AC3E}">
        <p14:creationId xmlns:p14="http://schemas.microsoft.com/office/powerpoint/2010/main" val="276112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750"/>
                                        <p:tgtEl>
                                          <p:spTgt spid="16"/>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75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750"/>
                                        <p:tgtEl>
                                          <p:spTgt spid="9">
                                            <p:txEl>
                                              <p:pRg st="0" end="0"/>
                                            </p:txEl>
                                          </p:spTgt>
                                        </p:tgtEl>
                                      </p:cBhvr>
                                    </p:animEffect>
                                    <p:anim calcmode="lin" valueType="num">
                                      <p:cBhvr>
                                        <p:cTn id="39"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0"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fade">
                                      <p:cBhvr>
                                        <p:cTn id="44" dur="750"/>
                                        <p:tgtEl>
                                          <p:spTgt spid="9">
                                            <p:txEl>
                                              <p:pRg st="1" end="1"/>
                                            </p:txEl>
                                          </p:spTgt>
                                        </p:tgtEl>
                                      </p:cBhvr>
                                    </p:animEffect>
                                    <p:anim calcmode="lin" valueType="num">
                                      <p:cBhvr>
                                        <p:cTn id="45" dur="75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6" dur="75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Effect transition="in" filter="fade">
                                      <p:cBhvr>
                                        <p:cTn id="50" dur="750"/>
                                        <p:tgtEl>
                                          <p:spTgt spid="9">
                                            <p:txEl>
                                              <p:pRg st="2" end="2"/>
                                            </p:txEl>
                                          </p:spTgt>
                                        </p:tgtEl>
                                      </p:cBhvr>
                                    </p:animEffect>
                                    <p:anim calcmode="lin" valueType="num">
                                      <p:cBhvr>
                                        <p:cTn id="51"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52"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8" grpId="0"/>
      <p:bldP spid="6" grpId="0"/>
      <p:bldP spid="9" grpId="0" build="p"/>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27F1A1-BAC3-4137-9E3C-99456FA0F76C}"/>
              </a:ext>
            </a:extLst>
          </p:cNvPr>
          <p:cNvSpPr>
            <a:spLocks noGrp="1"/>
          </p:cNvSpPr>
          <p:nvPr>
            <p:ph type="ctrTitle"/>
          </p:nvPr>
        </p:nvSpPr>
        <p:spPr>
          <a:xfrm>
            <a:off x="731520" y="430909"/>
            <a:ext cx="10722290" cy="871300"/>
          </a:xfrm>
        </p:spPr>
        <p:txBody>
          <a:bodyPr>
            <a:normAutofit/>
          </a:bodyPr>
          <a:lstStyle/>
          <a:p>
            <a:r>
              <a:rPr lang="en-US" sz="4400" dirty="0">
                <a:latin typeface="+mn-lt"/>
              </a:rPr>
              <a:t>Client Assistance Program (CAP)</a:t>
            </a:r>
          </a:p>
        </p:txBody>
      </p:sp>
      <p:sp>
        <p:nvSpPr>
          <p:cNvPr id="40" name="TextBox 39">
            <a:extLst>
              <a:ext uri="{FF2B5EF4-FFF2-40B4-BE49-F238E27FC236}">
                <a16:creationId xmlns:a16="http://schemas.microsoft.com/office/drawing/2014/main" id="{43ED2C70-7E3B-4473-B97C-041AC4ADE920}"/>
              </a:ext>
            </a:extLst>
          </p:cNvPr>
          <p:cNvSpPr txBox="1"/>
          <p:nvPr/>
        </p:nvSpPr>
        <p:spPr>
          <a:xfrm>
            <a:off x="731520" y="1622032"/>
            <a:ext cx="6966012" cy="855940"/>
          </a:xfrm>
          <a:prstGeom prst="rect">
            <a:avLst/>
          </a:prstGeom>
          <a:noFill/>
        </p:spPr>
        <p:txBody>
          <a:bodyPr wrap="square" lIns="91440" tIns="91440" rIns="91440" bIns="91440" rtlCol="0" anchor="b" anchorCtr="0">
            <a:noAutofit/>
          </a:bodyPr>
          <a:lstStyle/>
          <a:p>
            <a:pPr lvl="0">
              <a:lnSpc>
                <a:spcPct val="108000"/>
              </a:lnSpc>
              <a:defRPr/>
            </a:pPr>
            <a:r>
              <a:rPr lang="en-US" sz="3200" b="1" dirty="0">
                <a:solidFill>
                  <a:srgbClr val="45C2C8">
                    <a:lumMod val="75000"/>
                  </a:srgbClr>
                </a:solidFill>
              </a:rPr>
              <a:t>Client Assistance Program (CAP) can:</a:t>
            </a:r>
          </a:p>
        </p:txBody>
      </p:sp>
      <p:sp>
        <p:nvSpPr>
          <p:cNvPr id="41" name="TextBox 40">
            <a:extLst>
              <a:ext uri="{FF2B5EF4-FFF2-40B4-BE49-F238E27FC236}">
                <a16:creationId xmlns:a16="http://schemas.microsoft.com/office/drawing/2014/main" id="{E4A3D5C1-034B-441A-ADFF-E340CD4423D2}"/>
              </a:ext>
            </a:extLst>
          </p:cNvPr>
          <p:cNvSpPr txBox="1"/>
          <p:nvPr/>
        </p:nvSpPr>
        <p:spPr>
          <a:xfrm>
            <a:off x="1338188" y="2754695"/>
            <a:ext cx="6511920" cy="2668205"/>
          </a:xfrm>
          <a:prstGeom prst="rect">
            <a:avLst/>
          </a:prstGeom>
          <a:noFill/>
        </p:spPr>
        <p:txBody>
          <a:bodyPr wrap="square" tIns="91440" bIns="91440" rtlCol="0" anchor="t" anchorCtr="0">
            <a:noAutofit/>
          </a:bodyPr>
          <a:lstStyle/>
          <a:p>
            <a:pPr lvl="0">
              <a:lnSpc>
                <a:spcPct val="108000"/>
              </a:lnSpc>
              <a:spcBef>
                <a:spcPts val="3600"/>
              </a:spcBef>
              <a:buClr>
                <a:schemeClr val="accent1"/>
              </a:buClr>
              <a:buSzPct val="125000"/>
              <a:defRPr/>
            </a:pPr>
            <a:r>
              <a:rPr lang="en-US" sz="2800" dirty="0">
                <a:solidFill>
                  <a:srgbClr val="000000"/>
                </a:solidFill>
              </a:rPr>
              <a:t>Provide information about rights</a:t>
            </a:r>
          </a:p>
          <a:p>
            <a:pPr lvl="0">
              <a:lnSpc>
                <a:spcPct val="108000"/>
              </a:lnSpc>
              <a:spcBef>
                <a:spcPts val="3600"/>
              </a:spcBef>
              <a:buClr>
                <a:schemeClr val="accent1"/>
              </a:buClr>
              <a:buSzPct val="125000"/>
              <a:defRPr/>
            </a:pPr>
            <a:r>
              <a:rPr lang="en-US" sz="2800" dirty="0">
                <a:solidFill>
                  <a:srgbClr val="000000"/>
                </a:solidFill>
              </a:rPr>
              <a:t>Explain DVR processes and procedures</a:t>
            </a:r>
          </a:p>
          <a:p>
            <a:pPr lvl="0">
              <a:lnSpc>
                <a:spcPct val="108000"/>
              </a:lnSpc>
              <a:spcBef>
                <a:spcPts val="3600"/>
              </a:spcBef>
              <a:buClr>
                <a:schemeClr val="accent1"/>
              </a:buClr>
              <a:buSzPct val="125000"/>
              <a:defRPr/>
            </a:pPr>
            <a:r>
              <a:rPr lang="en-US" sz="2800" dirty="0">
                <a:solidFill>
                  <a:srgbClr val="000000"/>
                </a:solidFill>
              </a:rPr>
              <a:t>Provide advocacy support </a:t>
            </a:r>
          </a:p>
        </p:txBody>
      </p:sp>
      <p:sp>
        <p:nvSpPr>
          <p:cNvPr id="50" name="Freeform: Shape 49">
            <a:extLst>
              <a:ext uri="{FF2B5EF4-FFF2-40B4-BE49-F238E27FC236}">
                <a16:creationId xmlns:a16="http://schemas.microsoft.com/office/drawing/2014/main" id="{2FC0BB5A-14D9-4D81-B8DE-A1CC16001992}"/>
              </a:ext>
              <a:ext uri="{C183D7F6-B498-43B3-948B-1728B52AA6E4}">
                <adec:decorative xmlns:adec="http://schemas.microsoft.com/office/drawing/2017/decorative" val="1"/>
              </a:ext>
            </a:extLst>
          </p:cNvPr>
          <p:cNvSpPr/>
          <p:nvPr/>
        </p:nvSpPr>
        <p:spPr>
          <a:xfrm>
            <a:off x="1" y="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pic>
        <p:nvPicPr>
          <p:cNvPr id="21" name="Picture Placeholder 20">
            <a:extLst>
              <a:ext uri="{FF2B5EF4-FFF2-40B4-BE49-F238E27FC236}">
                <a16:creationId xmlns:a16="http://schemas.microsoft.com/office/drawing/2014/main" id="{DB4073FD-7A23-DA94-8BE4-3407AAC87A61}"/>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4">
            <a:extLst>
              <a:ext uri="{BEBA8EAE-BF5A-486C-A8C5-ECC9F3942E4B}">
                <a14:imgProps xmlns:a14="http://schemas.microsoft.com/office/drawing/2010/main">
                  <a14:imgLayer r:embed="rId5">
                    <a14:imgEffect>
                      <a14:sharpenSoften amount="39000"/>
                    </a14:imgEffect>
                  </a14:imgLayer>
                </a14:imgProps>
              </a:ext>
              <a:ext uri="{28A0092B-C50C-407E-A947-70E740481C1C}">
                <a14:useLocalDpi xmlns:a14="http://schemas.microsoft.com/office/drawing/2010/main" val="0"/>
              </a:ext>
            </a:extLst>
          </a:blip>
          <a:srcRect l="19326" t="859" r="14010" b="-953"/>
          <a:stretch/>
        </p:blipFill>
        <p:spPr>
          <a:xfrm flipH="1">
            <a:off x="8107742" y="2788445"/>
            <a:ext cx="3935410" cy="3935410"/>
          </a:xfrm>
        </p:spPr>
      </p:pic>
      <p:sp>
        <p:nvSpPr>
          <p:cNvPr id="2" name="Freeform: Shape 1">
            <a:extLst>
              <a:ext uri="{FF2B5EF4-FFF2-40B4-BE49-F238E27FC236}">
                <a16:creationId xmlns:a16="http://schemas.microsoft.com/office/drawing/2014/main" id="{B82DA085-1E11-6B09-B2E9-FDCB1DDDA626}"/>
              </a:ext>
              <a:ext uri="{C183D7F6-B498-43B3-948B-1728B52AA6E4}">
                <adec:decorative xmlns:adec="http://schemas.microsoft.com/office/drawing/2017/decorative" val="1"/>
              </a:ext>
            </a:extLst>
          </p:cNvPr>
          <p:cNvSpPr/>
          <p:nvPr/>
        </p:nvSpPr>
        <p:spPr>
          <a:xfrm rot="10800000">
            <a:off x="7988300" y="2654300"/>
            <a:ext cx="4203700" cy="420370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alpha val="90000"/>
                </a:schemeClr>
              </a:gs>
              <a:gs pos="100000">
                <a:schemeClr val="accent6">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grpSp>
        <p:nvGrpSpPr>
          <p:cNvPr id="4" name="Group 3">
            <a:extLst>
              <a:ext uri="{FF2B5EF4-FFF2-40B4-BE49-F238E27FC236}">
                <a16:creationId xmlns:a16="http://schemas.microsoft.com/office/drawing/2014/main" id="{C1D47C92-08E0-498D-4917-7EDBCFF06BC1}"/>
              </a:ext>
              <a:ext uri="{C183D7F6-B498-43B3-948B-1728B52AA6E4}">
                <adec:decorative xmlns:adec="http://schemas.microsoft.com/office/drawing/2017/decorative" val="1"/>
              </a:ext>
            </a:extLst>
          </p:cNvPr>
          <p:cNvGrpSpPr/>
          <p:nvPr/>
        </p:nvGrpSpPr>
        <p:grpSpPr>
          <a:xfrm>
            <a:off x="858520" y="2848595"/>
            <a:ext cx="360226" cy="360226"/>
            <a:chOff x="858066" y="3863370"/>
            <a:chExt cx="360226" cy="360226"/>
          </a:xfrm>
        </p:grpSpPr>
        <p:sp>
          <p:nvSpPr>
            <p:cNvPr id="6" name="Oval 5">
              <a:extLst>
                <a:ext uri="{FF2B5EF4-FFF2-40B4-BE49-F238E27FC236}">
                  <a16:creationId xmlns:a16="http://schemas.microsoft.com/office/drawing/2014/main" id="{5044A178-4B57-BE54-87FC-0D9C112CCC24}"/>
                </a:ext>
                <a:ext uri="{C183D7F6-B498-43B3-948B-1728B52AA6E4}">
                  <adec:decorative xmlns:adec="http://schemas.microsoft.com/office/drawing/2017/decorative" val="1"/>
                </a:ext>
              </a:extLst>
            </p:cNvPr>
            <p:cNvSpPr>
              <a:spLocks/>
            </p:cNvSpPr>
            <p:nvPr/>
          </p:nvSpPr>
          <p:spPr>
            <a:xfrm>
              <a:off x="897220" y="4025703"/>
              <a:ext cx="182880" cy="18288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pic>
          <p:nvPicPr>
            <p:cNvPr id="7" name="Graphic 6">
              <a:extLst>
                <a:ext uri="{FF2B5EF4-FFF2-40B4-BE49-F238E27FC236}">
                  <a16:creationId xmlns:a16="http://schemas.microsoft.com/office/drawing/2014/main" id="{5AF0D1CD-5783-1681-2880-C8F278A317F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8066" y="3863370"/>
              <a:ext cx="360226" cy="360226"/>
            </a:xfrm>
            <a:prstGeom prst="rect">
              <a:avLst/>
            </a:prstGeom>
          </p:spPr>
        </p:pic>
      </p:grpSp>
      <p:grpSp>
        <p:nvGrpSpPr>
          <p:cNvPr id="8" name="Group 7">
            <a:extLst>
              <a:ext uri="{FF2B5EF4-FFF2-40B4-BE49-F238E27FC236}">
                <a16:creationId xmlns:a16="http://schemas.microsoft.com/office/drawing/2014/main" id="{3ED8C9BB-A5FD-14A6-2671-4B6880B2C732}"/>
              </a:ext>
              <a:ext uri="{C183D7F6-B498-43B3-948B-1728B52AA6E4}">
                <adec:decorative xmlns:adec="http://schemas.microsoft.com/office/drawing/2017/decorative" val="1"/>
              </a:ext>
            </a:extLst>
          </p:cNvPr>
          <p:cNvGrpSpPr/>
          <p:nvPr/>
        </p:nvGrpSpPr>
        <p:grpSpPr>
          <a:xfrm>
            <a:off x="858520" y="3786567"/>
            <a:ext cx="360226" cy="360226"/>
            <a:chOff x="858066" y="3863370"/>
            <a:chExt cx="360226" cy="360226"/>
          </a:xfrm>
        </p:grpSpPr>
        <p:sp>
          <p:nvSpPr>
            <p:cNvPr id="9" name="Oval 8">
              <a:extLst>
                <a:ext uri="{FF2B5EF4-FFF2-40B4-BE49-F238E27FC236}">
                  <a16:creationId xmlns:a16="http://schemas.microsoft.com/office/drawing/2014/main" id="{987A97BD-065E-273F-8D14-5CF9F2E41C63}"/>
                </a:ext>
                <a:ext uri="{C183D7F6-B498-43B3-948B-1728B52AA6E4}">
                  <adec:decorative xmlns:adec="http://schemas.microsoft.com/office/drawing/2017/decorative" val="1"/>
                </a:ext>
              </a:extLst>
            </p:cNvPr>
            <p:cNvSpPr>
              <a:spLocks/>
            </p:cNvSpPr>
            <p:nvPr/>
          </p:nvSpPr>
          <p:spPr>
            <a:xfrm>
              <a:off x="897220" y="4025703"/>
              <a:ext cx="182880" cy="18288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pic>
          <p:nvPicPr>
            <p:cNvPr id="10" name="Graphic 9">
              <a:extLst>
                <a:ext uri="{FF2B5EF4-FFF2-40B4-BE49-F238E27FC236}">
                  <a16:creationId xmlns:a16="http://schemas.microsoft.com/office/drawing/2014/main" id="{7AE97295-513B-7A8A-1E41-9271FAC2F5E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8066" y="3863370"/>
              <a:ext cx="360226" cy="360226"/>
            </a:xfrm>
            <a:prstGeom prst="rect">
              <a:avLst/>
            </a:prstGeom>
          </p:spPr>
        </p:pic>
      </p:grpSp>
      <p:grpSp>
        <p:nvGrpSpPr>
          <p:cNvPr id="11" name="Group 10">
            <a:extLst>
              <a:ext uri="{FF2B5EF4-FFF2-40B4-BE49-F238E27FC236}">
                <a16:creationId xmlns:a16="http://schemas.microsoft.com/office/drawing/2014/main" id="{8165AE92-A329-2457-93A5-581CF9A275ED}"/>
              </a:ext>
              <a:ext uri="{C183D7F6-B498-43B3-948B-1728B52AA6E4}">
                <adec:decorative xmlns:adec="http://schemas.microsoft.com/office/drawing/2017/decorative" val="1"/>
              </a:ext>
            </a:extLst>
          </p:cNvPr>
          <p:cNvGrpSpPr/>
          <p:nvPr/>
        </p:nvGrpSpPr>
        <p:grpSpPr>
          <a:xfrm>
            <a:off x="897674" y="4690337"/>
            <a:ext cx="360226" cy="360226"/>
            <a:chOff x="858066" y="3863370"/>
            <a:chExt cx="360226" cy="360226"/>
          </a:xfrm>
        </p:grpSpPr>
        <p:sp>
          <p:nvSpPr>
            <p:cNvPr id="12" name="Oval 11">
              <a:extLst>
                <a:ext uri="{FF2B5EF4-FFF2-40B4-BE49-F238E27FC236}">
                  <a16:creationId xmlns:a16="http://schemas.microsoft.com/office/drawing/2014/main" id="{F0D3715F-34CF-F87A-DC17-CBFE9A578AC7}"/>
                </a:ext>
                <a:ext uri="{C183D7F6-B498-43B3-948B-1728B52AA6E4}">
                  <adec:decorative xmlns:adec="http://schemas.microsoft.com/office/drawing/2017/decorative" val="1"/>
                </a:ext>
              </a:extLst>
            </p:cNvPr>
            <p:cNvSpPr>
              <a:spLocks/>
            </p:cNvSpPr>
            <p:nvPr/>
          </p:nvSpPr>
          <p:spPr>
            <a:xfrm>
              <a:off x="897220" y="4025703"/>
              <a:ext cx="182880" cy="18288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pic>
          <p:nvPicPr>
            <p:cNvPr id="13" name="Graphic 12">
              <a:extLst>
                <a:ext uri="{FF2B5EF4-FFF2-40B4-BE49-F238E27FC236}">
                  <a16:creationId xmlns:a16="http://schemas.microsoft.com/office/drawing/2014/main" id="{FC8BAAF9-1358-6F5B-D69A-9992BCE074D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8066" y="3863370"/>
              <a:ext cx="360226" cy="360226"/>
            </a:xfrm>
            <a:prstGeom prst="rect">
              <a:avLst/>
            </a:prstGeom>
          </p:spPr>
        </p:pic>
      </p:grpSp>
      <p:sp>
        <p:nvSpPr>
          <p:cNvPr id="15" name="TextBox 14">
            <a:extLst>
              <a:ext uri="{FF2B5EF4-FFF2-40B4-BE49-F238E27FC236}">
                <a16:creationId xmlns:a16="http://schemas.microsoft.com/office/drawing/2014/main" id="{F7916D1D-D0F6-B634-D5A0-11CF8BC1905E}"/>
              </a:ext>
            </a:extLst>
          </p:cNvPr>
          <p:cNvSpPr txBox="1"/>
          <p:nvPr/>
        </p:nvSpPr>
        <p:spPr>
          <a:xfrm>
            <a:off x="818396" y="5815980"/>
            <a:ext cx="7100808" cy="369332"/>
          </a:xfrm>
          <a:prstGeom prst="rect">
            <a:avLst/>
          </a:prstGeom>
          <a:noFill/>
        </p:spPr>
        <p:txBody>
          <a:bodyPr wrap="square">
            <a:spAutoFit/>
          </a:bodyPr>
          <a:lstStyle/>
          <a:p>
            <a:pPr marL="0" indent="0">
              <a:buNone/>
            </a:pPr>
            <a:r>
              <a:rPr lang="en-US" sz="1800" dirty="0">
                <a:solidFill>
                  <a:srgbClr val="000000"/>
                </a:solidFill>
                <a:effectLst/>
                <a:ea typeface="Calibri" panose="020F0502020204030204" pitchFamily="34" charset="0"/>
                <a:cs typeface="Times New Roman" panose="02020603050405020304" pitchFamily="18" charset="0"/>
              </a:rPr>
              <a:t>For contact information visit the </a:t>
            </a:r>
            <a:r>
              <a:rPr lang="en-US" sz="1800" dirty="0">
                <a:solidFill>
                  <a:srgbClr val="000000"/>
                </a:solidFill>
                <a:effectLst/>
                <a:ea typeface="Calibri" panose="020F0502020204030204" pitchFamily="34" charset="0"/>
                <a:cs typeface="Times New Roman" panose="02020603050405020304" pitchFamily="18" charset="0"/>
                <a:hlinkClick r:id="rId8"/>
              </a:rPr>
              <a:t>Disability Rights Wisconsin website</a:t>
            </a:r>
            <a:r>
              <a:rPr lang="en-US" sz="1800" dirty="0">
                <a:solidFill>
                  <a:srgbClr val="000000"/>
                </a:solidFill>
                <a:effectLst/>
                <a:ea typeface="Calibri" panose="020F0502020204030204" pitchFamily="34" charset="0"/>
                <a:cs typeface="Times New Roman" panose="02020603050405020304" pitchFamily="18" charset="0"/>
              </a:rPr>
              <a:t>.</a:t>
            </a:r>
            <a:endParaRPr lang="en-US" sz="1800" dirty="0">
              <a:effectLs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5918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000"/>
                                        <p:tgtEl>
                                          <p:spTgt spid="2"/>
                                        </p:tgtEl>
                                      </p:cBhvr>
                                    </p:animEffect>
                                  </p:childTnLst>
                                </p:cTn>
                              </p:par>
                              <p:par>
                                <p:cTn id="13" presetID="22" presetClass="entr" presetSubtype="2"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1000"/>
                                        <p:tgtEl>
                                          <p:spTgt spid="2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up)">
                                      <p:cBhvr>
                                        <p:cTn id="18" dur="1000"/>
                                        <p:tgtEl>
                                          <p:spTgt spid="50"/>
                                        </p:tgtEl>
                                      </p:cBhvr>
                                    </p:animEffect>
                                  </p:childTnLst>
                                </p:cTn>
                              </p:par>
                            </p:childTnLst>
                          </p:cTn>
                        </p:par>
                        <p:par>
                          <p:cTn id="19" fill="hold">
                            <p:stCondLst>
                              <p:cond delay="1000"/>
                            </p:stCondLst>
                            <p:childTnLst>
                              <p:par>
                                <p:cTn id="20" presetID="2" presetClass="entr" presetSubtype="2" fill="hold" grpId="0" nodeType="afterEffect">
                                  <p:stCondLst>
                                    <p:cond delay="0"/>
                                  </p:stCondLst>
                                  <p:iterate type="lt">
                                    <p:tmPct val="10000"/>
                                  </p:iterate>
                                  <p:childTnLst>
                                    <p:set>
                                      <p:cBhvr>
                                        <p:cTn id="21" dur="1" fill="hold">
                                          <p:stCondLst>
                                            <p:cond delay="0"/>
                                          </p:stCondLst>
                                        </p:cTn>
                                        <p:tgtEl>
                                          <p:spTgt spid="40">
                                            <p:txEl>
                                              <p:pRg st="0" end="0"/>
                                            </p:txEl>
                                          </p:spTgt>
                                        </p:tgtEl>
                                        <p:attrNameLst>
                                          <p:attrName>style.visibility</p:attrName>
                                        </p:attrNameLst>
                                      </p:cBhvr>
                                      <p:to>
                                        <p:strVal val="visible"/>
                                      </p:to>
                                    </p:set>
                                    <p:anim calcmode="lin" valueType="num">
                                      <p:cBhvr additive="base">
                                        <p:cTn id="22" dur="75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23" dur="75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4075"/>
                            </p:stCondLst>
                            <p:childTnLst>
                              <p:par>
                                <p:cTn id="25" presetID="31"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 calcmode="lin" valueType="num">
                                      <p:cBhvr>
                                        <p:cTn id="29" dur="750" fill="hold"/>
                                        <p:tgtEl>
                                          <p:spTgt spid="4"/>
                                        </p:tgtEl>
                                        <p:attrNameLst>
                                          <p:attrName>style.rotation</p:attrName>
                                        </p:attrNameLst>
                                      </p:cBhvr>
                                      <p:tavLst>
                                        <p:tav tm="0">
                                          <p:val>
                                            <p:fltVal val="90"/>
                                          </p:val>
                                        </p:tav>
                                        <p:tav tm="100000">
                                          <p:val>
                                            <p:fltVal val="0"/>
                                          </p:val>
                                        </p:tav>
                                      </p:tavLst>
                                    </p:anim>
                                    <p:animEffect transition="in" filter="fade">
                                      <p:cBhvr>
                                        <p:cTn id="30" dur="750"/>
                                        <p:tgtEl>
                                          <p:spTgt spid="4"/>
                                        </p:tgtEl>
                                      </p:cBhvr>
                                    </p:animEffect>
                                  </p:childTnLst>
                                </p:cTn>
                              </p:par>
                              <p:par>
                                <p:cTn id="31" presetID="3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750" fill="hold"/>
                                        <p:tgtEl>
                                          <p:spTgt spid="8"/>
                                        </p:tgtEl>
                                        <p:attrNameLst>
                                          <p:attrName>ppt_w</p:attrName>
                                        </p:attrNameLst>
                                      </p:cBhvr>
                                      <p:tavLst>
                                        <p:tav tm="0">
                                          <p:val>
                                            <p:fltVal val="0"/>
                                          </p:val>
                                        </p:tav>
                                        <p:tav tm="100000">
                                          <p:val>
                                            <p:strVal val="#ppt_w"/>
                                          </p:val>
                                        </p:tav>
                                      </p:tavLst>
                                    </p:anim>
                                    <p:anim calcmode="lin" valueType="num">
                                      <p:cBhvr>
                                        <p:cTn id="34" dur="750" fill="hold"/>
                                        <p:tgtEl>
                                          <p:spTgt spid="8"/>
                                        </p:tgtEl>
                                        <p:attrNameLst>
                                          <p:attrName>ppt_h</p:attrName>
                                        </p:attrNameLst>
                                      </p:cBhvr>
                                      <p:tavLst>
                                        <p:tav tm="0">
                                          <p:val>
                                            <p:fltVal val="0"/>
                                          </p:val>
                                        </p:tav>
                                        <p:tav tm="100000">
                                          <p:val>
                                            <p:strVal val="#ppt_h"/>
                                          </p:val>
                                        </p:tav>
                                      </p:tavLst>
                                    </p:anim>
                                    <p:anim calcmode="lin" valueType="num">
                                      <p:cBhvr>
                                        <p:cTn id="35" dur="750" fill="hold"/>
                                        <p:tgtEl>
                                          <p:spTgt spid="8"/>
                                        </p:tgtEl>
                                        <p:attrNameLst>
                                          <p:attrName>style.rotation</p:attrName>
                                        </p:attrNameLst>
                                      </p:cBhvr>
                                      <p:tavLst>
                                        <p:tav tm="0">
                                          <p:val>
                                            <p:fltVal val="90"/>
                                          </p:val>
                                        </p:tav>
                                        <p:tav tm="100000">
                                          <p:val>
                                            <p:fltVal val="0"/>
                                          </p:val>
                                        </p:tav>
                                      </p:tavLst>
                                    </p:anim>
                                    <p:animEffect transition="in" filter="fade">
                                      <p:cBhvr>
                                        <p:cTn id="36" dur="750"/>
                                        <p:tgtEl>
                                          <p:spTgt spid="8"/>
                                        </p:tgtEl>
                                      </p:cBhvr>
                                    </p:animEffect>
                                  </p:childTnLst>
                                </p:cTn>
                              </p:par>
                              <p:par>
                                <p:cTn id="37" presetID="3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750" fill="hold"/>
                                        <p:tgtEl>
                                          <p:spTgt spid="11"/>
                                        </p:tgtEl>
                                        <p:attrNameLst>
                                          <p:attrName>ppt_w</p:attrName>
                                        </p:attrNameLst>
                                      </p:cBhvr>
                                      <p:tavLst>
                                        <p:tav tm="0">
                                          <p:val>
                                            <p:fltVal val="0"/>
                                          </p:val>
                                        </p:tav>
                                        <p:tav tm="100000">
                                          <p:val>
                                            <p:strVal val="#ppt_w"/>
                                          </p:val>
                                        </p:tav>
                                      </p:tavLst>
                                    </p:anim>
                                    <p:anim calcmode="lin" valueType="num">
                                      <p:cBhvr>
                                        <p:cTn id="40" dur="750" fill="hold"/>
                                        <p:tgtEl>
                                          <p:spTgt spid="11"/>
                                        </p:tgtEl>
                                        <p:attrNameLst>
                                          <p:attrName>ppt_h</p:attrName>
                                        </p:attrNameLst>
                                      </p:cBhvr>
                                      <p:tavLst>
                                        <p:tav tm="0">
                                          <p:val>
                                            <p:fltVal val="0"/>
                                          </p:val>
                                        </p:tav>
                                        <p:tav tm="100000">
                                          <p:val>
                                            <p:strVal val="#ppt_h"/>
                                          </p:val>
                                        </p:tav>
                                      </p:tavLst>
                                    </p:anim>
                                    <p:anim calcmode="lin" valueType="num">
                                      <p:cBhvr>
                                        <p:cTn id="41" dur="750" fill="hold"/>
                                        <p:tgtEl>
                                          <p:spTgt spid="11"/>
                                        </p:tgtEl>
                                        <p:attrNameLst>
                                          <p:attrName>style.rotation</p:attrName>
                                        </p:attrNameLst>
                                      </p:cBhvr>
                                      <p:tavLst>
                                        <p:tav tm="0">
                                          <p:val>
                                            <p:fltVal val="90"/>
                                          </p:val>
                                        </p:tav>
                                        <p:tav tm="100000">
                                          <p:val>
                                            <p:fltVal val="0"/>
                                          </p:val>
                                        </p:tav>
                                      </p:tavLst>
                                    </p:anim>
                                    <p:animEffect transition="in" filter="fade">
                                      <p:cBhvr>
                                        <p:cTn id="42" dur="750"/>
                                        <p:tgtEl>
                                          <p:spTgt spid="11"/>
                                        </p:tgtEl>
                                      </p:cBhvr>
                                    </p:animEffect>
                                  </p:childTnLst>
                                </p:cTn>
                              </p:par>
                            </p:childTnLst>
                          </p:cTn>
                        </p:par>
                        <p:par>
                          <p:cTn id="43" fill="hold">
                            <p:stCondLst>
                              <p:cond delay="4825"/>
                            </p:stCondLst>
                            <p:childTnLst>
                              <p:par>
                                <p:cTn id="44" presetID="42" presetClass="entr" presetSubtype="0" fill="hold" grpId="0" nodeType="afterEffect">
                                  <p:stCondLst>
                                    <p:cond delay="0"/>
                                  </p:st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750"/>
                                        <p:tgtEl>
                                          <p:spTgt spid="41">
                                            <p:txEl>
                                              <p:pRg st="0" end="0"/>
                                            </p:txEl>
                                          </p:spTgt>
                                        </p:tgtEl>
                                      </p:cBhvr>
                                    </p:animEffect>
                                    <p:anim calcmode="lin" valueType="num">
                                      <p:cBhvr>
                                        <p:cTn id="47"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8" dur="75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5575"/>
                            </p:stCondLst>
                            <p:childTnLst>
                              <p:par>
                                <p:cTn id="50" presetID="42" presetClass="entr" presetSubtype="0" fill="hold" grpId="0" nodeType="afterEffect">
                                  <p:stCondLst>
                                    <p:cond delay="0"/>
                                  </p:stCondLst>
                                  <p:childTnLst>
                                    <p:set>
                                      <p:cBhvr>
                                        <p:cTn id="51" dur="1" fill="hold">
                                          <p:stCondLst>
                                            <p:cond delay="0"/>
                                          </p:stCondLst>
                                        </p:cTn>
                                        <p:tgtEl>
                                          <p:spTgt spid="41">
                                            <p:txEl>
                                              <p:pRg st="1" end="1"/>
                                            </p:txEl>
                                          </p:spTgt>
                                        </p:tgtEl>
                                        <p:attrNameLst>
                                          <p:attrName>style.visibility</p:attrName>
                                        </p:attrNameLst>
                                      </p:cBhvr>
                                      <p:to>
                                        <p:strVal val="visible"/>
                                      </p:to>
                                    </p:set>
                                    <p:animEffect transition="in" filter="fade">
                                      <p:cBhvr>
                                        <p:cTn id="52" dur="750"/>
                                        <p:tgtEl>
                                          <p:spTgt spid="41">
                                            <p:txEl>
                                              <p:pRg st="1" end="1"/>
                                            </p:txEl>
                                          </p:spTgt>
                                        </p:tgtEl>
                                      </p:cBhvr>
                                    </p:animEffect>
                                    <p:anim calcmode="lin" valueType="num">
                                      <p:cBhvr>
                                        <p:cTn id="53" dur="750" fill="hold"/>
                                        <p:tgtEl>
                                          <p:spTgt spid="41">
                                            <p:txEl>
                                              <p:pRg st="1" end="1"/>
                                            </p:txEl>
                                          </p:spTgt>
                                        </p:tgtEl>
                                        <p:attrNameLst>
                                          <p:attrName>ppt_x</p:attrName>
                                        </p:attrNameLst>
                                      </p:cBhvr>
                                      <p:tavLst>
                                        <p:tav tm="0">
                                          <p:val>
                                            <p:strVal val="#ppt_x"/>
                                          </p:val>
                                        </p:tav>
                                        <p:tav tm="100000">
                                          <p:val>
                                            <p:strVal val="#ppt_x"/>
                                          </p:val>
                                        </p:tav>
                                      </p:tavLst>
                                    </p:anim>
                                    <p:anim calcmode="lin" valueType="num">
                                      <p:cBhvr>
                                        <p:cTn id="54" dur="750" fill="hold"/>
                                        <p:tgtEl>
                                          <p:spTgt spid="41">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6325"/>
                            </p:stCondLst>
                            <p:childTnLst>
                              <p:par>
                                <p:cTn id="56" presetID="42" presetClass="entr" presetSubtype="0" fill="hold" grpId="0" nodeType="afterEffect">
                                  <p:stCondLst>
                                    <p:cond delay="0"/>
                                  </p:stCondLst>
                                  <p:childTnLst>
                                    <p:set>
                                      <p:cBhvr>
                                        <p:cTn id="57" dur="1" fill="hold">
                                          <p:stCondLst>
                                            <p:cond delay="0"/>
                                          </p:stCondLst>
                                        </p:cTn>
                                        <p:tgtEl>
                                          <p:spTgt spid="41">
                                            <p:txEl>
                                              <p:pRg st="2" end="2"/>
                                            </p:txEl>
                                          </p:spTgt>
                                        </p:tgtEl>
                                        <p:attrNameLst>
                                          <p:attrName>style.visibility</p:attrName>
                                        </p:attrNameLst>
                                      </p:cBhvr>
                                      <p:to>
                                        <p:strVal val="visible"/>
                                      </p:to>
                                    </p:set>
                                    <p:animEffect transition="in" filter="fade">
                                      <p:cBhvr>
                                        <p:cTn id="58" dur="750"/>
                                        <p:tgtEl>
                                          <p:spTgt spid="41">
                                            <p:txEl>
                                              <p:pRg st="2" end="2"/>
                                            </p:txEl>
                                          </p:spTgt>
                                        </p:tgtEl>
                                      </p:cBhvr>
                                    </p:animEffect>
                                    <p:anim calcmode="lin" valueType="num">
                                      <p:cBhvr>
                                        <p:cTn id="59" dur="75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60" dur="75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61" fill="hold">
                            <p:stCondLst>
                              <p:cond delay="7075"/>
                            </p:stCondLst>
                            <p:childTnLst>
                              <p:par>
                                <p:cTn id="62" presetID="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1000" fill="hold"/>
                                        <p:tgtEl>
                                          <p:spTgt spid="15"/>
                                        </p:tgtEl>
                                        <p:attrNameLst>
                                          <p:attrName>ppt_x</p:attrName>
                                        </p:attrNameLst>
                                      </p:cBhvr>
                                      <p:tavLst>
                                        <p:tav tm="0">
                                          <p:val>
                                            <p:strVal val="0-#ppt_w/2"/>
                                          </p:val>
                                        </p:tav>
                                        <p:tav tm="100000">
                                          <p:val>
                                            <p:strVal val="#ppt_x"/>
                                          </p:val>
                                        </p:tav>
                                      </p:tavLst>
                                    </p:anim>
                                    <p:anim calcmode="lin" valueType="num">
                                      <p:cBhvr additive="base">
                                        <p:cTn id="65"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build="p"/>
      <p:bldP spid="41" grpId="0" build="p"/>
      <p:bldP spid="50" grpId="0" animBg="1"/>
      <p:bldP spid="2"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AAA1-CFB1-4119-8CB1-A11D727BFB28}"/>
              </a:ext>
            </a:extLst>
          </p:cNvPr>
          <p:cNvSpPr>
            <a:spLocks noGrp="1"/>
          </p:cNvSpPr>
          <p:nvPr>
            <p:ph type="ctrTitle"/>
          </p:nvPr>
        </p:nvSpPr>
        <p:spPr>
          <a:xfrm>
            <a:off x="7469415" y="533707"/>
            <a:ext cx="3274785" cy="1853894"/>
          </a:xfrm>
        </p:spPr>
        <p:txBody>
          <a:bodyPr>
            <a:noAutofit/>
          </a:bodyPr>
          <a:lstStyle/>
          <a:p>
            <a:r>
              <a:rPr lang="en-US" sz="4800" b="1" dirty="0"/>
              <a:t>Closing</a:t>
            </a:r>
            <a:r>
              <a:rPr lang="en-US" sz="4800" dirty="0"/>
              <a:t> The DVR Case</a:t>
            </a:r>
            <a:endParaRPr lang="en-US" sz="4800" b="1" dirty="0"/>
          </a:p>
        </p:txBody>
      </p:sp>
      <p:pic>
        <p:nvPicPr>
          <p:cNvPr id="9" name="Picture Placeholder 8">
            <a:extLst>
              <a:ext uri="{FF2B5EF4-FFF2-40B4-BE49-F238E27FC236}">
                <a16:creationId xmlns:a16="http://schemas.microsoft.com/office/drawing/2014/main" id="{D9F8A7C5-BBA4-E4FC-921D-768CD04E6A49}"/>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245" t="6753" r="21138"/>
          <a:stretch/>
        </p:blipFill>
        <p:spPr>
          <a:xfrm>
            <a:off x="0" y="1"/>
            <a:ext cx="6611024" cy="4470399"/>
          </a:xfrm>
        </p:spPr>
      </p:pic>
      <p:sp>
        <p:nvSpPr>
          <p:cNvPr id="3" name="Content Placeholder 2">
            <a:extLst>
              <a:ext uri="{FF2B5EF4-FFF2-40B4-BE49-F238E27FC236}">
                <a16:creationId xmlns:a16="http://schemas.microsoft.com/office/drawing/2014/main" id="{A012575E-25CD-4E32-B3B3-37D8AAA364A9}"/>
              </a:ext>
            </a:extLst>
          </p:cNvPr>
          <p:cNvSpPr>
            <a:spLocks noGrp="1"/>
          </p:cNvSpPr>
          <p:nvPr>
            <p:ph idx="4294967295"/>
          </p:nvPr>
        </p:nvSpPr>
        <p:spPr>
          <a:xfrm>
            <a:off x="6611023" y="2788724"/>
            <a:ext cx="4779745" cy="1681676"/>
          </a:xfrm>
        </p:spPr>
        <p:txBody>
          <a:bodyPr>
            <a:noAutofit/>
          </a:bodyPr>
          <a:lstStyle/>
          <a:p>
            <a:pPr marL="0" indent="0">
              <a:lnSpc>
                <a:spcPct val="108000"/>
              </a:lnSpc>
              <a:buClr>
                <a:schemeClr val="bg2"/>
              </a:buClr>
              <a:buSzPct val="125000"/>
              <a:buNone/>
            </a:pPr>
            <a:r>
              <a:rPr lang="en-US" dirty="0">
                <a:solidFill>
                  <a:srgbClr val="000000"/>
                </a:solidFill>
                <a:latin typeface="+mn-lt"/>
              </a:rPr>
              <a:t>When a person has achieved employment goals, </a:t>
            </a:r>
            <a:r>
              <a:rPr lang="en-US" b="1" dirty="0">
                <a:solidFill>
                  <a:srgbClr val="000000"/>
                </a:solidFill>
                <a:latin typeface="+mn-lt"/>
              </a:rPr>
              <a:t>DVR will close the case.</a:t>
            </a:r>
          </a:p>
        </p:txBody>
      </p:sp>
      <p:sp>
        <p:nvSpPr>
          <p:cNvPr id="6" name="Freeform: Shape 5">
            <a:extLst>
              <a:ext uri="{FF2B5EF4-FFF2-40B4-BE49-F238E27FC236}">
                <a16:creationId xmlns:a16="http://schemas.microsoft.com/office/drawing/2014/main" id="{7C9708BC-B4A3-2E31-C1AA-C51FDDF8EF6A}"/>
              </a:ext>
              <a:ext uri="{C183D7F6-B498-43B3-948B-1728B52AA6E4}">
                <adec:decorative xmlns:adec="http://schemas.microsoft.com/office/drawing/2017/decorative" val="1"/>
              </a:ext>
            </a:extLst>
          </p:cNvPr>
          <p:cNvSpPr/>
          <p:nvPr/>
        </p:nvSpPr>
        <p:spPr>
          <a:xfrm flipH="1" flipV="1">
            <a:off x="0" y="-1"/>
            <a:ext cx="4876800" cy="6858000"/>
          </a:xfrm>
          <a:custGeom>
            <a:avLst/>
            <a:gdLst>
              <a:gd name="connsiteX0" fmla="*/ 0 w 4876800"/>
              <a:gd name="connsiteY0" fmla="*/ 6852220 h 6858000"/>
              <a:gd name="connsiteX1" fmla="*/ 228600 w 4876800"/>
              <a:gd name="connsiteY1" fmla="*/ 6858000 h 6858000"/>
              <a:gd name="connsiteX2" fmla="*/ 0 w 4876800"/>
              <a:gd name="connsiteY2" fmla="*/ 6858000 h 6858000"/>
              <a:gd name="connsiteX3" fmla="*/ 4876800 w 4876800"/>
              <a:gd name="connsiteY3" fmla="*/ 2209800 h 6858000"/>
              <a:gd name="connsiteX4" fmla="*/ 4876800 w 4876800"/>
              <a:gd name="connsiteY4" fmla="*/ 6858000 h 6858000"/>
              <a:gd name="connsiteX5" fmla="*/ 228600 w 4876800"/>
              <a:gd name="connsiteY5" fmla="*/ 6858000 h 6858000"/>
              <a:gd name="connsiteX6" fmla="*/ 4876800 w 4876800"/>
              <a:gd name="connsiteY6" fmla="*/ 2209800 h 6858000"/>
              <a:gd name="connsiteX7" fmla="*/ 4318762 w 4876800"/>
              <a:gd name="connsiteY7" fmla="*/ 0 h 6858000"/>
              <a:gd name="connsiteX8" fmla="*/ 4876800 w 4876800"/>
              <a:gd name="connsiteY8" fmla="*/ 0 h 6858000"/>
              <a:gd name="connsiteX9" fmla="*/ 4876800 w 4876800"/>
              <a:gd name="connsiteY9" fmla="*/ 2209800 h 6858000"/>
              <a:gd name="connsiteX10" fmla="*/ 4418437 w 4876800"/>
              <a:gd name="connsiteY10" fmla="*/ 1946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76800" h="6858000">
                <a:moveTo>
                  <a:pt x="0" y="6852220"/>
                </a:moveTo>
                <a:lnTo>
                  <a:pt x="228600" y="6858000"/>
                </a:lnTo>
                <a:lnTo>
                  <a:pt x="0" y="6858000"/>
                </a:lnTo>
                <a:close/>
                <a:moveTo>
                  <a:pt x="4876800" y="2209800"/>
                </a:moveTo>
                <a:lnTo>
                  <a:pt x="4876800" y="6858000"/>
                </a:lnTo>
                <a:lnTo>
                  <a:pt x="228600" y="6858000"/>
                </a:lnTo>
                <a:cubicBezTo>
                  <a:pt x="2795730" y="6858000"/>
                  <a:pt x="4876800" y="4776930"/>
                  <a:pt x="4876800" y="2209800"/>
                </a:cubicBezTo>
                <a:close/>
                <a:moveTo>
                  <a:pt x="4318762" y="0"/>
                </a:moveTo>
                <a:lnTo>
                  <a:pt x="4876800" y="0"/>
                </a:lnTo>
                <a:lnTo>
                  <a:pt x="4876800" y="2209800"/>
                </a:lnTo>
                <a:cubicBezTo>
                  <a:pt x="4876800" y="1487795"/>
                  <a:pt x="4712184" y="804238"/>
                  <a:pt x="4418437" y="194613"/>
                </a:cubicBezTo>
                <a:close/>
              </a:path>
            </a:pathLst>
          </a:custGeom>
          <a:gradFill>
            <a:gsLst>
              <a:gs pos="0">
                <a:schemeClr val="accent1">
                  <a:alpha val="90000"/>
                </a:schemeClr>
              </a:gs>
              <a:gs pos="100000">
                <a:schemeClr val="accent6">
                  <a:lumMod val="20000"/>
                  <a:lumOff val="8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C6D2287-A4C9-F86D-E34B-DB7385ABE3EE}"/>
              </a:ext>
            </a:extLst>
          </p:cNvPr>
          <p:cNvSpPr txBox="1"/>
          <p:nvPr/>
        </p:nvSpPr>
        <p:spPr>
          <a:xfrm>
            <a:off x="5562600" y="4421269"/>
            <a:ext cx="1066800" cy="517899"/>
          </a:xfrm>
          <a:prstGeom prst="rect">
            <a:avLst/>
          </a:prstGeom>
          <a:noFill/>
        </p:spPr>
        <p:txBody>
          <a:bodyPr wrap="square">
            <a:spAutoFit/>
          </a:bodyPr>
          <a:lstStyle/>
          <a:p>
            <a:pPr marL="0" indent="0">
              <a:lnSpc>
                <a:spcPct val="108000"/>
              </a:lnSpc>
              <a:spcBef>
                <a:spcPts val="1800"/>
              </a:spcBef>
              <a:buClr>
                <a:schemeClr val="bg2"/>
              </a:buClr>
              <a:buSzPct val="125000"/>
              <a:buFont typeface="Arial" panose="020B0604020202020204" pitchFamily="34" charset="0"/>
              <a:buNone/>
            </a:pPr>
            <a:r>
              <a:rPr lang="en-US" sz="2800" b="1" i="1" dirty="0">
                <a:solidFill>
                  <a:schemeClr val="tx2"/>
                </a:solidFill>
                <a:latin typeface="+mn-lt"/>
              </a:rPr>
              <a:t>But…</a:t>
            </a:r>
          </a:p>
        </p:txBody>
      </p:sp>
      <p:sp>
        <p:nvSpPr>
          <p:cNvPr id="4" name="Content Placeholder 2">
            <a:extLst>
              <a:ext uri="{FF2B5EF4-FFF2-40B4-BE49-F238E27FC236}">
                <a16:creationId xmlns:a16="http://schemas.microsoft.com/office/drawing/2014/main" id="{3B0ADD35-8958-C7FB-E9F7-566E3DD12389}"/>
              </a:ext>
            </a:extLst>
          </p:cNvPr>
          <p:cNvSpPr txBox="1">
            <a:spLocks/>
          </p:cNvSpPr>
          <p:nvPr/>
        </p:nvSpPr>
        <p:spPr>
          <a:xfrm>
            <a:off x="2311854" y="5144037"/>
            <a:ext cx="7568292" cy="1225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1800"/>
              </a:spcBef>
              <a:buClr>
                <a:schemeClr val="bg2"/>
              </a:buClr>
              <a:buSzPct val="125000"/>
              <a:buFont typeface="Arial" panose="020B0604020202020204" pitchFamily="34" charset="0"/>
              <a:buNone/>
            </a:pPr>
            <a:r>
              <a:rPr lang="en-US" b="1" dirty="0">
                <a:solidFill>
                  <a:schemeClr val="accent1">
                    <a:lumMod val="75000"/>
                  </a:schemeClr>
                </a:solidFill>
                <a:latin typeface="+mn-lt"/>
              </a:rPr>
              <a:t>A person can apply for services if they lose a job or want to pursue a new job.</a:t>
            </a:r>
          </a:p>
        </p:txBody>
      </p:sp>
    </p:spTree>
    <p:custDataLst>
      <p:tags r:id="rId1"/>
    </p:custDataLst>
    <p:extLst>
      <p:ext uri="{BB962C8B-B14F-4D97-AF65-F5344CB8AC3E}">
        <p14:creationId xmlns:p14="http://schemas.microsoft.com/office/powerpoint/2010/main" val="287253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anim calcmode="lin" valueType="num">
                                      <p:cBhvr>
                                        <p:cTn id="11" dur="750" fill="hold"/>
                                        <p:tgtEl>
                                          <p:spTgt spid="2"/>
                                        </p:tgtEl>
                                        <p:attrNameLst>
                                          <p:attrName>ppt_x</p:attrName>
                                        </p:attrNameLst>
                                      </p:cBhvr>
                                      <p:tavLst>
                                        <p:tav tm="0">
                                          <p:val>
                                            <p:strVal val="#ppt_x"/>
                                          </p:val>
                                        </p:tav>
                                        <p:tav tm="100000">
                                          <p:val>
                                            <p:strVal val="#ppt_x"/>
                                          </p:val>
                                        </p:tav>
                                      </p:tavLst>
                                    </p:anim>
                                    <p:anim calcmode="lin" valueType="num">
                                      <p:cBhvr>
                                        <p:cTn id="12" dur="75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750"/>
                            </p:stCondLst>
                            <p:childTnLst>
                              <p:par>
                                <p:cTn id="14" presetID="42"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750"/>
                                        <p:tgtEl>
                                          <p:spTgt spid="3">
                                            <p:txEl>
                                              <p:pRg st="0" end="0"/>
                                            </p:txEl>
                                          </p:spTgt>
                                        </p:tgtEl>
                                      </p:cBhvr>
                                    </p:animEffect>
                                    <p:anim calcmode="lin" valueType="num">
                                      <p:cBhvr>
                                        <p:cTn id="1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1+#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80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750"/>
                                        <p:tgtEl>
                                          <p:spTgt spid="4"/>
                                        </p:tgtEl>
                                      </p:cBhvr>
                                    </p:animEffect>
                                    <p:anim calcmode="lin" valueType="num">
                                      <p:cBhvr>
                                        <p:cTn id="28" dur="750" fill="hold"/>
                                        <p:tgtEl>
                                          <p:spTgt spid="4"/>
                                        </p:tgtEl>
                                        <p:attrNameLst>
                                          <p:attrName>ppt_x</p:attrName>
                                        </p:attrNameLst>
                                      </p:cBhvr>
                                      <p:tavLst>
                                        <p:tav tm="0">
                                          <p:val>
                                            <p:strVal val="#ppt_x"/>
                                          </p:val>
                                        </p:tav>
                                        <p:tav tm="100000">
                                          <p:val>
                                            <p:strVal val="#ppt_x"/>
                                          </p:val>
                                        </p:tav>
                                      </p:tavLst>
                                    </p:anim>
                                    <p:anim calcmode="lin" valueType="num">
                                      <p:cBhvr>
                                        <p:cTn id="2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8"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alpha val="47000"/>
              </a:schemeClr>
            </a:gs>
            <a:gs pos="40000">
              <a:schemeClr val="accent2">
                <a:lumMod val="95000"/>
                <a:lumOff val="5000"/>
              </a:schemeClr>
            </a:gs>
            <a:gs pos="77000">
              <a:schemeClr val="tx2">
                <a:lumMod val="5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5037F12-65B5-E66A-77A9-EE6F4E33EDFD}"/>
              </a:ext>
              <a:ext uri="{C183D7F6-B498-43B3-948B-1728B52AA6E4}">
                <adec:decorative xmlns:adec="http://schemas.microsoft.com/office/drawing/2017/decorative" val="1"/>
              </a:ext>
            </a:extLst>
          </p:cNvPr>
          <p:cNvSpPr/>
          <p:nvPr/>
        </p:nvSpPr>
        <p:spPr>
          <a:xfrm rot="10800000">
            <a:off x="-7" y="0"/>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6" name="Freeform: Shape 5">
            <a:extLst>
              <a:ext uri="{FF2B5EF4-FFF2-40B4-BE49-F238E27FC236}">
                <a16:creationId xmlns:a16="http://schemas.microsoft.com/office/drawing/2014/main" id="{FCD27EA7-7F75-648F-0005-36D391C82607}"/>
              </a:ext>
              <a:ext uri="{C183D7F6-B498-43B3-948B-1728B52AA6E4}">
                <adec:decorative xmlns:adec="http://schemas.microsoft.com/office/drawing/2017/decorative" val="1"/>
              </a:ext>
            </a:extLst>
          </p:cNvPr>
          <p:cNvSpPr/>
          <p:nvPr/>
        </p:nvSpPr>
        <p:spPr>
          <a:xfrm rot="10800000" flipH="1" flipV="1">
            <a:off x="-6" y="1597446"/>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2" name="Title 1">
            <a:extLst>
              <a:ext uri="{FF2B5EF4-FFF2-40B4-BE49-F238E27FC236}">
                <a16:creationId xmlns:a16="http://schemas.microsoft.com/office/drawing/2014/main" id="{4474BC12-376F-776E-F97A-3690BD76F029}"/>
              </a:ext>
            </a:extLst>
          </p:cNvPr>
          <p:cNvSpPr>
            <a:spLocks noGrp="1"/>
          </p:cNvSpPr>
          <p:nvPr>
            <p:ph type="ctrTitle"/>
          </p:nvPr>
        </p:nvSpPr>
        <p:spPr>
          <a:xfrm>
            <a:off x="1524000" y="1597436"/>
            <a:ext cx="9144000" cy="2870655"/>
          </a:xfrm>
        </p:spPr>
        <p:txBody>
          <a:bodyPr>
            <a:noAutofit/>
          </a:bodyPr>
          <a:lstStyle/>
          <a:p>
            <a:r>
              <a:rPr lang="en-US" sz="6600" dirty="0">
                <a:solidFill>
                  <a:schemeClr val="bg1"/>
                </a:solidFill>
              </a:rPr>
              <a:t>Work Incentives Benefit Counseling Services</a:t>
            </a:r>
          </a:p>
        </p:txBody>
      </p:sp>
    </p:spTree>
    <p:custDataLst>
      <p:tags r:id="rId1"/>
    </p:custDataLst>
    <p:extLst>
      <p:ext uri="{BB962C8B-B14F-4D97-AF65-F5344CB8AC3E}">
        <p14:creationId xmlns:p14="http://schemas.microsoft.com/office/powerpoint/2010/main" val="159946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104E3305-34D4-97EC-24C2-651B21A8C7D6}"/>
              </a:ext>
              <a:ext uri="{C183D7F6-B498-43B3-948B-1728B52AA6E4}">
                <adec:decorative xmlns:adec="http://schemas.microsoft.com/office/drawing/2017/decorative" val="1"/>
              </a:ext>
            </a:extLst>
          </p:cNvPr>
          <p:cNvSpPr/>
          <p:nvPr/>
        </p:nvSpPr>
        <p:spPr>
          <a:xfrm>
            <a:off x="4011927" y="3535788"/>
            <a:ext cx="1443466" cy="1443466"/>
          </a:xfrm>
          <a:prstGeom prst="ellipse">
            <a:avLst/>
          </a:prstGeom>
          <a:noFill/>
          <a:ln w="82550" cap="rnd">
            <a:solidFill>
              <a:schemeClr val="accent1">
                <a:shade val="50000"/>
                <a:alpha val="30000"/>
              </a:schemeClr>
            </a:solidFill>
            <a:prstDash val="sysDot"/>
            <a:round/>
            <a:extLst>
              <a:ext uri="{C807C97D-BFC1-408E-A445-0C87EB9F89A2}">
                <ask:lineSketchStyleProps xmlns:ask="http://schemas.microsoft.com/office/drawing/2018/sketchyshapes" sd="1219033472">
                  <a:custGeom>
                    <a:avLst/>
                    <a:gdLst>
                      <a:gd name="connsiteX0" fmla="*/ 0 w 2126411"/>
                      <a:gd name="connsiteY0" fmla="*/ 952500 h 1905000"/>
                      <a:gd name="connsiteX1" fmla="*/ 1063206 w 2126411"/>
                      <a:gd name="connsiteY1" fmla="*/ 0 h 1905000"/>
                      <a:gd name="connsiteX2" fmla="*/ 2126412 w 2126411"/>
                      <a:gd name="connsiteY2" fmla="*/ 952500 h 1905000"/>
                      <a:gd name="connsiteX3" fmla="*/ 1063206 w 2126411"/>
                      <a:gd name="connsiteY3" fmla="*/ 1905000 h 1905000"/>
                      <a:gd name="connsiteX4" fmla="*/ 0 w 2126411"/>
                      <a:gd name="connsiteY4" fmla="*/ 95250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411" h="1905000" fill="none" extrusionOk="0">
                        <a:moveTo>
                          <a:pt x="0" y="952500"/>
                        </a:moveTo>
                        <a:cubicBezTo>
                          <a:pt x="154632" y="444793"/>
                          <a:pt x="503335" y="-56226"/>
                          <a:pt x="1063206" y="0"/>
                        </a:cubicBezTo>
                        <a:cubicBezTo>
                          <a:pt x="1626808" y="-3612"/>
                          <a:pt x="2041510" y="506383"/>
                          <a:pt x="2126412" y="952500"/>
                        </a:cubicBezTo>
                        <a:cubicBezTo>
                          <a:pt x="2108455" y="1307305"/>
                          <a:pt x="1570566" y="2015944"/>
                          <a:pt x="1063206" y="1905000"/>
                        </a:cubicBezTo>
                        <a:cubicBezTo>
                          <a:pt x="564184" y="1954361"/>
                          <a:pt x="151337" y="1514938"/>
                          <a:pt x="0" y="952500"/>
                        </a:cubicBezTo>
                        <a:close/>
                      </a:path>
                      <a:path w="2126411" h="1905000" stroke="0" extrusionOk="0">
                        <a:moveTo>
                          <a:pt x="0" y="952500"/>
                        </a:moveTo>
                        <a:cubicBezTo>
                          <a:pt x="-20097" y="414053"/>
                          <a:pt x="312622" y="61324"/>
                          <a:pt x="1063206" y="0"/>
                        </a:cubicBezTo>
                        <a:cubicBezTo>
                          <a:pt x="1737425" y="18321"/>
                          <a:pt x="1993708" y="430669"/>
                          <a:pt x="2126412" y="952500"/>
                        </a:cubicBezTo>
                        <a:cubicBezTo>
                          <a:pt x="2013634" y="1588685"/>
                          <a:pt x="1625592" y="2042113"/>
                          <a:pt x="1063206" y="1905000"/>
                        </a:cubicBezTo>
                        <a:cubicBezTo>
                          <a:pt x="348893" y="1835449"/>
                          <a:pt x="86881" y="1520063"/>
                          <a:pt x="0" y="95250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1A9336C-5D65-ED10-240C-92A00F4A01D2}"/>
              </a:ext>
              <a:ext uri="{C183D7F6-B498-43B3-948B-1728B52AA6E4}">
                <adec:decorative xmlns:adec="http://schemas.microsoft.com/office/drawing/2017/decorative" val="1"/>
              </a:ext>
            </a:extLst>
          </p:cNvPr>
          <p:cNvSpPr/>
          <p:nvPr/>
        </p:nvSpPr>
        <p:spPr>
          <a:xfrm>
            <a:off x="6721137" y="3535788"/>
            <a:ext cx="1443466" cy="1443466"/>
          </a:xfrm>
          <a:prstGeom prst="ellipse">
            <a:avLst/>
          </a:prstGeom>
          <a:noFill/>
          <a:ln w="82550" cap="rnd">
            <a:solidFill>
              <a:schemeClr val="accent1">
                <a:shade val="50000"/>
                <a:alpha val="30000"/>
              </a:schemeClr>
            </a:solidFill>
            <a:prstDash val="sysDot"/>
            <a:round/>
            <a:extLst>
              <a:ext uri="{C807C97D-BFC1-408E-A445-0C87EB9F89A2}">
                <ask:lineSketchStyleProps xmlns:ask="http://schemas.microsoft.com/office/drawing/2018/sketchyshapes" sd="1219033472">
                  <a:custGeom>
                    <a:avLst/>
                    <a:gdLst>
                      <a:gd name="connsiteX0" fmla="*/ 0 w 2126411"/>
                      <a:gd name="connsiteY0" fmla="*/ 952500 h 1905000"/>
                      <a:gd name="connsiteX1" fmla="*/ 1063206 w 2126411"/>
                      <a:gd name="connsiteY1" fmla="*/ 0 h 1905000"/>
                      <a:gd name="connsiteX2" fmla="*/ 2126412 w 2126411"/>
                      <a:gd name="connsiteY2" fmla="*/ 952500 h 1905000"/>
                      <a:gd name="connsiteX3" fmla="*/ 1063206 w 2126411"/>
                      <a:gd name="connsiteY3" fmla="*/ 1905000 h 1905000"/>
                      <a:gd name="connsiteX4" fmla="*/ 0 w 2126411"/>
                      <a:gd name="connsiteY4" fmla="*/ 95250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411" h="1905000" fill="none" extrusionOk="0">
                        <a:moveTo>
                          <a:pt x="0" y="952500"/>
                        </a:moveTo>
                        <a:cubicBezTo>
                          <a:pt x="154632" y="444793"/>
                          <a:pt x="503335" y="-56226"/>
                          <a:pt x="1063206" y="0"/>
                        </a:cubicBezTo>
                        <a:cubicBezTo>
                          <a:pt x="1626808" y="-3612"/>
                          <a:pt x="2041510" y="506383"/>
                          <a:pt x="2126412" y="952500"/>
                        </a:cubicBezTo>
                        <a:cubicBezTo>
                          <a:pt x="2108455" y="1307305"/>
                          <a:pt x="1570566" y="2015944"/>
                          <a:pt x="1063206" y="1905000"/>
                        </a:cubicBezTo>
                        <a:cubicBezTo>
                          <a:pt x="564184" y="1954361"/>
                          <a:pt x="151337" y="1514938"/>
                          <a:pt x="0" y="952500"/>
                        </a:cubicBezTo>
                        <a:close/>
                      </a:path>
                      <a:path w="2126411" h="1905000" stroke="0" extrusionOk="0">
                        <a:moveTo>
                          <a:pt x="0" y="952500"/>
                        </a:moveTo>
                        <a:cubicBezTo>
                          <a:pt x="-20097" y="414053"/>
                          <a:pt x="312622" y="61324"/>
                          <a:pt x="1063206" y="0"/>
                        </a:cubicBezTo>
                        <a:cubicBezTo>
                          <a:pt x="1737425" y="18321"/>
                          <a:pt x="1993708" y="430669"/>
                          <a:pt x="2126412" y="952500"/>
                        </a:cubicBezTo>
                        <a:cubicBezTo>
                          <a:pt x="2013634" y="1588685"/>
                          <a:pt x="1625592" y="2042113"/>
                          <a:pt x="1063206" y="1905000"/>
                        </a:cubicBezTo>
                        <a:cubicBezTo>
                          <a:pt x="348893" y="1835449"/>
                          <a:pt x="86881" y="1520063"/>
                          <a:pt x="0" y="95250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059DE38F-1F39-B2B0-FD61-97BA21C2E8A2}"/>
              </a:ext>
              <a:ext uri="{C183D7F6-B498-43B3-948B-1728B52AA6E4}">
                <adec:decorative xmlns:adec="http://schemas.microsoft.com/office/drawing/2017/decorative" val="1"/>
              </a:ext>
            </a:extLst>
          </p:cNvPr>
          <p:cNvSpPr/>
          <p:nvPr/>
        </p:nvSpPr>
        <p:spPr>
          <a:xfrm>
            <a:off x="5270035" y="3425158"/>
            <a:ext cx="1661861" cy="16618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3627F1A1-BAC3-4137-9E3C-99456FA0F76C}"/>
              </a:ext>
            </a:extLst>
          </p:cNvPr>
          <p:cNvSpPr>
            <a:spLocks noGrp="1"/>
          </p:cNvSpPr>
          <p:nvPr>
            <p:ph type="ctrTitle"/>
          </p:nvPr>
        </p:nvSpPr>
        <p:spPr>
          <a:xfrm>
            <a:off x="1123777" y="430909"/>
            <a:ext cx="10322098" cy="789755"/>
          </a:xfrm>
        </p:spPr>
        <p:txBody>
          <a:bodyPr anchor="b" anchorCtr="0">
            <a:noAutofit/>
          </a:bodyPr>
          <a:lstStyle/>
          <a:p>
            <a:pPr>
              <a:lnSpc>
                <a:spcPct val="105000"/>
              </a:lnSpc>
            </a:pPr>
            <a:r>
              <a:rPr lang="en-US" dirty="0">
                <a:latin typeface="+mn-lt"/>
              </a:rPr>
              <a:t>Work Incentive Benefits Counseling Services</a:t>
            </a:r>
            <a:endParaRPr lang="en-US" b="1" dirty="0">
              <a:latin typeface="+mn-lt"/>
            </a:endParaRPr>
          </a:p>
        </p:txBody>
      </p:sp>
      <p:sp>
        <p:nvSpPr>
          <p:cNvPr id="50" name="Freeform: Shape 49">
            <a:extLst>
              <a:ext uri="{FF2B5EF4-FFF2-40B4-BE49-F238E27FC236}">
                <a16:creationId xmlns:a16="http://schemas.microsoft.com/office/drawing/2014/main" id="{2FC0BB5A-14D9-4D81-B8DE-A1CC16001992}"/>
              </a:ext>
              <a:ext uri="{C183D7F6-B498-43B3-948B-1728B52AA6E4}">
                <adec:decorative xmlns:adec="http://schemas.microsoft.com/office/drawing/2017/decorative" val="1"/>
              </a:ext>
            </a:extLst>
          </p:cNvPr>
          <p:cNvSpPr/>
          <p:nvPr/>
        </p:nvSpPr>
        <p:spPr>
          <a:xfrm>
            <a:off x="1" y="1"/>
            <a:ext cx="2926080" cy="292608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gs>
              <a:gs pos="100000">
                <a:schemeClr val="accent2">
                  <a:lumMod val="20000"/>
                  <a:lumOff val="80000"/>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2" name="Freeform: Shape 1">
            <a:extLst>
              <a:ext uri="{FF2B5EF4-FFF2-40B4-BE49-F238E27FC236}">
                <a16:creationId xmlns:a16="http://schemas.microsoft.com/office/drawing/2014/main" id="{B82DA085-1E11-6B09-B2E9-FDCB1DDDA626}"/>
              </a:ext>
              <a:ext uri="{C183D7F6-B498-43B3-948B-1728B52AA6E4}">
                <adec:decorative xmlns:adec="http://schemas.microsoft.com/office/drawing/2017/decorative" val="1"/>
              </a:ext>
            </a:extLst>
          </p:cNvPr>
          <p:cNvSpPr/>
          <p:nvPr/>
        </p:nvSpPr>
        <p:spPr>
          <a:xfrm rot="10800000">
            <a:off x="9265920" y="3931920"/>
            <a:ext cx="2926080" cy="292608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gs>
              <a:gs pos="100000">
                <a:schemeClr val="accent2">
                  <a:lumMod val="20000"/>
                  <a:lumOff val="80000"/>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7" name="Oval 6">
            <a:extLst>
              <a:ext uri="{FF2B5EF4-FFF2-40B4-BE49-F238E27FC236}">
                <a16:creationId xmlns:a16="http://schemas.microsoft.com/office/drawing/2014/main" id="{C40CE177-C28A-B4A6-CC95-CACE00E55A40}"/>
              </a:ext>
              <a:ext uri="{C183D7F6-B498-43B3-948B-1728B52AA6E4}">
                <adec:decorative xmlns:adec="http://schemas.microsoft.com/office/drawing/2017/decorative" val="1"/>
              </a:ext>
            </a:extLst>
          </p:cNvPr>
          <p:cNvSpPr/>
          <p:nvPr/>
        </p:nvSpPr>
        <p:spPr>
          <a:xfrm>
            <a:off x="1095202" y="2509801"/>
            <a:ext cx="3495440" cy="3495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3" name="TextBox 2">
            <a:extLst>
              <a:ext uri="{FF2B5EF4-FFF2-40B4-BE49-F238E27FC236}">
                <a16:creationId xmlns:a16="http://schemas.microsoft.com/office/drawing/2014/main" id="{635D0B71-4144-3291-17EE-1D2EA8638121}"/>
              </a:ext>
            </a:extLst>
          </p:cNvPr>
          <p:cNvSpPr txBox="1"/>
          <p:nvPr/>
        </p:nvSpPr>
        <p:spPr>
          <a:xfrm>
            <a:off x="906376" y="1408458"/>
            <a:ext cx="10756900" cy="535930"/>
          </a:xfrm>
          <a:prstGeom prst="rect">
            <a:avLst/>
          </a:prstGeom>
          <a:noFill/>
        </p:spPr>
        <p:txBody>
          <a:bodyPr wrap="square" rtlCol="0" anchor="b" anchorCtr="0">
            <a:noAutofit/>
          </a:bodyPr>
          <a:lstStyle/>
          <a:p>
            <a:pPr lvl="0" algn="ctr">
              <a:lnSpc>
                <a:spcPct val="108000"/>
              </a:lnSpc>
              <a:defRPr/>
            </a:pPr>
            <a:r>
              <a:rPr lang="en-US" sz="2800" dirty="0">
                <a:solidFill>
                  <a:srgbClr val="000000"/>
                </a:solidFill>
              </a:rPr>
              <a:t>People who receive </a:t>
            </a:r>
            <a:r>
              <a:rPr lang="en-US" sz="2800" b="1" dirty="0">
                <a:solidFill>
                  <a:srgbClr val="000000"/>
                </a:solidFill>
              </a:rPr>
              <a:t>Work Incentives Benefits Counseling Services</a:t>
            </a:r>
            <a:endParaRPr lang="en-US" sz="2800" i="1" spc="130" dirty="0">
              <a:solidFill>
                <a:srgbClr val="000000"/>
              </a:solidFill>
            </a:endParaRPr>
          </a:p>
        </p:txBody>
      </p:sp>
      <p:sp>
        <p:nvSpPr>
          <p:cNvPr id="31" name="TextBox 30">
            <a:extLst>
              <a:ext uri="{FF2B5EF4-FFF2-40B4-BE49-F238E27FC236}">
                <a16:creationId xmlns:a16="http://schemas.microsoft.com/office/drawing/2014/main" id="{5F53E6E8-6E5C-30F2-DA77-1AFD3D4FEB89}"/>
              </a:ext>
            </a:extLst>
          </p:cNvPr>
          <p:cNvSpPr txBox="1"/>
          <p:nvPr/>
        </p:nvSpPr>
        <p:spPr>
          <a:xfrm>
            <a:off x="906376" y="1963239"/>
            <a:ext cx="10756900" cy="517899"/>
          </a:xfrm>
          <a:prstGeom prst="rect">
            <a:avLst/>
          </a:prstGeom>
          <a:noFill/>
        </p:spPr>
        <p:txBody>
          <a:bodyPr wrap="square" rtlCol="0" anchor="b" anchorCtr="0">
            <a:spAutoFit/>
          </a:bodyPr>
          <a:lstStyle/>
          <a:p>
            <a:pPr lvl="0" algn="ctr">
              <a:lnSpc>
                <a:spcPct val="108000"/>
              </a:lnSpc>
              <a:defRPr/>
            </a:pPr>
            <a:r>
              <a:rPr lang="en-US" sz="2800" i="1" spc="130" dirty="0">
                <a:solidFill>
                  <a:srgbClr val="000000"/>
                </a:solidFill>
              </a:rPr>
              <a:t>are more likely to:</a:t>
            </a:r>
          </a:p>
        </p:txBody>
      </p:sp>
      <p:sp>
        <p:nvSpPr>
          <p:cNvPr id="9" name="TextBox 8">
            <a:extLst>
              <a:ext uri="{FF2B5EF4-FFF2-40B4-BE49-F238E27FC236}">
                <a16:creationId xmlns:a16="http://schemas.microsoft.com/office/drawing/2014/main" id="{BA0693DF-AAD9-5904-AF02-B49DEB4C64F2}"/>
              </a:ext>
            </a:extLst>
          </p:cNvPr>
          <p:cNvSpPr txBox="1"/>
          <p:nvPr/>
        </p:nvSpPr>
        <p:spPr>
          <a:xfrm>
            <a:off x="1605933" y="3308010"/>
            <a:ext cx="2473979" cy="1845358"/>
          </a:xfrm>
          <a:prstGeom prst="rect">
            <a:avLst/>
          </a:prstGeom>
          <a:noFill/>
        </p:spPr>
        <p:txBody>
          <a:bodyPr wrap="square" rtlCol="0" anchor="b" anchorCtr="0">
            <a:noAutofit/>
          </a:bodyPr>
          <a:lstStyle/>
          <a:p>
            <a:pPr lvl="0" algn="ctr">
              <a:lnSpc>
                <a:spcPct val="108000"/>
              </a:lnSpc>
              <a:defRPr/>
            </a:pPr>
            <a:r>
              <a:rPr lang="en-US" sz="2800" b="1" dirty="0">
                <a:solidFill>
                  <a:schemeClr val="bg1"/>
                </a:solidFill>
              </a:rPr>
              <a:t>Obtain Competitive Integrated Employment </a:t>
            </a:r>
          </a:p>
        </p:txBody>
      </p:sp>
      <p:sp>
        <p:nvSpPr>
          <p:cNvPr id="12" name="TextBox 11">
            <a:extLst>
              <a:ext uri="{FF2B5EF4-FFF2-40B4-BE49-F238E27FC236}">
                <a16:creationId xmlns:a16="http://schemas.microsoft.com/office/drawing/2014/main" id="{FF3F60EF-F4D8-BDF1-946B-13F10E4544C0}"/>
              </a:ext>
            </a:extLst>
          </p:cNvPr>
          <p:cNvSpPr txBox="1"/>
          <p:nvPr/>
        </p:nvSpPr>
        <p:spPr>
          <a:xfrm>
            <a:off x="5614532" y="4022960"/>
            <a:ext cx="1002086" cy="469123"/>
          </a:xfrm>
          <a:prstGeom prst="rect">
            <a:avLst/>
          </a:prstGeom>
          <a:noFill/>
        </p:spPr>
        <p:txBody>
          <a:bodyPr wrap="square" rtlCol="0" anchor="b" anchorCtr="0">
            <a:noAutofit/>
          </a:bodyPr>
          <a:lstStyle/>
          <a:p>
            <a:pPr marL="0" marR="0" lvl="0" indent="0" algn="l" defTabSz="914400" rtl="0" eaLnBrk="1" fontAlgn="auto" latinLnBrk="0" hangingPunct="1">
              <a:lnSpc>
                <a:spcPct val="108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Lato"/>
                <a:ea typeface="+mn-ea"/>
                <a:cs typeface="+mn-cs"/>
              </a:rPr>
              <a:t>and…</a:t>
            </a:r>
          </a:p>
        </p:txBody>
      </p:sp>
      <p:sp>
        <p:nvSpPr>
          <p:cNvPr id="8" name="Oval 7">
            <a:extLst>
              <a:ext uri="{FF2B5EF4-FFF2-40B4-BE49-F238E27FC236}">
                <a16:creationId xmlns:a16="http://schemas.microsoft.com/office/drawing/2014/main" id="{E0457B90-D08D-BB09-88F7-EC3EBB529227}"/>
              </a:ext>
              <a:ext uri="{C183D7F6-B498-43B3-948B-1728B52AA6E4}">
                <adec:decorative xmlns:adec="http://schemas.microsoft.com/office/drawing/2017/decorative" val="1"/>
              </a:ext>
            </a:extLst>
          </p:cNvPr>
          <p:cNvSpPr/>
          <p:nvPr/>
        </p:nvSpPr>
        <p:spPr>
          <a:xfrm>
            <a:off x="7763610" y="2430676"/>
            <a:ext cx="3653690" cy="3653690"/>
          </a:xfrm>
          <a:prstGeom prst="ellipse">
            <a:avLst/>
          </a:prstGeom>
          <a:solidFill>
            <a:schemeClr val="accent1">
              <a:lumMod val="5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6" name="TextBox 5">
            <a:extLst>
              <a:ext uri="{FF2B5EF4-FFF2-40B4-BE49-F238E27FC236}">
                <a16:creationId xmlns:a16="http://schemas.microsoft.com/office/drawing/2014/main" id="{E4D74875-B777-5CE8-7FF5-2B4665A7ED1A}"/>
              </a:ext>
            </a:extLst>
          </p:cNvPr>
          <p:cNvSpPr txBox="1"/>
          <p:nvPr/>
        </p:nvSpPr>
        <p:spPr>
          <a:xfrm>
            <a:off x="8201523" y="2970375"/>
            <a:ext cx="2777864" cy="2495248"/>
          </a:xfrm>
          <a:prstGeom prst="rect">
            <a:avLst/>
          </a:prstGeom>
          <a:noFill/>
        </p:spPr>
        <p:txBody>
          <a:bodyPr wrap="square" rtlCol="0" anchor="b" anchorCtr="0">
            <a:noAutofit/>
          </a:bodyPr>
          <a:lstStyle/>
          <a:p>
            <a:pPr lvl="0" algn="ctr">
              <a:lnSpc>
                <a:spcPct val="108000"/>
              </a:lnSpc>
              <a:defRPr/>
            </a:pPr>
            <a:r>
              <a:rPr lang="en-US" sz="2800" b="1" dirty="0">
                <a:solidFill>
                  <a:schemeClr val="bg1"/>
                </a:solidFill>
              </a:rPr>
              <a:t>Have higher earnings than people who do not receive these services</a:t>
            </a:r>
            <a:endParaRPr kumimoji="0" lang="en-US" sz="2800" b="0" i="0" u="none" strike="noStrike" kern="1200" cap="none" spc="0" normalizeH="0" baseline="0" noProof="0" dirty="0">
              <a:ln>
                <a:noFill/>
              </a:ln>
              <a:solidFill>
                <a:schemeClr val="bg1"/>
              </a:solidFill>
              <a:effectLst/>
              <a:uLnTx/>
              <a:uFillTx/>
              <a:latin typeface="Lato"/>
            </a:endParaRPr>
          </a:p>
        </p:txBody>
      </p:sp>
      <p:sp>
        <p:nvSpPr>
          <p:cNvPr id="26" name="Oval 25">
            <a:extLst>
              <a:ext uri="{FF2B5EF4-FFF2-40B4-BE49-F238E27FC236}">
                <a16:creationId xmlns:a16="http://schemas.microsoft.com/office/drawing/2014/main" id="{76014D43-0713-7D53-380C-07C44A5059B9}"/>
              </a:ext>
              <a:ext uri="{C183D7F6-B498-43B3-948B-1728B52AA6E4}">
                <adec:decorative xmlns:adec="http://schemas.microsoft.com/office/drawing/2017/decorative" val="1"/>
              </a:ext>
            </a:extLst>
          </p:cNvPr>
          <p:cNvSpPr/>
          <p:nvPr/>
        </p:nvSpPr>
        <p:spPr>
          <a:xfrm>
            <a:off x="5155820" y="3325076"/>
            <a:ext cx="1864891" cy="1864891"/>
          </a:xfrm>
          <a:prstGeom prst="ellipse">
            <a:avLst/>
          </a:prstGeom>
          <a:noFill/>
          <a:ln w="88900" cap="rnd">
            <a:prstDash val="sysDot"/>
            <a:round/>
            <a:extLst>
              <a:ext uri="{C807C97D-BFC1-408E-A445-0C87EB9F89A2}">
                <ask:lineSketchStyleProps xmlns:ask="http://schemas.microsoft.com/office/drawing/2018/sketchyshapes" sd="1219033472">
                  <a:custGeom>
                    <a:avLst/>
                    <a:gdLst>
                      <a:gd name="connsiteX0" fmla="*/ 0 w 2126411"/>
                      <a:gd name="connsiteY0" fmla="*/ 952500 h 1905000"/>
                      <a:gd name="connsiteX1" fmla="*/ 1063206 w 2126411"/>
                      <a:gd name="connsiteY1" fmla="*/ 0 h 1905000"/>
                      <a:gd name="connsiteX2" fmla="*/ 2126412 w 2126411"/>
                      <a:gd name="connsiteY2" fmla="*/ 952500 h 1905000"/>
                      <a:gd name="connsiteX3" fmla="*/ 1063206 w 2126411"/>
                      <a:gd name="connsiteY3" fmla="*/ 1905000 h 1905000"/>
                      <a:gd name="connsiteX4" fmla="*/ 0 w 2126411"/>
                      <a:gd name="connsiteY4" fmla="*/ 95250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411" h="1905000" fill="none" extrusionOk="0">
                        <a:moveTo>
                          <a:pt x="0" y="952500"/>
                        </a:moveTo>
                        <a:cubicBezTo>
                          <a:pt x="154632" y="444793"/>
                          <a:pt x="503335" y="-56226"/>
                          <a:pt x="1063206" y="0"/>
                        </a:cubicBezTo>
                        <a:cubicBezTo>
                          <a:pt x="1626808" y="-3612"/>
                          <a:pt x="2041510" y="506383"/>
                          <a:pt x="2126412" y="952500"/>
                        </a:cubicBezTo>
                        <a:cubicBezTo>
                          <a:pt x="2108455" y="1307305"/>
                          <a:pt x="1570566" y="2015944"/>
                          <a:pt x="1063206" y="1905000"/>
                        </a:cubicBezTo>
                        <a:cubicBezTo>
                          <a:pt x="564184" y="1954361"/>
                          <a:pt x="151337" y="1514938"/>
                          <a:pt x="0" y="952500"/>
                        </a:cubicBezTo>
                        <a:close/>
                      </a:path>
                      <a:path w="2126411" h="1905000" stroke="0" extrusionOk="0">
                        <a:moveTo>
                          <a:pt x="0" y="952500"/>
                        </a:moveTo>
                        <a:cubicBezTo>
                          <a:pt x="-20097" y="414053"/>
                          <a:pt x="312622" y="61324"/>
                          <a:pt x="1063206" y="0"/>
                        </a:cubicBezTo>
                        <a:cubicBezTo>
                          <a:pt x="1737425" y="18321"/>
                          <a:pt x="1993708" y="430669"/>
                          <a:pt x="2126412" y="952500"/>
                        </a:cubicBezTo>
                        <a:cubicBezTo>
                          <a:pt x="2013634" y="1588685"/>
                          <a:pt x="1625592" y="2042113"/>
                          <a:pt x="1063206" y="1905000"/>
                        </a:cubicBezTo>
                        <a:cubicBezTo>
                          <a:pt x="348893" y="1835449"/>
                          <a:pt x="86881" y="1520063"/>
                          <a:pt x="0" y="95250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3464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750"/>
                                        <p:tgtEl>
                                          <p:spTgt spid="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750"/>
                                        <p:tgtEl>
                                          <p:spTgt spid="2"/>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25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250" fill="hold"/>
                                        <p:tgtEl>
                                          <p:spTgt spid="3"/>
                                        </p:tgtEl>
                                        <p:attrNameLst>
                                          <p:attrName>ppt_x</p:attrName>
                                        </p:attrNameLst>
                                      </p:cBhvr>
                                      <p:tavLst>
                                        <p:tav tm="0">
                                          <p:val>
                                            <p:strVal val="#ppt_x"/>
                                          </p:val>
                                        </p:tav>
                                        <p:tav tm="100000">
                                          <p:val>
                                            <p:strVal val="#ppt_x"/>
                                          </p:val>
                                        </p:tav>
                                      </p:tavLst>
                                    </p:anim>
                                    <p:anim calcmode="lin" valueType="num">
                                      <p:cBhvr additive="base">
                                        <p:cTn id="19" dur="125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1">
                                            <p:txEl>
                                              <p:pRg st="0" end="0"/>
                                            </p:txEl>
                                          </p:spTgt>
                                        </p:tgtEl>
                                        <p:attrNameLst>
                                          <p:attrName>style.visibility</p:attrName>
                                        </p:attrNameLst>
                                      </p:cBhvr>
                                      <p:to>
                                        <p:strVal val="visible"/>
                                      </p:to>
                                    </p:set>
                                    <p:animEffect transition="in" filter="wipe(left)">
                                      <p:cBhvr>
                                        <p:cTn id="23" dur="1250"/>
                                        <p:tgtEl>
                                          <p:spTgt spid="31">
                                            <p:txEl>
                                              <p:pRg st="0" end="0"/>
                                            </p:txEl>
                                          </p:spTgt>
                                        </p:tgtEl>
                                      </p:cBhvr>
                                    </p:animEffect>
                                  </p:childTnLst>
                                </p:cTn>
                              </p:par>
                            </p:childTnLst>
                          </p:cTn>
                        </p:par>
                        <p:par>
                          <p:cTn id="24" fill="hold">
                            <p:stCondLst>
                              <p:cond delay="2750"/>
                            </p:stCondLst>
                            <p:childTnLst>
                              <p:par>
                                <p:cTn id="25" presetID="31"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par>
                          <p:cTn id="37" fill="hold">
                            <p:stCondLst>
                              <p:cond delay="3750"/>
                            </p:stCondLst>
                            <p:childTnLst>
                              <p:par>
                                <p:cTn id="38" presetID="31"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 calcmode="lin" valueType="num">
                                      <p:cBhvr>
                                        <p:cTn id="42" dur="500" fill="hold"/>
                                        <p:tgtEl>
                                          <p:spTgt spid="30"/>
                                        </p:tgtEl>
                                        <p:attrNameLst>
                                          <p:attrName>style.rotation</p:attrName>
                                        </p:attrNameLst>
                                      </p:cBhvr>
                                      <p:tavLst>
                                        <p:tav tm="0">
                                          <p:val>
                                            <p:fltVal val="90"/>
                                          </p:val>
                                        </p:tav>
                                        <p:tav tm="100000">
                                          <p:val>
                                            <p:fltVal val="0"/>
                                          </p:val>
                                        </p:tav>
                                      </p:tavLst>
                                    </p:anim>
                                    <p:animEffect transition="in" filter="fade">
                                      <p:cBhvr>
                                        <p:cTn id="43" dur="500"/>
                                        <p:tgtEl>
                                          <p:spTgt spid="30"/>
                                        </p:tgtEl>
                                      </p:cBhvr>
                                    </p:animEffect>
                                  </p:childTnLst>
                                </p:cTn>
                              </p:par>
                            </p:childTnLst>
                          </p:cTn>
                        </p:par>
                        <p:par>
                          <p:cTn id="44" fill="hold">
                            <p:stCondLst>
                              <p:cond delay="4250"/>
                            </p:stCondLst>
                            <p:childTnLst>
                              <p:par>
                                <p:cTn id="45" presetID="31"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750" fill="hold"/>
                                        <p:tgtEl>
                                          <p:spTgt spid="26"/>
                                        </p:tgtEl>
                                        <p:attrNameLst>
                                          <p:attrName>ppt_w</p:attrName>
                                        </p:attrNameLst>
                                      </p:cBhvr>
                                      <p:tavLst>
                                        <p:tav tm="0">
                                          <p:val>
                                            <p:fltVal val="0"/>
                                          </p:val>
                                        </p:tav>
                                        <p:tav tm="100000">
                                          <p:val>
                                            <p:strVal val="#ppt_w"/>
                                          </p:val>
                                        </p:tav>
                                      </p:tavLst>
                                    </p:anim>
                                    <p:anim calcmode="lin" valueType="num">
                                      <p:cBhvr>
                                        <p:cTn id="48" dur="750" fill="hold"/>
                                        <p:tgtEl>
                                          <p:spTgt spid="26"/>
                                        </p:tgtEl>
                                        <p:attrNameLst>
                                          <p:attrName>ppt_h</p:attrName>
                                        </p:attrNameLst>
                                      </p:cBhvr>
                                      <p:tavLst>
                                        <p:tav tm="0">
                                          <p:val>
                                            <p:fltVal val="0"/>
                                          </p:val>
                                        </p:tav>
                                        <p:tav tm="100000">
                                          <p:val>
                                            <p:strVal val="#ppt_h"/>
                                          </p:val>
                                        </p:tav>
                                      </p:tavLst>
                                    </p:anim>
                                    <p:anim calcmode="lin" valueType="num">
                                      <p:cBhvr>
                                        <p:cTn id="49" dur="750" fill="hold"/>
                                        <p:tgtEl>
                                          <p:spTgt spid="26"/>
                                        </p:tgtEl>
                                        <p:attrNameLst>
                                          <p:attrName>style.rotation</p:attrName>
                                        </p:attrNameLst>
                                      </p:cBhvr>
                                      <p:tavLst>
                                        <p:tav tm="0">
                                          <p:val>
                                            <p:fltVal val="90"/>
                                          </p:val>
                                        </p:tav>
                                        <p:tav tm="100000">
                                          <p:val>
                                            <p:fltVal val="0"/>
                                          </p:val>
                                        </p:tav>
                                      </p:tavLst>
                                    </p:anim>
                                    <p:animEffect transition="in" filter="fade">
                                      <p:cBhvr>
                                        <p:cTn id="50" dur="750"/>
                                        <p:tgtEl>
                                          <p:spTgt spid="26"/>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750" fill="hold"/>
                                        <p:tgtEl>
                                          <p:spTgt spid="12"/>
                                        </p:tgtEl>
                                        <p:attrNameLst>
                                          <p:attrName>ppt_w</p:attrName>
                                        </p:attrNameLst>
                                      </p:cBhvr>
                                      <p:tavLst>
                                        <p:tav tm="0">
                                          <p:val>
                                            <p:fltVal val="0"/>
                                          </p:val>
                                        </p:tav>
                                        <p:tav tm="100000">
                                          <p:val>
                                            <p:strVal val="#ppt_w"/>
                                          </p:val>
                                        </p:tav>
                                      </p:tavLst>
                                    </p:anim>
                                    <p:anim calcmode="lin" valueType="num">
                                      <p:cBhvr>
                                        <p:cTn id="54" dur="750" fill="hold"/>
                                        <p:tgtEl>
                                          <p:spTgt spid="12"/>
                                        </p:tgtEl>
                                        <p:attrNameLst>
                                          <p:attrName>ppt_h</p:attrName>
                                        </p:attrNameLst>
                                      </p:cBhvr>
                                      <p:tavLst>
                                        <p:tav tm="0">
                                          <p:val>
                                            <p:fltVal val="0"/>
                                          </p:val>
                                        </p:tav>
                                        <p:tav tm="100000">
                                          <p:val>
                                            <p:strVal val="#ppt_h"/>
                                          </p:val>
                                        </p:tav>
                                      </p:tavLst>
                                    </p:anim>
                                    <p:anim calcmode="lin" valueType="num">
                                      <p:cBhvr>
                                        <p:cTn id="55" dur="750" fill="hold"/>
                                        <p:tgtEl>
                                          <p:spTgt spid="12"/>
                                        </p:tgtEl>
                                        <p:attrNameLst>
                                          <p:attrName>style.rotation</p:attrName>
                                        </p:attrNameLst>
                                      </p:cBhvr>
                                      <p:tavLst>
                                        <p:tav tm="0">
                                          <p:val>
                                            <p:fltVal val="90"/>
                                          </p:val>
                                        </p:tav>
                                        <p:tav tm="100000">
                                          <p:val>
                                            <p:fltVal val="0"/>
                                          </p:val>
                                        </p:tav>
                                      </p:tavLst>
                                    </p:anim>
                                    <p:animEffect transition="in" filter="fade">
                                      <p:cBhvr>
                                        <p:cTn id="56" dur="750"/>
                                        <p:tgtEl>
                                          <p:spTgt spid="12"/>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750" fill="hold"/>
                                        <p:tgtEl>
                                          <p:spTgt spid="4"/>
                                        </p:tgtEl>
                                        <p:attrNameLst>
                                          <p:attrName>ppt_w</p:attrName>
                                        </p:attrNameLst>
                                      </p:cBhvr>
                                      <p:tavLst>
                                        <p:tav tm="0">
                                          <p:val>
                                            <p:fltVal val="0"/>
                                          </p:val>
                                        </p:tav>
                                        <p:tav tm="100000">
                                          <p:val>
                                            <p:strVal val="#ppt_w"/>
                                          </p:val>
                                        </p:tav>
                                      </p:tavLst>
                                    </p:anim>
                                    <p:anim calcmode="lin" valueType="num">
                                      <p:cBhvr>
                                        <p:cTn id="60" dur="750" fill="hold"/>
                                        <p:tgtEl>
                                          <p:spTgt spid="4"/>
                                        </p:tgtEl>
                                        <p:attrNameLst>
                                          <p:attrName>ppt_h</p:attrName>
                                        </p:attrNameLst>
                                      </p:cBhvr>
                                      <p:tavLst>
                                        <p:tav tm="0">
                                          <p:val>
                                            <p:fltVal val="0"/>
                                          </p:val>
                                        </p:tav>
                                        <p:tav tm="100000">
                                          <p:val>
                                            <p:strVal val="#ppt_h"/>
                                          </p:val>
                                        </p:tav>
                                      </p:tavLst>
                                    </p:anim>
                                    <p:anim calcmode="lin" valueType="num">
                                      <p:cBhvr>
                                        <p:cTn id="61" dur="750" fill="hold"/>
                                        <p:tgtEl>
                                          <p:spTgt spid="4"/>
                                        </p:tgtEl>
                                        <p:attrNameLst>
                                          <p:attrName>style.rotation</p:attrName>
                                        </p:attrNameLst>
                                      </p:cBhvr>
                                      <p:tavLst>
                                        <p:tav tm="0">
                                          <p:val>
                                            <p:fltVal val="90"/>
                                          </p:val>
                                        </p:tav>
                                        <p:tav tm="100000">
                                          <p:val>
                                            <p:fltVal val="0"/>
                                          </p:val>
                                        </p:tav>
                                      </p:tavLst>
                                    </p:anim>
                                    <p:animEffect transition="in" filter="fade">
                                      <p:cBhvr>
                                        <p:cTn id="62" dur="750"/>
                                        <p:tgtEl>
                                          <p:spTgt spid="4"/>
                                        </p:tgtEl>
                                      </p:cBhvr>
                                    </p:animEffect>
                                  </p:childTnLst>
                                </p:cTn>
                              </p:par>
                            </p:childTnLst>
                          </p:cTn>
                        </p:par>
                        <p:par>
                          <p:cTn id="63" fill="hold">
                            <p:stCondLst>
                              <p:cond delay="5000"/>
                            </p:stCondLst>
                            <p:childTnLst>
                              <p:par>
                                <p:cTn id="64" presetID="31" presetClass="entr" presetSubtype="0"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500" fill="hold"/>
                                        <p:tgtEl>
                                          <p:spTgt spid="29"/>
                                        </p:tgtEl>
                                        <p:attrNameLst>
                                          <p:attrName>ppt_w</p:attrName>
                                        </p:attrNameLst>
                                      </p:cBhvr>
                                      <p:tavLst>
                                        <p:tav tm="0">
                                          <p:val>
                                            <p:fltVal val="0"/>
                                          </p:val>
                                        </p:tav>
                                        <p:tav tm="100000">
                                          <p:val>
                                            <p:strVal val="#ppt_w"/>
                                          </p:val>
                                        </p:tav>
                                      </p:tavLst>
                                    </p:anim>
                                    <p:anim calcmode="lin" valueType="num">
                                      <p:cBhvr>
                                        <p:cTn id="67" dur="500" fill="hold"/>
                                        <p:tgtEl>
                                          <p:spTgt spid="29"/>
                                        </p:tgtEl>
                                        <p:attrNameLst>
                                          <p:attrName>ppt_h</p:attrName>
                                        </p:attrNameLst>
                                      </p:cBhvr>
                                      <p:tavLst>
                                        <p:tav tm="0">
                                          <p:val>
                                            <p:fltVal val="0"/>
                                          </p:val>
                                        </p:tav>
                                        <p:tav tm="100000">
                                          <p:val>
                                            <p:strVal val="#ppt_h"/>
                                          </p:val>
                                        </p:tav>
                                      </p:tavLst>
                                    </p:anim>
                                    <p:anim calcmode="lin" valueType="num">
                                      <p:cBhvr>
                                        <p:cTn id="68" dur="500" fill="hold"/>
                                        <p:tgtEl>
                                          <p:spTgt spid="29"/>
                                        </p:tgtEl>
                                        <p:attrNameLst>
                                          <p:attrName>style.rotation</p:attrName>
                                        </p:attrNameLst>
                                      </p:cBhvr>
                                      <p:tavLst>
                                        <p:tav tm="0">
                                          <p:val>
                                            <p:fltVal val="90"/>
                                          </p:val>
                                        </p:tav>
                                        <p:tav tm="100000">
                                          <p:val>
                                            <p:fltVal val="0"/>
                                          </p:val>
                                        </p:tav>
                                      </p:tavLst>
                                    </p:anim>
                                    <p:animEffect transition="in" filter="fade">
                                      <p:cBhvr>
                                        <p:cTn id="69" dur="500"/>
                                        <p:tgtEl>
                                          <p:spTgt spid="29"/>
                                        </p:tgtEl>
                                      </p:cBhvr>
                                    </p:animEffect>
                                  </p:childTnLst>
                                </p:cTn>
                              </p:par>
                            </p:childTnLst>
                          </p:cTn>
                        </p:par>
                        <p:par>
                          <p:cTn id="70" fill="hold">
                            <p:stCondLst>
                              <p:cond delay="5500"/>
                            </p:stCondLst>
                            <p:childTnLst>
                              <p:par>
                                <p:cTn id="71" presetID="31"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000" fill="hold"/>
                                        <p:tgtEl>
                                          <p:spTgt spid="8"/>
                                        </p:tgtEl>
                                        <p:attrNameLst>
                                          <p:attrName>ppt_w</p:attrName>
                                        </p:attrNameLst>
                                      </p:cBhvr>
                                      <p:tavLst>
                                        <p:tav tm="0">
                                          <p:val>
                                            <p:fltVal val="0"/>
                                          </p:val>
                                        </p:tav>
                                        <p:tav tm="100000">
                                          <p:val>
                                            <p:strVal val="#ppt_w"/>
                                          </p:val>
                                        </p:tav>
                                      </p:tavLst>
                                    </p:anim>
                                    <p:anim calcmode="lin" valueType="num">
                                      <p:cBhvr>
                                        <p:cTn id="74" dur="1000" fill="hold"/>
                                        <p:tgtEl>
                                          <p:spTgt spid="8"/>
                                        </p:tgtEl>
                                        <p:attrNameLst>
                                          <p:attrName>ppt_h</p:attrName>
                                        </p:attrNameLst>
                                      </p:cBhvr>
                                      <p:tavLst>
                                        <p:tav tm="0">
                                          <p:val>
                                            <p:fltVal val="0"/>
                                          </p:val>
                                        </p:tav>
                                        <p:tav tm="100000">
                                          <p:val>
                                            <p:strVal val="#ppt_h"/>
                                          </p:val>
                                        </p:tav>
                                      </p:tavLst>
                                    </p:anim>
                                    <p:anim calcmode="lin" valueType="num">
                                      <p:cBhvr>
                                        <p:cTn id="75" dur="1000" fill="hold"/>
                                        <p:tgtEl>
                                          <p:spTgt spid="8"/>
                                        </p:tgtEl>
                                        <p:attrNameLst>
                                          <p:attrName>style.rotation</p:attrName>
                                        </p:attrNameLst>
                                      </p:cBhvr>
                                      <p:tavLst>
                                        <p:tav tm="0">
                                          <p:val>
                                            <p:fltVal val="90"/>
                                          </p:val>
                                        </p:tav>
                                        <p:tav tm="100000">
                                          <p:val>
                                            <p:fltVal val="0"/>
                                          </p:val>
                                        </p:tav>
                                      </p:tavLst>
                                    </p:anim>
                                    <p:animEffect transition="in" filter="fade">
                                      <p:cBhvr>
                                        <p:cTn id="76" dur="1000"/>
                                        <p:tgtEl>
                                          <p:spTgt spid="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1000" fill="hold"/>
                                        <p:tgtEl>
                                          <p:spTgt spid="6"/>
                                        </p:tgtEl>
                                        <p:attrNameLst>
                                          <p:attrName>ppt_w</p:attrName>
                                        </p:attrNameLst>
                                      </p:cBhvr>
                                      <p:tavLst>
                                        <p:tav tm="0">
                                          <p:val>
                                            <p:fltVal val="0"/>
                                          </p:val>
                                        </p:tav>
                                        <p:tav tm="100000">
                                          <p:val>
                                            <p:strVal val="#ppt_w"/>
                                          </p:val>
                                        </p:tav>
                                      </p:tavLst>
                                    </p:anim>
                                    <p:anim calcmode="lin" valueType="num">
                                      <p:cBhvr>
                                        <p:cTn id="80" dur="1000" fill="hold"/>
                                        <p:tgtEl>
                                          <p:spTgt spid="6"/>
                                        </p:tgtEl>
                                        <p:attrNameLst>
                                          <p:attrName>ppt_h</p:attrName>
                                        </p:attrNameLst>
                                      </p:cBhvr>
                                      <p:tavLst>
                                        <p:tav tm="0">
                                          <p:val>
                                            <p:fltVal val="0"/>
                                          </p:val>
                                        </p:tav>
                                        <p:tav tm="100000">
                                          <p:val>
                                            <p:strVal val="#ppt_h"/>
                                          </p:val>
                                        </p:tav>
                                      </p:tavLst>
                                    </p:anim>
                                    <p:anim calcmode="lin" valueType="num">
                                      <p:cBhvr>
                                        <p:cTn id="81" dur="1000" fill="hold"/>
                                        <p:tgtEl>
                                          <p:spTgt spid="6"/>
                                        </p:tgtEl>
                                        <p:attrNameLst>
                                          <p:attrName>style.rotation</p:attrName>
                                        </p:attrNameLst>
                                      </p:cBhvr>
                                      <p:tavLst>
                                        <p:tav tm="0">
                                          <p:val>
                                            <p:fltVal val="90"/>
                                          </p:val>
                                        </p:tav>
                                        <p:tav tm="100000">
                                          <p:val>
                                            <p:fltVal val="0"/>
                                          </p:val>
                                        </p:tav>
                                      </p:tavLst>
                                    </p:anim>
                                    <p:animEffect transition="in" filter="fade">
                                      <p:cBhvr>
                                        <p:cTn id="8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4" grpId="0" animBg="1"/>
      <p:bldP spid="5" grpId="0"/>
      <p:bldP spid="50" grpId="0" animBg="1"/>
      <p:bldP spid="2" grpId="0" animBg="1"/>
      <p:bldP spid="7" grpId="0" animBg="1"/>
      <p:bldP spid="3" grpId="0"/>
      <p:bldP spid="31" grpId="0" build="p"/>
      <p:bldP spid="9" grpId="0"/>
      <p:bldP spid="12" grpId="0"/>
      <p:bldP spid="8" grpId="0" animBg="1"/>
      <p:bldP spid="6" grpId="0"/>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4B332AB-56F7-315F-7AFA-BC9DBFFBD2B1}"/>
              </a:ext>
              <a:ext uri="{C183D7F6-B498-43B3-948B-1728B52AA6E4}">
                <adec:decorative xmlns:adec="http://schemas.microsoft.com/office/drawing/2017/decorative" val="1"/>
              </a:ext>
            </a:extLst>
          </p:cNvPr>
          <p:cNvSpPr/>
          <p:nvPr/>
        </p:nvSpPr>
        <p:spPr>
          <a:xfrm>
            <a:off x="0" y="1458965"/>
            <a:ext cx="12192000" cy="10387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3627F1A1-BAC3-4137-9E3C-99456FA0F76C}"/>
              </a:ext>
            </a:extLst>
          </p:cNvPr>
          <p:cNvSpPr>
            <a:spLocks noGrp="1"/>
          </p:cNvSpPr>
          <p:nvPr>
            <p:ph type="ctrTitle"/>
          </p:nvPr>
        </p:nvSpPr>
        <p:spPr>
          <a:xfrm>
            <a:off x="731520" y="430909"/>
            <a:ext cx="10722290" cy="871300"/>
          </a:xfrm>
        </p:spPr>
        <p:txBody>
          <a:bodyPr>
            <a:normAutofit/>
          </a:bodyPr>
          <a:lstStyle/>
          <a:p>
            <a:r>
              <a:rPr lang="en-US" sz="4400" dirty="0">
                <a:latin typeface="+mn-lt"/>
              </a:rPr>
              <a:t>Work Incentive Benefit Specialists</a:t>
            </a:r>
          </a:p>
        </p:txBody>
      </p:sp>
      <p:sp>
        <p:nvSpPr>
          <p:cNvPr id="3" name="TextBox 2">
            <a:extLst>
              <a:ext uri="{FF2B5EF4-FFF2-40B4-BE49-F238E27FC236}">
                <a16:creationId xmlns:a16="http://schemas.microsoft.com/office/drawing/2014/main" id="{FF81A4E5-EC83-4DC2-9D0E-A0D1C6629D83}"/>
              </a:ext>
            </a:extLst>
          </p:cNvPr>
          <p:cNvSpPr txBox="1"/>
          <p:nvPr/>
        </p:nvSpPr>
        <p:spPr>
          <a:xfrm>
            <a:off x="738190" y="1458965"/>
            <a:ext cx="11034710" cy="996568"/>
          </a:xfrm>
          <a:prstGeom prst="rect">
            <a:avLst/>
          </a:prstGeom>
          <a:noFill/>
        </p:spPr>
        <p:txBody>
          <a:bodyPr wrap="square" lIns="91440" tIns="91440" rIns="91440" bIns="91440" rtlCol="0" anchor="b" anchorCtr="0">
            <a:noAutofit/>
          </a:bodyPr>
          <a:lstStyle/>
          <a:p>
            <a:pPr lvl="0">
              <a:lnSpc>
                <a:spcPct val="108000"/>
              </a:lnSpc>
              <a:defRPr/>
            </a:pPr>
            <a:r>
              <a:rPr lang="en-US" sz="2400" b="1" dirty="0">
                <a:solidFill>
                  <a:schemeClr val="bg1"/>
                </a:solidFill>
              </a:rPr>
              <a:t>Work Incentive Benefit Specialists are experts in understanding how earned income from work will affect a person’s benefits. </a:t>
            </a:r>
          </a:p>
        </p:txBody>
      </p:sp>
      <p:sp>
        <p:nvSpPr>
          <p:cNvPr id="40" name="TextBox 39">
            <a:extLst>
              <a:ext uri="{FF2B5EF4-FFF2-40B4-BE49-F238E27FC236}">
                <a16:creationId xmlns:a16="http://schemas.microsoft.com/office/drawing/2014/main" id="{43ED2C70-7E3B-4473-B97C-041AC4ADE920}"/>
              </a:ext>
            </a:extLst>
          </p:cNvPr>
          <p:cNvSpPr txBox="1"/>
          <p:nvPr/>
        </p:nvSpPr>
        <p:spPr>
          <a:xfrm>
            <a:off x="4336877" y="2673534"/>
            <a:ext cx="7576449" cy="660064"/>
          </a:xfrm>
          <a:prstGeom prst="rect">
            <a:avLst/>
          </a:prstGeom>
          <a:noFill/>
        </p:spPr>
        <p:txBody>
          <a:bodyPr wrap="square" lIns="91440" tIns="91440" rIns="91440" bIns="91440" rtlCol="0" anchor="b" anchorCtr="0">
            <a:noAutofit/>
          </a:bodyPr>
          <a:lstStyle/>
          <a:p>
            <a:pPr lvl="0">
              <a:lnSpc>
                <a:spcPct val="108000"/>
              </a:lnSpc>
              <a:defRPr/>
            </a:pPr>
            <a:r>
              <a:rPr lang="en-US" sz="2200" b="1" dirty="0">
                <a:solidFill>
                  <a:srgbClr val="45C2C8">
                    <a:lumMod val="75000"/>
                  </a:srgbClr>
                </a:solidFill>
              </a:rPr>
              <a:t>Connect to Work Incentives Benefits Counseling through:</a:t>
            </a:r>
          </a:p>
        </p:txBody>
      </p:sp>
      <p:sp>
        <p:nvSpPr>
          <p:cNvPr id="41" name="TextBox 40">
            <a:extLst>
              <a:ext uri="{FF2B5EF4-FFF2-40B4-BE49-F238E27FC236}">
                <a16:creationId xmlns:a16="http://schemas.microsoft.com/office/drawing/2014/main" id="{E4A3D5C1-034B-441A-ADFF-E340CD4423D2}"/>
              </a:ext>
            </a:extLst>
          </p:cNvPr>
          <p:cNvSpPr txBox="1"/>
          <p:nvPr/>
        </p:nvSpPr>
        <p:spPr>
          <a:xfrm>
            <a:off x="4943545" y="3664134"/>
            <a:ext cx="6511920" cy="2206496"/>
          </a:xfrm>
          <a:prstGeom prst="rect">
            <a:avLst/>
          </a:prstGeom>
          <a:noFill/>
        </p:spPr>
        <p:txBody>
          <a:bodyPr wrap="square" tIns="91440" bIns="91440" rtlCol="0" anchor="t" anchorCtr="0">
            <a:noAutofit/>
          </a:bodyPr>
          <a:lstStyle/>
          <a:p>
            <a:pPr lvl="0">
              <a:lnSpc>
                <a:spcPct val="108000"/>
              </a:lnSpc>
              <a:spcBef>
                <a:spcPts val="2400"/>
              </a:spcBef>
              <a:buClr>
                <a:schemeClr val="accent1"/>
              </a:buClr>
              <a:buSzPct val="125000"/>
              <a:defRPr/>
            </a:pPr>
            <a:r>
              <a:rPr lang="en-US" sz="2000" dirty="0">
                <a:solidFill>
                  <a:srgbClr val="000000"/>
                </a:solidFill>
              </a:rPr>
              <a:t>Division of Vocational Rehabilitation (DVR) </a:t>
            </a:r>
          </a:p>
          <a:p>
            <a:pPr lvl="0">
              <a:lnSpc>
                <a:spcPct val="108000"/>
              </a:lnSpc>
              <a:spcBef>
                <a:spcPts val="2400"/>
              </a:spcBef>
              <a:buClr>
                <a:schemeClr val="accent1"/>
              </a:buClr>
              <a:buSzPct val="125000"/>
              <a:defRPr/>
            </a:pPr>
            <a:r>
              <a:rPr lang="en-US" sz="2000" dirty="0">
                <a:solidFill>
                  <a:srgbClr val="000000"/>
                </a:solidFill>
              </a:rPr>
              <a:t>Long-Term Care programs</a:t>
            </a:r>
          </a:p>
          <a:p>
            <a:pPr lvl="0">
              <a:lnSpc>
                <a:spcPct val="108000"/>
              </a:lnSpc>
              <a:spcBef>
                <a:spcPts val="2400"/>
              </a:spcBef>
              <a:buClr>
                <a:schemeClr val="accent1"/>
              </a:buClr>
              <a:buSzPct val="125000"/>
              <a:defRPr/>
            </a:pPr>
            <a:r>
              <a:rPr lang="en-US" sz="2000" dirty="0">
                <a:solidFill>
                  <a:srgbClr val="000000"/>
                </a:solidFill>
              </a:rPr>
              <a:t>Social Security Work Incentives Planning and Assistance Program (WIPA) program</a:t>
            </a:r>
          </a:p>
        </p:txBody>
      </p:sp>
      <p:pic>
        <p:nvPicPr>
          <p:cNvPr id="21" name="Picture Placeholder 20">
            <a:extLst>
              <a:ext uri="{FF2B5EF4-FFF2-40B4-BE49-F238E27FC236}">
                <a16:creationId xmlns:a16="http://schemas.microsoft.com/office/drawing/2014/main" id="{DB4073FD-7A23-DA94-8BE4-3407AAC87A61}"/>
              </a:ext>
              <a:ext uri="{C183D7F6-B498-43B3-948B-1728B52AA6E4}">
                <adec:decorative xmlns:adec="http://schemas.microsoft.com/office/drawing/2017/decorative" val="1"/>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6643" b="16643"/>
          <a:stretch/>
        </p:blipFill>
        <p:spPr>
          <a:xfrm>
            <a:off x="119442" y="2788589"/>
            <a:ext cx="3935410" cy="3935410"/>
          </a:xfrm>
        </p:spPr>
      </p:pic>
      <p:sp>
        <p:nvSpPr>
          <p:cNvPr id="2" name="Freeform: Shape 1">
            <a:extLst>
              <a:ext uri="{FF2B5EF4-FFF2-40B4-BE49-F238E27FC236}">
                <a16:creationId xmlns:a16="http://schemas.microsoft.com/office/drawing/2014/main" id="{B82DA085-1E11-6B09-B2E9-FDCB1DDDA626}"/>
              </a:ext>
              <a:ext uri="{C183D7F6-B498-43B3-948B-1728B52AA6E4}">
                <adec:decorative xmlns:adec="http://schemas.microsoft.com/office/drawing/2017/decorative" val="1"/>
              </a:ext>
            </a:extLst>
          </p:cNvPr>
          <p:cNvSpPr/>
          <p:nvPr/>
        </p:nvSpPr>
        <p:spPr>
          <a:xfrm rot="10800000" flipH="1">
            <a:off x="0" y="2654444"/>
            <a:ext cx="4203700" cy="420370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alpha val="90000"/>
                </a:schemeClr>
              </a:gs>
              <a:gs pos="100000">
                <a:schemeClr val="accent6">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grpSp>
        <p:nvGrpSpPr>
          <p:cNvPr id="4" name="Group 3">
            <a:extLst>
              <a:ext uri="{FF2B5EF4-FFF2-40B4-BE49-F238E27FC236}">
                <a16:creationId xmlns:a16="http://schemas.microsoft.com/office/drawing/2014/main" id="{C1D47C92-08E0-498D-4917-7EDBCFF06BC1}"/>
              </a:ext>
              <a:ext uri="{C183D7F6-B498-43B3-948B-1728B52AA6E4}">
                <adec:decorative xmlns:adec="http://schemas.microsoft.com/office/drawing/2017/decorative" val="1"/>
              </a:ext>
            </a:extLst>
          </p:cNvPr>
          <p:cNvGrpSpPr/>
          <p:nvPr/>
        </p:nvGrpSpPr>
        <p:grpSpPr>
          <a:xfrm>
            <a:off x="4504021" y="3646966"/>
            <a:ext cx="360226" cy="360226"/>
            <a:chOff x="858066" y="3863370"/>
            <a:chExt cx="360226" cy="360226"/>
          </a:xfrm>
        </p:grpSpPr>
        <p:sp>
          <p:nvSpPr>
            <p:cNvPr id="6" name="Oval 5">
              <a:extLst>
                <a:ext uri="{FF2B5EF4-FFF2-40B4-BE49-F238E27FC236}">
                  <a16:creationId xmlns:a16="http://schemas.microsoft.com/office/drawing/2014/main" id="{5044A178-4B57-BE54-87FC-0D9C112CCC24}"/>
                </a:ext>
                <a:ext uri="{C183D7F6-B498-43B3-948B-1728B52AA6E4}">
                  <adec:decorative xmlns:adec="http://schemas.microsoft.com/office/drawing/2017/decorative" val="1"/>
                </a:ext>
              </a:extLst>
            </p:cNvPr>
            <p:cNvSpPr>
              <a:spLocks/>
            </p:cNvSpPr>
            <p:nvPr/>
          </p:nvSpPr>
          <p:spPr>
            <a:xfrm>
              <a:off x="897220" y="4025703"/>
              <a:ext cx="182880" cy="18288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pic>
          <p:nvPicPr>
            <p:cNvPr id="7" name="Graphic 6">
              <a:extLst>
                <a:ext uri="{FF2B5EF4-FFF2-40B4-BE49-F238E27FC236}">
                  <a16:creationId xmlns:a16="http://schemas.microsoft.com/office/drawing/2014/main" id="{5AF0D1CD-5783-1681-2880-C8F278A317F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066" y="3863370"/>
              <a:ext cx="360226" cy="360226"/>
            </a:xfrm>
            <a:prstGeom prst="rect">
              <a:avLst/>
            </a:prstGeom>
          </p:spPr>
        </p:pic>
      </p:grpSp>
      <p:grpSp>
        <p:nvGrpSpPr>
          <p:cNvPr id="8" name="Group 7">
            <a:extLst>
              <a:ext uri="{FF2B5EF4-FFF2-40B4-BE49-F238E27FC236}">
                <a16:creationId xmlns:a16="http://schemas.microsoft.com/office/drawing/2014/main" id="{3ED8C9BB-A5FD-14A6-2671-4B6880B2C732}"/>
              </a:ext>
              <a:ext uri="{C183D7F6-B498-43B3-948B-1728B52AA6E4}">
                <adec:decorative xmlns:adec="http://schemas.microsoft.com/office/drawing/2017/decorative" val="1"/>
              </a:ext>
            </a:extLst>
          </p:cNvPr>
          <p:cNvGrpSpPr/>
          <p:nvPr/>
        </p:nvGrpSpPr>
        <p:grpSpPr>
          <a:xfrm>
            <a:off x="4504021" y="4320560"/>
            <a:ext cx="360226" cy="360226"/>
            <a:chOff x="858066" y="3863370"/>
            <a:chExt cx="360226" cy="360226"/>
          </a:xfrm>
        </p:grpSpPr>
        <p:sp>
          <p:nvSpPr>
            <p:cNvPr id="9" name="Oval 8">
              <a:extLst>
                <a:ext uri="{FF2B5EF4-FFF2-40B4-BE49-F238E27FC236}">
                  <a16:creationId xmlns:a16="http://schemas.microsoft.com/office/drawing/2014/main" id="{987A97BD-065E-273F-8D14-5CF9F2E41C63}"/>
                </a:ext>
                <a:ext uri="{C183D7F6-B498-43B3-948B-1728B52AA6E4}">
                  <adec:decorative xmlns:adec="http://schemas.microsoft.com/office/drawing/2017/decorative" val="1"/>
                </a:ext>
              </a:extLst>
            </p:cNvPr>
            <p:cNvSpPr>
              <a:spLocks/>
            </p:cNvSpPr>
            <p:nvPr/>
          </p:nvSpPr>
          <p:spPr>
            <a:xfrm>
              <a:off x="897220" y="4025703"/>
              <a:ext cx="182880" cy="18288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pic>
          <p:nvPicPr>
            <p:cNvPr id="10" name="Graphic 9">
              <a:extLst>
                <a:ext uri="{FF2B5EF4-FFF2-40B4-BE49-F238E27FC236}">
                  <a16:creationId xmlns:a16="http://schemas.microsoft.com/office/drawing/2014/main" id="{7AE97295-513B-7A8A-1E41-9271FAC2F5E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066" y="3863370"/>
              <a:ext cx="360226" cy="360226"/>
            </a:xfrm>
            <a:prstGeom prst="rect">
              <a:avLst/>
            </a:prstGeom>
          </p:spPr>
        </p:pic>
      </p:grpSp>
      <p:grpSp>
        <p:nvGrpSpPr>
          <p:cNvPr id="11" name="Group 10">
            <a:extLst>
              <a:ext uri="{FF2B5EF4-FFF2-40B4-BE49-F238E27FC236}">
                <a16:creationId xmlns:a16="http://schemas.microsoft.com/office/drawing/2014/main" id="{8165AE92-A329-2457-93A5-581CF9A275ED}"/>
              </a:ext>
              <a:ext uri="{C183D7F6-B498-43B3-948B-1728B52AA6E4}">
                <adec:decorative xmlns:adec="http://schemas.microsoft.com/office/drawing/2017/decorative" val="1"/>
              </a:ext>
            </a:extLst>
          </p:cNvPr>
          <p:cNvGrpSpPr/>
          <p:nvPr/>
        </p:nvGrpSpPr>
        <p:grpSpPr>
          <a:xfrm>
            <a:off x="4504021" y="5051496"/>
            <a:ext cx="360226" cy="360226"/>
            <a:chOff x="858066" y="3863370"/>
            <a:chExt cx="360226" cy="360226"/>
          </a:xfrm>
        </p:grpSpPr>
        <p:sp>
          <p:nvSpPr>
            <p:cNvPr id="12" name="Oval 11">
              <a:extLst>
                <a:ext uri="{FF2B5EF4-FFF2-40B4-BE49-F238E27FC236}">
                  <a16:creationId xmlns:a16="http://schemas.microsoft.com/office/drawing/2014/main" id="{F0D3715F-34CF-F87A-DC17-CBFE9A578AC7}"/>
                </a:ext>
                <a:ext uri="{C183D7F6-B498-43B3-948B-1728B52AA6E4}">
                  <adec:decorative xmlns:adec="http://schemas.microsoft.com/office/drawing/2017/decorative" val="1"/>
                </a:ext>
              </a:extLst>
            </p:cNvPr>
            <p:cNvSpPr>
              <a:spLocks/>
            </p:cNvSpPr>
            <p:nvPr/>
          </p:nvSpPr>
          <p:spPr>
            <a:xfrm>
              <a:off x="897220" y="4025703"/>
              <a:ext cx="182880" cy="18288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pic>
          <p:nvPicPr>
            <p:cNvPr id="13" name="Graphic 12">
              <a:extLst>
                <a:ext uri="{FF2B5EF4-FFF2-40B4-BE49-F238E27FC236}">
                  <a16:creationId xmlns:a16="http://schemas.microsoft.com/office/drawing/2014/main" id="{FC8BAAF9-1358-6F5B-D69A-9992BCE074D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066" y="3863370"/>
              <a:ext cx="360226" cy="360226"/>
            </a:xfrm>
            <a:prstGeom prst="rect">
              <a:avLst/>
            </a:prstGeom>
          </p:spPr>
        </p:pic>
      </p:grpSp>
      <p:sp>
        <p:nvSpPr>
          <p:cNvPr id="15" name="TextBox 14">
            <a:extLst>
              <a:ext uri="{FF2B5EF4-FFF2-40B4-BE49-F238E27FC236}">
                <a16:creationId xmlns:a16="http://schemas.microsoft.com/office/drawing/2014/main" id="{F7916D1D-D0F6-B634-D5A0-11CF8BC1905E}"/>
              </a:ext>
            </a:extLst>
          </p:cNvPr>
          <p:cNvSpPr txBox="1"/>
          <p:nvPr/>
        </p:nvSpPr>
        <p:spPr>
          <a:xfrm>
            <a:off x="4423753" y="6051114"/>
            <a:ext cx="7100808" cy="369332"/>
          </a:xfrm>
          <a:prstGeom prst="rect">
            <a:avLst/>
          </a:prstGeom>
          <a:noFill/>
        </p:spPr>
        <p:txBody>
          <a:bodyPr wrap="square">
            <a:spAutoFit/>
          </a:bodyPr>
          <a:lstStyle/>
          <a:p>
            <a:r>
              <a:rPr lang="en-US" dirty="0">
                <a:solidFill>
                  <a:srgbClr val="000000"/>
                </a:solidFill>
                <a:ea typeface="Calibri" panose="020F0502020204030204" pitchFamily="34" charset="0"/>
                <a:cs typeface="Times New Roman" panose="02020603050405020304" pitchFamily="18" charset="0"/>
              </a:rPr>
              <a:t>More information at the </a:t>
            </a:r>
            <a:r>
              <a:rPr lang="en-US" dirty="0">
                <a:solidFill>
                  <a:srgbClr val="000000"/>
                </a:solidFill>
                <a:ea typeface="Calibri" panose="020F0502020204030204" pitchFamily="34" charset="0"/>
                <a:cs typeface="Times New Roman" panose="02020603050405020304" pitchFamily="18" charset="0"/>
                <a:hlinkClick r:id="rId7"/>
              </a:rPr>
              <a:t>Social Security Choose Work website</a:t>
            </a:r>
            <a:r>
              <a:rPr lang="en-US" dirty="0">
                <a:solidFill>
                  <a:srgbClr val="000000"/>
                </a:solidFill>
                <a:ea typeface="Calibri" panose="020F0502020204030204" pitchFamily="34"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0462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000"/>
                                        <p:tgtEl>
                                          <p:spTgt spid="2"/>
                                        </p:tgtEl>
                                      </p:cBhvr>
                                    </p:animEffect>
                                  </p:childTnLst>
                                </p:cTn>
                              </p:par>
                              <p:par>
                                <p:cTn id="13" presetID="3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style.rotation</p:attrName>
                                        </p:attrNameLst>
                                      </p:cBhvr>
                                      <p:tavLst>
                                        <p:tav tm="0">
                                          <p:val>
                                            <p:fltVal val="90"/>
                                          </p:val>
                                        </p:tav>
                                        <p:tav tm="100000">
                                          <p:val>
                                            <p:fltVal val="0"/>
                                          </p:val>
                                        </p:tav>
                                      </p:tavLst>
                                    </p:anim>
                                    <p:animEffect transition="in" filter="fade">
                                      <p:cBhvr>
                                        <p:cTn id="18" dur="1000"/>
                                        <p:tgtEl>
                                          <p:spTgt spid="21"/>
                                        </p:tgtEl>
                                      </p:cBhvr>
                                    </p:animEffect>
                                  </p:childTnLst>
                                </p:cTn>
                              </p:par>
                            </p:childTnLst>
                          </p:cTn>
                        </p:par>
                        <p:par>
                          <p:cTn id="19" fill="hold">
                            <p:stCondLst>
                              <p:cond delay="1000"/>
                            </p:stCondLst>
                            <p:childTnLst>
                              <p:par>
                                <p:cTn id="20" presetID="22" presetClass="entr" presetSubtype="8" fill="hold" grpId="0" nodeType="afterEffect">
                                  <p:stCondLst>
                                    <p:cond delay="25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1000"/>
                                        <p:tgtEl>
                                          <p:spTgt spid="1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750"/>
                                        <p:tgtEl>
                                          <p:spTgt spid="40"/>
                                        </p:tgtEl>
                                      </p:cBhvr>
                                    </p:animEffect>
                                    <p:anim calcmode="lin" valueType="num">
                                      <p:cBhvr>
                                        <p:cTn id="30" dur="750" fill="hold"/>
                                        <p:tgtEl>
                                          <p:spTgt spid="40"/>
                                        </p:tgtEl>
                                        <p:attrNameLst>
                                          <p:attrName>ppt_x</p:attrName>
                                        </p:attrNameLst>
                                      </p:cBhvr>
                                      <p:tavLst>
                                        <p:tav tm="0">
                                          <p:val>
                                            <p:strVal val="#ppt_x"/>
                                          </p:val>
                                        </p:tav>
                                        <p:tav tm="100000">
                                          <p:val>
                                            <p:strVal val="#ppt_x"/>
                                          </p:val>
                                        </p:tav>
                                      </p:tavLst>
                                    </p:anim>
                                    <p:anim calcmode="lin" valueType="num">
                                      <p:cBhvr>
                                        <p:cTn id="31" dur="75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 calcmode="lin" valueType="num">
                                      <p:cBhvr>
                                        <p:cTn id="37" dur="500" fill="hold"/>
                                        <p:tgtEl>
                                          <p:spTgt spid="4"/>
                                        </p:tgtEl>
                                        <p:attrNameLst>
                                          <p:attrName>style.rotation</p:attrName>
                                        </p:attrNameLst>
                                      </p:cBhvr>
                                      <p:tavLst>
                                        <p:tav tm="0">
                                          <p:val>
                                            <p:fltVal val="90"/>
                                          </p:val>
                                        </p:tav>
                                        <p:tav tm="100000">
                                          <p:val>
                                            <p:fltVal val="0"/>
                                          </p:val>
                                        </p:tav>
                                      </p:tavLst>
                                    </p:anim>
                                    <p:animEffect transition="in" filter="fade">
                                      <p:cBhvr>
                                        <p:cTn id="38" dur="500"/>
                                        <p:tgtEl>
                                          <p:spTgt spid="4"/>
                                        </p:tgtEl>
                                      </p:cBhvr>
                                    </p:animEffect>
                                  </p:childTnLst>
                                </p:cTn>
                              </p:par>
                              <p:par>
                                <p:cTn id="39" presetID="3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 calcmode="lin" valueType="num">
                                      <p:cBhvr>
                                        <p:cTn id="43" dur="500" fill="hold"/>
                                        <p:tgtEl>
                                          <p:spTgt spid="8"/>
                                        </p:tgtEl>
                                        <p:attrNameLst>
                                          <p:attrName>style.rotation</p:attrName>
                                        </p:attrNameLst>
                                      </p:cBhvr>
                                      <p:tavLst>
                                        <p:tav tm="0">
                                          <p:val>
                                            <p:fltVal val="90"/>
                                          </p:val>
                                        </p:tav>
                                        <p:tav tm="100000">
                                          <p:val>
                                            <p:fltVal val="0"/>
                                          </p:val>
                                        </p:tav>
                                      </p:tavLst>
                                    </p:anim>
                                    <p:animEffect transition="in" filter="fade">
                                      <p:cBhvr>
                                        <p:cTn id="44" dur="500"/>
                                        <p:tgtEl>
                                          <p:spTgt spid="8"/>
                                        </p:tgtEl>
                                      </p:cBhvr>
                                    </p:animEffect>
                                  </p:childTnLst>
                                </p:cTn>
                              </p:par>
                              <p:par>
                                <p:cTn id="45" presetID="3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 calcmode="lin" valueType="num">
                                      <p:cBhvr>
                                        <p:cTn id="49" dur="500" fill="hold"/>
                                        <p:tgtEl>
                                          <p:spTgt spid="11"/>
                                        </p:tgtEl>
                                        <p:attrNameLst>
                                          <p:attrName>style.rotation</p:attrName>
                                        </p:attrNameLst>
                                      </p:cBhvr>
                                      <p:tavLst>
                                        <p:tav tm="0">
                                          <p:val>
                                            <p:fltVal val="90"/>
                                          </p:val>
                                        </p:tav>
                                        <p:tav tm="100000">
                                          <p:val>
                                            <p:fltVal val="0"/>
                                          </p:val>
                                        </p:tav>
                                      </p:tavLst>
                                    </p:anim>
                                    <p:animEffect transition="in" filter="fade">
                                      <p:cBhvr>
                                        <p:cTn id="50" dur="500"/>
                                        <p:tgtEl>
                                          <p:spTgt spid="11"/>
                                        </p:tgtEl>
                                      </p:cBhvr>
                                    </p:animEffect>
                                  </p:childTnLst>
                                </p:cTn>
                              </p:par>
                            </p:childTnLst>
                          </p:cTn>
                        </p:par>
                        <p:par>
                          <p:cTn id="51" fill="hold">
                            <p:stCondLst>
                              <p:cond delay="3500"/>
                            </p:stCondLst>
                            <p:childTnLst>
                              <p:par>
                                <p:cTn id="52" presetID="42" presetClass="entr" presetSubtype="0" fill="hold" grpId="0" nodeType="afterEffect">
                                  <p:stCondLst>
                                    <p:cond delay="0"/>
                                  </p:stCondLst>
                                  <p:childTnLst>
                                    <p:set>
                                      <p:cBhvr>
                                        <p:cTn id="53" dur="1" fill="hold">
                                          <p:stCondLst>
                                            <p:cond delay="0"/>
                                          </p:stCondLst>
                                        </p:cTn>
                                        <p:tgtEl>
                                          <p:spTgt spid="41">
                                            <p:txEl>
                                              <p:pRg st="0" end="0"/>
                                            </p:txEl>
                                          </p:spTgt>
                                        </p:tgtEl>
                                        <p:attrNameLst>
                                          <p:attrName>style.visibility</p:attrName>
                                        </p:attrNameLst>
                                      </p:cBhvr>
                                      <p:to>
                                        <p:strVal val="visible"/>
                                      </p:to>
                                    </p:set>
                                    <p:animEffect transition="in" filter="fade">
                                      <p:cBhvr>
                                        <p:cTn id="54" dur="750"/>
                                        <p:tgtEl>
                                          <p:spTgt spid="41">
                                            <p:txEl>
                                              <p:pRg st="0" end="0"/>
                                            </p:txEl>
                                          </p:spTgt>
                                        </p:tgtEl>
                                      </p:cBhvr>
                                    </p:animEffect>
                                    <p:anim calcmode="lin" valueType="num">
                                      <p:cBhvr>
                                        <p:cTn id="55"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6" dur="75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250"/>
                                  </p:stCondLst>
                                  <p:childTnLst>
                                    <p:set>
                                      <p:cBhvr>
                                        <p:cTn id="60" dur="1" fill="hold">
                                          <p:stCondLst>
                                            <p:cond delay="0"/>
                                          </p:stCondLst>
                                        </p:cTn>
                                        <p:tgtEl>
                                          <p:spTgt spid="41">
                                            <p:txEl>
                                              <p:pRg st="1" end="1"/>
                                            </p:txEl>
                                          </p:spTgt>
                                        </p:tgtEl>
                                        <p:attrNameLst>
                                          <p:attrName>style.visibility</p:attrName>
                                        </p:attrNameLst>
                                      </p:cBhvr>
                                      <p:to>
                                        <p:strVal val="visible"/>
                                      </p:to>
                                    </p:set>
                                    <p:animEffect transition="in" filter="fade">
                                      <p:cBhvr>
                                        <p:cTn id="61" dur="750"/>
                                        <p:tgtEl>
                                          <p:spTgt spid="41">
                                            <p:txEl>
                                              <p:pRg st="1" end="1"/>
                                            </p:txEl>
                                          </p:spTgt>
                                        </p:tgtEl>
                                      </p:cBhvr>
                                    </p:animEffect>
                                    <p:anim calcmode="lin" valueType="num">
                                      <p:cBhvr>
                                        <p:cTn id="62" dur="750" fill="hold"/>
                                        <p:tgtEl>
                                          <p:spTgt spid="41">
                                            <p:txEl>
                                              <p:pRg st="1" end="1"/>
                                            </p:txEl>
                                          </p:spTgt>
                                        </p:tgtEl>
                                        <p:attrNameLst>
                                          <p:attrName>ppt_x</p:attrName>
                                        </p:attrNameLst>
                                      </p:cBhvr>
                                      <p:tavLst>
                                        <p:tav tm="0">
                                          <p:val>
                                            <p:strVal val="#ppt_x"/>
                                          </p:val>
                                        </p:tav>
                                        <p:tav tm="100000">
                                          <p:val>
                                            <p:strVal val="#ppt_x"/>
                                          </p:val>
                                        </p:tav>
                                      </p:tavLst>
                                    </p:anim>
                                    <p:anim calcmode="lin" valueType="num">
                                      <p:cBhvr>
                                        <p:cTn id="63" dur="750" fill="hold"/>
                                        <p:tgtEl>
                                          <p:spTgt spid="4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250"/>
                                  </p:stCondLst>
                                  <p:childTnLst>
                                    <p:set>
                                      <p:cBhvr>
                                        <p:cTn id="67" dur="1" fill="hold">
                                          <p:stCondLst>
                                            <p:cond delay="0"/>
                                          </p:stCondLst>
                                        </p:cTn>
                                        <p:tgtEl>
                                          <p:spTgt spid="41">
                                            <p:txEl>
                                              <p:pRg st="2" end="2"/>
                                            </p:txEl>
                                          </p:spTgt>
                                        </p:tgtEl>
                                        <p:attrNameLst>
                                          <p:attrName>style.visibility</p:attrName>
                                        </p:attrNameLst>
                                      </p:cBhvr>
                                      <p:to>
                                        <p:strVal val="visible"/>
                                      </p:to>
                                    </p:set>
                                    <p:animEffect transition="in" filter="fade">
                                      <p:cBhvr>
                                        <p:cTn id="68" dur="750"/>
                                        <p:tgtEl>
                                          <p:spTgt spid="41">
                                            <p:txEl>
                                              <p:pRg st="2" end="2"/>
                                            </p:txEl>
                                          </p:spTgt>
                                        </p:tgtEl>
                                      </p:cBhvr>
                                    </p:animEffect>
                                    <p:anim calcmode="lin" valueType="num">
                                      <p:cBhvr>
                                        <p:cTn id="69" dur="75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70" dur="75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42"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3" grpId="0"/>
      <p:bldP spid="40" grpId="0"/>
      <p:bldP spid="41" grpId="0" build="p"/>
      <p:bldP spid="2"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26B237-A515-47B0-C651-55FAC242B902}"/>
              </a:ext>
              <a:ext uri="{C183D7F6-B498-43B3-948B-1728B52AA6E4}">
                <adec:decorative xmlns:adec="http://schemas.microsoft.com/office/drawing/2017/decorative" val="1"/>
              </a:ext>
            </a:extLst>
          </p:cNvPr>
          <p:cNvSpPr/>
          <p:nvPr/>
        </p:nvSpPr>
        <p:spPr>
          <a:xfrm>
            <a:off x="1919111" y="1422401"/>
            <a:ext cx="8240889" cy="3194756"/>
          </a:xfrm>
          <a:prstGeom prst="rect">
            <a:avLst/>
          </a:prstGeom>
          <a:noFill/>
          <a:ln w="79375" cap="rnd">
            <a:solidFill>
              <a:srgbClr val="52C5CB">
                <a:alpha val="44000"/>
              </a:srgb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830A5E4-77A6-4FC9-B12D-B429F5E8971D}"/>
              </a:ext>
            </a:extLst>
          </p:cNvPr>
          <p:cNvSpPr>
            <a:spLocks noGrp="1"/>
          </p:cNvSpPr>
          <p:nvPr>
            <p:ph type="ctrTitle"/>
          </p:nvPr>
        </p:nvSpPr>
        <p:spPr>
          <a:xfrm>
            <a:off x="731520" y="365760"/>
            <a:ext cx="10682598" cy="822008"/>
          </a:xfrm>
        </p:spPr>
        <p:txBody>
          <a:bodyPr anchor="b" anchorCtr="0">
            <a:noAutofit/>
          </a:bodyPr>
          <a:lstStyle/>
          <a:p>
            <a:pPr algn="ctr"/>
            <a:r>
              <a:rPr lang="en-US" sz="4400" dirty="0"/>
              <a:t>Division of Vocational Rehabilitation </a:t>
            </a:r>
          </a:p>
        </p:txBody>
      </p:sp>
      <p:sp>
        <p:nvSpPr>
          <p:cNvPr id="17" name="Freeform: Shape 16">
            <a:extLst>
              <a:ext uri="{FF2B5EF4-FFF2-40B4-BE49-F238E27FC236}">
                <a16:creationId xmlns:a16="http://schemas.microsoft.com/office/drawing/2014/main" id="{70EA9F46-6ACD-942E-6E2A-AA54ADA8132F}"/>
              </a:ext>
              <a:ext uri="{C183D7F6-B498-43B3-948B-1728B52AA6E4}">
                <adec:decorative xmlns:adec="http://schemas.microsoft.com/office/drawing/2017/decorative" val="1"/>
              </a:ext>
            </a:extLst>
          </p:cNvPr>
          <p:cNvSpPr/>
          <p:nvPr/>
        </p:nvSpPr>
        <p:spPr>
          <a:xfrm flipH="1">
            <a:off x="0" y="3056709"/>
            <a:ext cx="12192000" cy="3801291"/>
          </a:xfrm>
          <a:custGeom>
            <a:avLst/>
            <a:gdLst>
              <a:gd name="connsiteX0" fmla="*/ 12192000 w 12192000"/>
              <a:gd name="connsiteY0" fmla="*/ 1436790 h 2732950"/>
              <a:gd name="connsiteX1" fmla="*/ 12192000 w 12192000"/>
              <a:gd name="connsiteY1" fmla="*/ 2732950 h 2732950"/>
              <a:gd name="connsiteX2" fmla="*/ 7107302 w 12192000"/>
              <a:gd name="connsiteY2" fmla="*/ 2732950 h 2732950"/>
              <a:gd name="connsiteX3" fmla="*/ 12165063 w 12192000"/>
              <a:gd name="connsiteY3" fmla="*/ 1452278 h 2732950"/>
              <a:gd name="connsiteX4" fmla="*/ 0 w 12192000"/>
              <a:gd name="connsiteY4" fmla="*/ 0 h 2732950"/>
              <a:gd name="connsiteX5" fmla="*/ 357816 w 12192000"/>
              <a:gd name="connsiteY5" fmla="*/ 309948 h 2732950"/>
              <a:gd name="connsiteX6" fmla="*/ 7107302 w 12192000"/>
              <a:gd name="connsiteY6" fmla="*/ 2732950 h 2732950"/>
              <a:gd name="connsiteX7" fmla="*/ 0 w 12192000"/>
              <a:gd name="connsiteY7" fmla="*/ 2732950 h 2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32950">
                <a:moveTo>
                  <a:pt x="12192000" y="1436790"/>
                </a:moveTo>
                <a:lnTo>
                  <a:pt x="12192000" y="2732950"/>
                </a:lnTo>
                <a:lnTo>
                  <a:pt x="7107302" y="2732950"/>
                </a:lnTo>
                <a:cubicBezTo>
                  <a:pt x="8938618" y="2732950"/>
                  <a:pt x="10661577" y="2269021"/>
                  <a:pt x="12165063" y="1452278"/>
                </a:cubicBezTo>
                <a:close/>
                <a:moveTo>
                  <a:pt x="0" y="0"/>
                </a:moveTo>
                <a:lnTo>
                  <a:pt x="357816" y="309948"/>
                </a:lnTo>
                <a:cubicBezTo>
                  <a:pt x="2191997" y="1823648"/>
                  <a:pt x="4543460" y="2732950"/>
                  <a:pt x="7107302" y="2732950"/>
                </a:cubicBezTo>
                <a:lnTo>
                  <a:pt x="0" y="2732950"/>
                </a:lnTo>
                <a:close/>
              </a:path>
            </a:pathLst>
          </a:custGeom>
          <a:gradFill>
            <a:gsLst>
              <a:gs pos="0">
                <a:schemeClr val="accent1">
                  <a:alpha val="90000"/>
                </a:schemeClr>
              </a:gs>
              <a:gs pos="100000">
                <a:schemeClr val="tx1">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7" name="TextBox 6">
            <a:extLst>
              <a:ext uri="{FF2B5EF4-FFF2-40B4-BE49-F238E27FC236}">
                <a16:creationId xmlns:a16="http://schemas.microsoft.com/office/drawing/2014/main" id="{4B75CF82-7A45-0D6F-8527-89A3D1B2786F}"/>
              </a:ext>
            </a:extLst>
          </p:cNvPr>
          <p:cNvSpPr txBox="1"/>
          <p:nvPr/>
        </p:nvSpPr>
        <p:spPr>
          <a:xfrm>
            <a:off x="455055" y="2406989"/>
            <a:ext cx="3492135" cy="2634952"/>
          </a:xfrm>
          <a:prstGeom prst="rect">
            <a:avLst/>
          </a:prstGeom>
          <a:solidFill>
            <a:srgbClr val="DAF3F4"/>
          </a:solidFill>
        </p:spPr>
        <p:txBody>
          <a:bodyPr wrap="square" tIns="91440" bIns="91440" numCol="1" spcCol="365760">
            <a:spAutoFit/>
          </a:bodyPr>
          <a:lstStyle/>
          <a:p>
            <a:pPr algn="ctr">
              <a:lnSpc>
                <a:spcPct val="108000"/>
              </a:lnSpc>
              <a:spcBef>
                <a:spcPts val="1000"/>
              </a:spcBef>
              <a:buClr>
                <a:schemeClr val="accent1"/>
              </a:buClr>
              <a:buSzPct val="125000"/>
            </a:pPr>
            <a:r>
              <a:rPr lang="en-US" sz="3000" dirty="0">
                <a:solidFill>
                  <a:srgbClr val="000000"/>
                </a:solidFill>
                <a:ea typeface="Calibri" panose="020F0502020204030204" pitchFamily="34" charset="0"/>
                <a:cs typeface="Times New Roman" panose="02020603050405020304" pitchFamily="18" charset="0"/>
              </a:rPr>
              <a:t>DVR can include </a:t>
            </a:r>
            <a:r>
              <a:rPr lang="en-US" sz="3000" b="1" dirty="0">
                <a:solidFill>
                  <a:srgbClr val="000000"/>
                </a:solidFill>
                <a:ea typeface="Calibri" panose="020F0502020204030204" pitchFamily="34" charset="0"/>
                <a:cs typeface="Times New Roman" panose="02020603050405020304" pitchFamily="18" charset="0"/>
              </a:rPr>
              <a:t>Work Incentives Benefits Counseling services </a:t>
            </a:r>
            <a:r>
              <a:rPr lang="en-US" sz="3000" dirty="0">
                <a:solidFill>
                  <a:srgbClr val="000000"/>
                </a:solidFill>
                <a:ea typeface="Calibri" panose="020F0502020204030204" pitchFamily="34" charset="0"/>
                <a:cs typeface="Times New Roman" panose="02020603050405020304" pitchFamily="18" charset="0"/>
              </a:rPr>
              <a:t>on an IPE</a:t>
            </a:r>
          </a:p>
        </p:txBody>
      </p:sp>
      <p:sp>
        <p:nvSpPr>
          <p:cNvPr id="5" name="TextBox 4">
            <a:extLst>
              <a:ext uri="{FF2B5EF4-FFF2-40B4-BE49-F238E27FC236}">
                <a16:creationId xmlns:a16="http://schemas.microsoft.com/office/drawing/2014/main" id="{33C24D0A-2C3A-DFF6-B4B2-10DEF1EAB0CA}"/>
              </a:ext>
            </a:extLst>
          </p:cNvPr>
          <p:cNvSpPr txBox="1"/>
          <p:nvPr/>
        </p:nvSpPr>
        <p:spPr>
          <a:xfrm>
            <a:off x="7700332" y="1557550"/>
            <a:ext cx="4036613" cy="1746055"/>
          </a:xfrm>
          <a:prstGeom prst="rect">
            <a:avLst/>
          </a:prstGeom>
          <a:solidFill>
            <a:srgbClr val="DAF3F4"/>
          </a:solidFill>
        </p:spPr>
        <p:txBody>
          <a:bodyPr wrap="square" tIns="91440" bIns="91440" numCol="1" spcCol="365760">
            <a:spAutoFit/>
          </a:bodyPr>
          <a:lstStyle/>
          <a:p>
            <a:pPr algn="ctr">
              <a:lnSpc>
                <a:spcPct val="108000"/>
              </a:lnSpc>
              <a:spcBef>
                <a:spcPts val="1000"/>
              </a:spcBef>
              <a:buClr>
                <a:schemeClr val="accent1"/>
              </a:buClr>
              <a:buSzPct val="125000"/>
            </a:pPr>
            <a:r>
              <a:rPr lang="en-US" sz="2400" dirty="0">
                <a:solidFill>
                  <a:srgbClr val="000000"/>
                </a:solidFill>
                <a:ea typeface="Calibri" panose="020F0502020204030204" pitchFamily="34" charset="0"/>
                <a:cs typeface="Times New Roman" panose="02020603050405020304" pitchFamily="18" charset="0"/>
              </a:rPr>
              <a:t>DVR contracts with a network of Work Incentives Benefits Counselors throughout Wisconsin.</a:t>
            </a:r>
          </a:p>
        </p:txBody>
      </p:sp>
      <p:pic>
        <p:nvPicPr>
          <p:cNvPr id="10" name="Picture 9">
            <a:extLst>
              <a:ext uri="{FF2B5EF4-FFF2-40B4-BE49-F238E27FC236}">
                <a16:creationId xmlns:a16="http://schemas.microsoft.com/office/drawing/2014/main" id="{B72D0C3D-37F1-8341-BBC8-CE53FF6CFC5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4032" y="1580128"/>
            <a:ext cx="4036614" cy="4460347"/>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388815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750"/>
                                        <p:tgtEl>
                                          <p:spTgt spid="17"/>
                                        </p:tgtEl>
                                      </p:cBhvr>
                                    </p:animEffect>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750" fill="hold"/>
                                        <p:tgtEl>
                                          <p:spTgt spid="7"/>
                                        </p:tgtEl>
                                        <p:attrNameLst>
                                          <p:attrName>ppt_x</p:attrName>
                                        </p:attrNameLst>
                                      </p:cBhvr>
                                      <p:tavLst>
                                        <p:tav tm="0">
                                          <p:val>
                                            <p:strVal val="0-#ppt_w/2"/>
                                          </p:val>
                                        </p:tav>
                                        <p:tav tm="100000">
                                          <p:val>
                                            <p:strVal val="#ppt_x"/>
                                          </p:val>
                                        </p:tav>
                                      </p:tavLst>
                                    </p:anim>
                                    <p:anim calcmode="lin" valueType="num">
                                      <p:cBhvr additive="base">
                                        <p:cTn id="17" dur="75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31" presetClass="entr" presetSubtype="0" fill="hold" nodeType="afterEffect">
                                  <p:stCondLst>
                                    <p:cond delay="25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1500"/>
                                        <p:tgtEl>
                                          <p:spTgt spid="2"/>
                                        </p:tgtEl>
                                      </p:cBhvr>
                                    </p:animEffect>
                                  </p:childTnLst>
                                </p:cTn>
                              </p:par>
                            </p:childTnLst>
                          </p:cTn>
                        </p:par>
                        <p:par>
                          <p:cTn id="28" fill="hold">
                            <p:stCondLst>
                              <p:cond delay="3250"/>
                            </p:stCondLst>
                            <p:childTnLst>
                              <p:par>
                                <p:cTn id="29" presetID="2" presetClass="entr" presetSubtype="2"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750" fill="hold"/>
                                        <p:tgtEl>
                                          <p:spTgt spid="5"/>
                                        </p:tgtEl>
                                        <p:attrNameLst>
                                          <p:attrName>ppt_x</p:attrName>
                                        </p:attrNameLst>
                                      </p:cBhvr>
                                      <p:tavLst>
                                        <p:tav tm="0">
                                          <p:val>
                                            <p:strVal val="1+#ppt_w/2"/>
                                          </p:val>
                                        </p:tav>
                                        <p:tav tm="100000">
                                          <p:val>
                                            <p:strVal val="#ppt_x"/>
                                          </p:val>
                                        </p:tav>
                                      </p:tavLst>
                                    </p:anim>
                                    <p:anim calcmode="lin" valueType="num">
                                      <p:cBhvr additive="base">
                                        <p:cTn id="3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7" grpId="0" animBg="1"/>
      <p:bldP spid="7"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Placeholder 8" descr="Final jigsaw puzzle piece fitting to complete the puzzle">
            <a:extLst>
              <a:ext uri="{FF2B5EF4-FFF2-40B4-BE49-F238E27FC236}">
                <a16:creationId xmlns:a16="http://schemas.microsoft.com/office/drawing/2014/main" id="{EF9F35C1-1E67-B706-62E4-629B98A17ACA}"/>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b="15594"/>
          <a:stretch/>
        </p:blipFill>
        <p:spPr>
          <a:xfrm>
            <a:off x="-1" y="1"/>
            <a:ext cx="12192000" cy="6872512"/>
          </a:xfrm>
          <a:custGeom>
            <a:avLst/>
            <a:gdLst>
              <a:gd name="connsiteX0" fmla="*/ 12192000 w 12192000"/>
              <a:gd name="connsiteY0" fmla="*/ 0 h 6858000"/>
              <a:gd name="connsiteX1" fmla="*/ 10472514 w 12192000"/>
              <a:gd name="connsiteY1" fmla="*/ 0 h 6858000"/>
              <a:gd name="connsiteX2" fmla="*/ 10478096 w 12192000"/>
              <a:gd name="connsiteY2" fmla="*/ 224218 h 6858000"/>
              <a:gd name="connsiteX3" fmla="*/ 4101232 w 12192000"/>
              <a:gd name="connsiteY3" fmla="*/ 6700678 h 6858000"/>
              <a:gd name="connsiteX4" fmla="*/ 44955 w 12192000"/>
              <a:gd name="connsiteY4" fmla="*/ 5221769 h 6858000"/>
              <a:gd name="connsiteX5" fmla="*/ 0 w 12192000"/>
              <a:gd name="connsiteY5" fmla="*/ 5182221 h 6858000"/>
              <a:gd name="connsiteX6" fmla="*/ 0 w 12192000"/>
              <a:gd name="connsiteY6" fmla="*/ 6858000 h 6858000"/>
              <a:gd name="connsiteX7" fmla="*/ 1219200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192000" y="0"/>
                </a:moveTo>
                <a:lnTo>
                  <a:pt x="10472514" y="0"/>
                </a:lnTo>
                <a:lnTo>
                  <a:pt x="10478096" y="224218"/>
                </a:lnTo>
                <a:cubicBezTo>
                  <a:pt x="10478096" y="3801068"/>
                  <a:pt x="7623077" y="6700678"/>
                  <a:pt x="4101232" y="6700678"/>
                </a:cubicBezTo>
                <a:cubicBezTo>
                  <a:pt x="2560425" y="6700678"/>
                  <a:pt x="1147253" y="6145675"/>
                  <a:pt x="44955" y="5221769"/>
                </a:cubicBezTo>
                <a:lnTo>
                  <a:pt x="0" y="5182221"/>
                </a:lnTo>
                <a:lnTo>
                  <a:pt x="0" y="6858000"/>
                </a:lnTo>
                <a:lnTo>
                  <a:pt x="12192000" y="6858000"/>
                </a:lnTo>
                <a:close/>
              </a:path>
            </a:pathLst>
          </a:custGeom>
          <a:solidFill>
            <a:schemeClr val="bg2">
              <a:lumMod val="95000"/>
            </a:schemeClr>
          </a:solidFill>
        </p:spPr>
      </p:pic>
      <p:sp>
        <p:nvSpPr>
          <p:cNvPr id="5" name="Title 4">
            <a:extLst>
              <a:ext uri="{FF2B5EF4-FFF2-40B4-BE49-F238E27FC236}">
                <a16:creationId xmlns:a16="http://schemas.microsoft.com/office/drawing/2014/main" id="{FF5E039C-D533-4C20-BF7C-CDA66D00AEC9}"/>
              </a:ext>
            </a:extLst>
          </p:cNvPr>
          <p:cNvSpPr>
            <a:spLocks noGrp="1"/>
          </p:cNvSpPr>
          <p:nvPr>
            <p:ph type="ctrTitle"/>
          </p:nvPr>
        </p:nvSpPr>
        <p:spPr>
          <a:xfrm>
            <a:off x="1743144" y="889063"/>
            <a:ext cx="7462182" cy="1095448"/>
          </a:xfrm>
        </p:spPr>
        <p:txBody>
          <a:bodyPr numCol="1" anchor="b" anchorCtr="0">
            <a:noAutofit/>
          </a:bodyPr>
          <a:lstStyle/>
          <a:p>
            <a:pPr algn="ctr"/>
            <a:r>
              <a:rPr lang="en-US" b="1" dirty="0"/>
              <a:t>Long-term Care </a:t>
            </a:r>
            <a:r>
              <a:rPr lang="en-US" dirty="0"/>
              <a:t>Service Plan </a:t>
            </a:r>
            <a:endParaRPr lang="en-US" b="1" dirty="0"/>
          </a:p>
        </p:txBody>
      </p:sp>
      <p:sp>
        <p:nvSpPr>
          <p:cNvPr id="13" name="Freeform: Shape 12">
            <a:extLst>
              <a:ext uri="{FF2B5EF4-FFF2-40B4-BE49-F238E27FC236}">
                <a16:creationId xmlns:a16="http://schemas.microsoft.com/office/drawing/2014/main" id="{961F1C3D-365E-40FA-942F-49977A71D0EF}"/>
              </a:ext>
              <a:ext uri="{C183D7F6-B498-43B3-948B-1728B52AA6E4}">
                <adec:decorative xmlns:adec="http://schemas.microsoft.com/office/drawing/2017/decorative" val="1"/>
              </a:ext>
            </a:extLst>
          </p:cNvPr>
          <p:cNvSpPr/>
          <p:nvPr/>
        </p:nvSpPr>
        <p:spPr>
          <a:xfrm>
            <a:off x="0" y="1"/>
            <a:ext cx="12191999" cy="6857999"/>
          </a:xfrm>
          <a:custGeom>
            <a:avLst/>
            <a:gdLst>
              <a:gd name="connsiteX0" fmla="*/ 12191999 w 12191999"/>
              <a:gd name="connsiteY0" fmla="*/ 6639004 h 6857999"/>
              <a:gd name="connsiteX1" fmla="*/ 12191999 w 12191999"/>
              <a:gd name="connsiteY1" fmla="*/ 6857999 h 6857999"/>
              <a:gd name="connsiteX2" fmla="*/ 12186462 w 12191999"/>
              <a:gd name="connsiteY2" fmla="*/ 6857999 h 6857999"/>
              <a:gd name="connsiteX3" fmla="*/ 0 w 12191999"/>
              <a:gd name="connsiteY3" fmla="*/ 0 h 6857999"/>
              <a:gd name="connsiteX4" fmla="*/ 12191999 w 12191999"/>
              <a:gd name="connsiteY4" fmla="*/ 0 h 6857999"/>
              <a:gd name="connsiteX5" fmla="*/ 12191999 w 12191999"/>
              <a:gd name="connsiteY5" fmla="*/ 6638848 h 6857999"/>
              <a:gd name="connsiteX6" fmla="*/ 12183363 w 12191999"/>
              <a:gd name="connsiteY6" fmla="*/ 6297288 h 6857999"/>
              <a:gd name="connsiteX7" fmla="*/ 5553076 w 12191999"/>
              <a:gd name="connsiteY7" fmla="*/ 1 h 6857999"/>
              <a:gd name="connsiteX8" fmla="*/ 47975 w 12191999"/>
              <a:gd name="connsiteY8" fmla="*/ 2927040 h 6857999"/>
              <a:gd name="connsiteX9" fmla="*/ 0 w 12191999"/>
              <a:gd name="connsiteY9" fmla="*/ 300187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6857999">
                <a:moveTo>
                  <a:pt x="12191999" y="6639004"/>
                </a:moveTo>
                <a:lnTo>
                  <a:pt x="12191999" y="6857999"/>
                </a:lnTo>
                <a:lnTo>
                  <a:pt x="12186462" y="6857999"/>
                </a:lnTo>
                <a:close/>
                <a:moveTo>
                  <a:pt x="0" y="0"/>
                </a:moveTo>
                <a:lnTo>
                  <a:pt x="12191999" y="0"/>
                </a:lnTo>
                <a:lnTo>
                  <a:pt x="12191999" y="6638848"/>
                </a:lnTo>
                <a:lnTo>
                  <a:pt x="12183363" y="6297288"/>
                </a:lnTo>
                <a:cubicBezTo>
                  <a:pt x="12005551" y="2789480"/>
                  <a:pt x="9105073" y="1"/>
                  <a:pt x="5553076" y="1"/>
                </a:cubicBezTo>
                <a:cubicBezTo>
                  <a:pt x="3261466" y="1"/>
                  <a:pt x="1241038" y="1161075"/>
                  <a:pt x="47975" y="2927040"/>
                </a:cubicBezTo>
                <a:lnTo>
                  <a:pt x="0" y="3001874"/>
                </a:lnTo>
                <a:close/>
              </a:path>
            </a:pathLst>
          </a:custGeom>
          <a:gradFill>
            <a:gsLst>
              <a:gs pos="0">
                <a:schemeClr val="accent1">
                  <a:alpha val="90000"/>
                </a:schemeClr>
              </a:gs>
              <a:gs pos="100000">
                <a:schemeClr val="accent6">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10" name="Content Placeholder 2">
            <a:extLst>
              <a:ext uri="{FF2B5EF4-FFF2-40B4-BE49-F238E27FC236}">
                <a16:creationId xmlns:a16="http://schemas.microsoft.com/office/drawing/2014/main" id="{1AA45CDB-2805-3714-0653-BD9E8AC51563}"/>
              </a:ext>
            </a:extLst>
          </p:cNvPr>
          <p:cNvSpPr>
            <a:spLocks noGrp="1"/>
          </p:cNvSpPr>
          <p:nvPr>
            <p:ph type="subTitle" idx="1"/>
          </p:nvPr>
        </p:nvSpPr>
        <p:spPr>
          <a:xfrm>
            <a:off x="4345916" y="3472552"/>
            <a:ext cx="4397620" cy="2353817"/>
          </a:xfrm>
        </p:spPr>
        <p:txBody>
          <a:bodyPr numCol="1">
            <a:noAutofit/>
          </a:bodyPr>
          <a:lstStyle/>
          <a:p>
            <a:pPr marL="347472" indent="-347472">
              <a:lnSpc>
                <a:spcPct val="108000"/>
              </a:lnSpc>
              <a:buClr>
                <a:schemeClr val="accent1">
                  <a:lumMod val="75000"/>
                </a:schemeClr>
              </a:buClr>
              <a:buSzPct val="125000"/>
              <a:buFont typeface="Arial" panose="020B0604020202020204" pitchFamily="34" charset="0"/>
              <a:buChar char="•"/>
            </a:pPr>
            <a:r>
              <a:rPr lang="en-US" sz="2200" b="0" dirty="0">
                <a:solidFill>
                  <a:srgbClr val="000000"/>
                </a:solidFill>
                <a:latin typeface="+mn-lt"/>
              </a:rPr>
              <a:t>Supported Employment-individual services and support</a:t>
            </a:r>
          </a:p>
          <a:p>
            <a:pPr marL="347472" indent="-347472">
              <a:lnSpc>
                <a:spcPct val="108000"/>
              </a:lnSpc>
              <a:buClr>
                <a:schemeClr val="accent1">
                  <a:lumMod val="75000"/>
                </a:schemeClr>
              </a:buClr>
              <a:buSzPct val="125000"/>
              <a:buFont typeface="Arial" panose="020B0604020202020204" pitchFamily="34" charset="0"/>
              <a:buChar char="•"/>
            </a:pPr>
            <a:r>
              <a:rPr lang="en-US" sz="2200" b="0" dirty="0">
                <a:solidFill>
                  <a:srgbClr val="000000"/>
                </a:solidFill>
                <a:latin typeface="+mn-lt"/>
              </a:rPr>
              <a:t>Vocational Futures Planning</a:t>
            </a:r>
          </a:p>
          <a:p>
            <a:pPr>
              <a:lnSpc>
                <a:spcPct val="108000"/>
              </a:lnSpc>
              <a:buClr>
                <a:schemeClr val="accent1">
                  <a:lumMod val="75000"/>
                </a:schemeClr>
              </a:buClr>
              <a:buSzPct val="125000"/>
            </a:pPr>
            <a:r>
              <a:rPr lang="en-US" sz="2200" b="0" dirty="0">
                <a:solidFill>
                  <a:srgbClr val="000000"/>
                </a:solidFill>
                <a:latin typeface="+mn-lt"/>
              </a:rPr>
              <a:t>      Support Service </a:t>
            </a:r>
          </a:p>
          <a:p>
            <a:pPr marL="342900" indent="-342900">
              <a:lnSpc>
                <a:spcPct val="108000"/>
              </a:lnSpc>
              <a:buClr>
                <a:schemeClr val="accent1">
                  <a:lumMod val="75000"/>
                </a:schemeClr>
              </a:buClr>
              <a:buSzPct val="125000"/>
              <a:buFont typeface="Arial" panose="020B0604020202020204" pitchFamily="34" charset="0"/>
              <a:buChar char="•"/>
            </a:pPr>
            <a:endParaRPr lang="en-US" sz="2200" b="0" dirty="0">
              <a:solidFill>
                <a:srgbClr val="000000"/>
              </a:solidFill>
              <a:latin typeface="+mn-lt"/>
            </a:endParaRPr>
          </a:p>
        </p:txBody>
      </p:sp>
      <p:sp>
        <p:nvSpPr>
          <p:cNvPr id="12" name="Content Placeholder 2">
            <a:extLst>
              <a:ext uri="{FF2B5EF4-FFF2-40B4-BE49-F238E27FC236}">
                <a16:creationId xmlns:a16="http://schemas.microsoft.com/office/drawing/2014/main" id="{3753DF8D-5F8F-E716-979F-EA860E722FC5}"/>
              </a:ext>
            </a:extLst>
          </p:cNvPr>
          <p:cNvSpPr txBox="1">
            <a:spLocks/>
          </p:cNvSpPr>
          <p:nvPr/>
        </p:nvSpPr>
        <p:spPr>
          <a:xfrm>
            <a:off x="4345916" y="2319848"/>
            <a:ext cx="5521725" cy="1400938"/>
          </a:xfrm>
          <a:prstGeom prst="rect">
            <a:avLst/>
          </a:prstGeom>
        </p:spPr>
        <p:txBody>
          <a:bodyPr vert="horz" lIns="91440" tIns="45720" rIns="91440" bIns="45720" numCol="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u="none"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8000"/>
              </a:lnSpc>
            </a:pPr>
            <a:r>
              <a:rPr lang="en-US" sz="2400" b="1" dirty="0">
                <a:solidFill>
                  <a:schemeClr val="accent1">
                    <a:lumMod val="50000"/>
                  </a:schemeClr>
                </a:solidFill>
                <a:latin typeface="+mn-lt"/>
              </a:rPr>
              <a:t>Family Care, Family Care Partnership and IRIS allow services under: </a:t>
            </a:r>
          </a:p>
        </p:txBody>
      </p:sp>
      <p:sp>
        <p:nvSpPr>
          <p:cNvPr id="2" name="Oval 1">
            <a:extLst>
              <a:ext uri="{FF2B5EF4-FFF2-40B4-BE49-F238E27FC236}">
                <a16:creationId xmlns:a16="http://schemas.microsoft.com/office/drawing/2014/main" id="{E2F86956-D18F-C409-AE10-1D23E7D934BD}"/>
              </a:ext>
              <a:ext uri="{C183D7F6-B498-43B3-948B-1728B52AA6E4}">
                <adec:decorative xmlns:adec="http://schemas.microsoft.com/office/drawing/2017/decorative" val="1"/>
              </a:ext>
            </a:extLst>
          </p:cNvPr>
          <p:cNvSpPr/>
          <p:nvPr/>
        </p:nvSpPr>
        <p:spPr>
          <a:xfrm>
            <a:off x="187872" y="2446639"/>
            <a:ext cx="3993896" cy="3993896"/>
          </a:xfrm>
          <a:prstGeom prst="ellipse">
            <a:avLst/>
          </a:prstGeom>
          <a:solidFill>
            <a:schemeClr val="accent1">
              <a:lumMod val="5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numCol="1" rtlCol="0" anchor="ctr"/>
          <a:lstStyle/>
          <a:p>
            <a:pPr algn="ctr">
              <a:lnSpc>
                <a:spcPct val="108000"/>
              </a:lnSpc>
            </a:pPr>
            <a:r>
              <a:rPr lang="en-US" sz="2400" dirty="0">
                <a:solidFill>
                  <a:schemeClr val="bg1"/>
                </a:solidFill>
              </a:rPr>
              <a:t>Work Incentives Benefits Counseling services </a:t>
            </a:r>
            <a:r>
              <a:rPr lang="en-US" sz="2400" b="1" dirty="0">
                <a:solidFill>
                  <a:schemeClr val="bg1"/>
                </a:solidFill>
              </a:rPr>
              <a:t>may be included to a person’s long-term care service plan</a:t>
            </a:r>
            <a:r>
              <a:rPr lang="en-US" sz="2400" dirty="0">
                <a:solidFill>
                  <a:schemeClr val="bg1"/>
                </a:solidFill>
              </a:rPr>
              <a:t>. </a:t>
            </a:r>
          </a:p>
        </p:txBody>
      </p:sp>
    </p:spTree>
    <p:custDataLst>
      <p:tags r:id="rId1"/>
    </p:custDataLst>
    <p:extLst>
      <p:ext uri="{BB962C8B-B14F-4D97-AF65-F5344CB8AC3E}">
        <p14:creationId xmlns:p14="http://schemas.microsoft.com/office/powerpoint/2010/main" val="269762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anim calcmode="lin" valueType="num">
                                      <p:cBhvr>
                                        <p:cTn id="11" dur="750" fill="hold"/>
                                        <p:tgtEl>
                                          <p:spTgt spid="5"/>
                                        </p:tgtEl>
                                        <p:attrNameLst>
                                          <p:attrName>ppt_x</p:attrName>
                                        </p:attrNameLst>
                                      </p:cBhvr>
                                      <p:tavLst>
                                        <p:tav tm="0">
                                          <p:val>
                                            <p:strVal val="#ppt_x"/>
                                          </p:val>
                                        </p:tav>
                                        <p:tav tm="100000">
                                          <p:val>
                                            <p:strVal val="#ppt_x"/>
                                          </p:val>
                                        </p:tav>
                                      </p:tavLst>
                                    </p:anim>
                                    <p:anim calcmode="lin" valueType="num">
                                      <p:cBhvr>
                                        <p:cTn id="12" dur="75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750"/>
                            </p:stCondLst>
                            <p:childTnLst>
                              <p:par>
                                <p:cTn id="14" presetID="3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par>
                          <p:cTn id="20" fill="hold">
                            <p:stCondLst>
                              <p:cond delay="1750"/>
                            </p:stCondLst>
                            <p:childTnLst>
                              <p:par>
                                <p:cTn id="21" presetID="2" presetClass="entr" presetSubtype="8" fill="hold" grpId="0" nodeType="afterEffect">
                                  <p:stCondLst>
                                    <p:cond delay="0"/>
                                  </p:stCondLst>
                                  <p:iterate type="wd">
                                    <p:tmPct val="10000"/>
                                  </p:iterate>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75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4" dur="75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25" fill="hold">
                            <p:stCondLst>
                              <p:cond delay="3325"/>
                            </p:stCondLst>
                            <p:childTnLst>
                              <p:par>
                                <p:cTn id="26" presetID="42" presetClass="entr" presetSubtype="0" fill="hold" grpId="0"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750"/>
                                        <p:tgtEl>
                                          <p:spTgt spid="10">
                                            <p:txEl>
                                              <p:pRg st="0" end="0"/>
                                            </p:txEl>
                                          </p:spTgt>
                                        </p:tgtEl>
                                      </p:cBhvr>
                                    </p:animEffect>
                                    <p:anim calcmode="lin" valueType="num">
                                      <p:cBhvr>
                                        <p:cTn id="29"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75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750"/>
                                        <p:tgtEl>
                                          <p:spTgt spid="10">
                                            <p:txEl>
                                              <p:pRg st="1" end="1"/>
                                            </p:txEl>
                                          </p:spTgt>
                                        </p:tgtEl>
                                      </p:cBhvr>
                                    </p:animEffect>
                                    <p:anim calcmode="lin" valueType="num">
                                      <p:cBhvr>
                                        <p:cTn id="36" dur="7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7" dur="75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750"/>
                                        <p:tgtEl>
                                          <p:spTgt spid="10">
                                            <p:txEl>
                                              <p:pRg st="2" end="2"/>
                                            </p:txEl>
                                          </p:spTgt>
                                        </p:tgtEl>
                                      </p:cBhvr>
                                    </p:animEffect>
                                    <p:anim calcmode="lin" valueType="num">
                                      <p:cBhvr>
                                        <p:cTn id="43" dur="75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4" dur="75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0" grpId="0" build="p"/>
      <p:bldP spid="12" grpId="0" build="p"/>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8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0A5E4-77A6-4FC9-B12D-B429F5E8971D}"/>
              </a:ext>
            </a:extLst>
          </p:cNvPr>
          <p:cNvSpPr>
            <a:spLocks noGrp="1"/>
          </p:cNvSpPr>
          <p:nvPr>
            <p:ph type="ctrTitle"/>
          </p:nvPr>
        </p:nvSpPr>
        <p:spPr>
          <a:xfrm>
            <a:off x="731519" y="365760"/>
            <a:ext cx="10782193" cy="825514"/>
          </a:xfrm>
        </p:spPr>
        <p:txBody>
          <a:bodyPr anchor="b" anchorCtr="0">
            <a:noAutofit/>
          </a:bodyPr>
          <a:lstStyle/>
          <a:p>
            <a:pPr algn="ctr"/>
            <a:r>
              <a:rPr lang="en-US" sz="4400" dirty="0"/>
              <a:t>Work Incentives </a:t>
            </a:r>
            <a:r>
              <a:rPr lang="en-US" sz="4400" b="1" dirty="0"/>
              <a:t>Planning</a:t>
            </a:r>
            <a:r>
              <a:rPr lang="en-US" sz="4400" dirty="0"/>
              <a:t> and </a:t>
            </a:r>
            <a:r>
              <a:rPr lang="en-US" sz="4400" b="1" dirty="0"/>
              <a:t>Assistance</a:t>
            </a:r>
          </a:p>
        </p:txBody>
      </p:sp>
      <p:pic>
        <p:nvPicPr>
          <p:cNvPr id="5" name="Picture Placeholder 4" descr="Woman in wheelchair">
            <a:extLst>
              <a:ext uri="{FF2B5EF4-FFF2-40B4-BE49-F238E27FC236}">
                <a16:creationId xmlns:a16="http://schemas.microsoft.com/office/drawing/2014/main" id="{597AC971-CECC-1C79-067D-3EA3535F1EA7}"/>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t="22401" b="38591"/>
          <a:stretch/>
        </p:blipFill>
        <p:spPr>
          <a:xfrm>
            <a:off x="0" y="3687370"/>
            <a:ext cx="12192000" cy="3170630"/>
          </a:xfrm>
        </p:spPr>
      </p:pic>
      <p:sp>
        <p:nvSpPr>
          <p:cNvPr id="6" name="TextBox 5">
            <a:extLst>
              <a:ext uri="{FF2B5EF4-FFF2-40B4-BE49-F238E27FC236}">
                <a16:creationId xmlns:a16="http://schemas.microsoft.com/office/drawing/2014/main" id="{299883E3-7E0D-2BDB-A430-9EDB5B02A5AC}"/>
              </a:ext>
            </a:extLst>
          </p:cNvPr>
          <p:cNvSpPr txBox="1"/>
          <p:nvPr/>
        </p:nvSpPr>
        <p:spPr>
          <a:xfrm>
            <a:off x="887568" y="1412241"/>
            <a:ext cx="10416863" cy="983283"/>
          </a:xfrm>
          <a:prstGeom prst="rect">
            <a:avLst/>
          </a:prstGeom>
          <a:noFill/>
        </p:spPr>
        <p:txBody>
          <a:bodyPr wrap="square" rtlCol="0" anchor="ctr">
            <a:spAutoFit/>
          </a:bodyPr>
          <a:lstStyle/>
          <a:p>
            <a:pPr lvl="0">
              <a:lnSpc>
                <a:spcPct val="108000"/>
              </a:lnSpc>
            </a:pPr>
            <a:r>
              <a:rPr lang="en-US" sz="2800" dirty="0">
                <a:solidFill>
                  <a:srgbClr val="000000"/>
                </a:solidFill>
              </a:rPr>
              <a:t>If DVR and Long-Term Care services are not available, the </a:t>
            </a:r>
            <a:r>
              <a:rPr lang="en-US" sz="2800" b="1" dirty="0">
                <a:solidFill>
                  <a:schemeClr val="accent1">
                    <a:lumMod val="50000"/>
                  </a:schemeClr>
                </a:solidFill>
              </a:rPr>
              <a:t>Work Incentives Planning and Assistance (WIPA) program is an option</a:t>
            </a:r>
            <a:r>
              <a:rPr lang="en-US" sz="2800" dirty="0">
                <a:solidFill>
                  <a:schemeClr val="accent1">
                    <a:lumMod val="50000"/>
                  </a:schemeClr>
                </a:solidFill>
              </a:rPr>
              <a:t>. </a:t>
            </a:r>
          </a:p>
        </p:txBody>
      </p:sp>
      <p:sp>
        <p:nvSpPr>
          <p:cNvPr id="16" name="Freeform: Shape 15">
            <a:extLst>
              <a:ext uri="{FF2B5EF4-FFF2-40B4-BE49-F238E27FC236}">
                <a16:creationId xmlns:a16="http://schemas.microsoft.com/office/drawing/2014/main" id="{D3D362A8-0A57-4893-BAFD-C8E137738A73}"/>
              </a:ext>
              <a:ext uri="{C183D7F6-B498-43B3-948B-1728B52AA6E4}">
                <adec:decorative xmlns:adec="http://schemas.microsoft.com/office/drawing/2017/decorative" val="1"/>
              </a:ext>
            </a:extLst>
          </p:cNvPr>
          <p:cNvSpPr/>
          <p:nvPr/>
        </p:nvSpPr>
        <p:spPr>
          <a:xfrm>
            <a:off x="0" y="4125050"/>
            <a:ext cx="12192000" cy="2732950"/>
          </a:xfrm>
          <a:custGeom>
            <a:avLst/>
            <a:gdLst>
              <a:gd name="connsiteX0" fmla="*/ 12192000 w 12192000"/>
              <a:gd name="connsiteY0" fmla="*/ 1436790 h 2732950"/>
              <a:gd name="connsiteX1" fmla="*/ 12192000 w 12192000"/>
              <a:gd name="connsiteY1" fmla="*/ 2732950 h 2732950"/>
              <a:gd name="connsiteX2" fmla="*/ 7107302 w 12192000"/>
              <a:gd name="connsiteY2" fmla="*/ 2732950 h 2732950"/>
              <a:gd name="connsiteX3" fmla="*/ 12165063 w 12192000"/>
              <a:gd name="connsiteY3" fmla="*/ 1452278 h 2732950"/>
              <a:gd name="connsiteX4" fmla="*/ 0 w 12192000"/>
              <a:gd name="connsiteY4" fmla="*/ 0 h 2732950"/>
              <a:gd name="connsiteX5" fmla="*/ 357816 w 12192000"/>
              <a:gd name="connsiteY5" fmla="*/ 309948 h 2732950"/>
              <a:gd name="connsiteX6" fmla="*/ 7107302 w 12192000"/>
              <a:gd name="connsiteY6" fmla="*/ 2732950 h 2732950"/>
              <a:gd name="connsiteX7" fmla="*/ 0 w 12192000"/>
              <a:gd name="connsiteY7" fmla="*/ 2732950 h 2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32950">
                <a:moveTo>
                  <a:pt x="12192000" y="1436790"/>
                </a:moveTo>
                <a:lnTo>
                  <a:pt x="12192000" y="2732950"/>
                </a:lnTo>
                <a:lnTo>
                  <a:pt x="7107302" y="2732950"/>
                </a:lnTo>
                <a:cubicBezTo>
                  <a:pt x="8938618" y="2732950"/>
                  <a:pt x="10661577" y="2269021"/>
                  <a:pt x="12165063" y="1452278"/>
                </a:cubicBezTo>
                <a:close/>
                <a:moveTo>
                  <a:pt x="0" y="0"/>
                </a:moveTo>
                <a:lnTo>
                  <a:pt x="357816" y="309948"/>
                </a:lnTo>
                <a:cubicBezTo>
                  <a:pt x="2191997" y="1823648"/>
                  <a:pt x="4543460" y="2732950"/>
                  <a:pt x="7107302" y="2732950"/>
                </a:cubicBezTo>
                <a:lnTo>
                  <a:pt x="0" y="2732950"/>
                </a:lnTo>
                <a:close/>
              </a:path>
            </a:pathLst>
          </a:custGeom>
          <a:gradFill>
            <a:gsLst>
              <a:gs pos="0">
                <a:schemeClr val="tx1">
                  <a:alpha val="90000"/>
                </a:schemeClr>
              </a:gs>
              <a:gs pos="100000">
                <a:schemeClr val="accent1">
                  <a:lumMod val="75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10" name="Oval 9">
            <a:extLst>
              <a:ext uri="{FF2B5EF4-FFF2-40B4-BE49-F238E27FC236}">
                <a16:creationId xmlns:a16="http://schemas.microsoft.com/office/drawing/2014/main" id="{1D92A7E6-E882-C60E-E6E2-94E592B63EB2}"/>
              </a:ext>
              <a:ext uri="{C183D7F6-B498-43B3-948B-1728B52AA6E4}">
                <adec:decorative xmlns:adec="http://schemas.microsoft.com/office/drawing/2017/decorative" val="1"/>
              </a:ext>
            </a:extLst>
          </p:cNvPr>
          <p:cNvSpPr/>
          <p:nvPr/>
        </p:nvSpPr>
        <p:spPr>
          <a:xfrm>
            <a:off x="7921378" y="2547568"/>
            <a:ext cx="3383053" cy="3383053"/>
          </a:xfrm>
          <a:prstGeom prst="ellipse">
            <a:avLst/>
          </a:prstGeom>
          <a:solidFill>
            <a:schemeClr val="tx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sz="2200" dirty="0">
                <a:solidFill>
                  <a:schemeClr val="bg1"/>
                </a:solidFill>
              </a:rPr>
              <a:t>More information is available on the </a:t>
            </a:r>
            <a:r>
              <a:rPr lang="en-US" sz="2200" b="1" dirty="0">
                <a:solidFill>
                  <a:schemeClr val="bg1"/>
                </a:solidFill>
                <a:hlinkClick r:id="rId5">
                  <a:extLst>
                    <a:ext uri="{A12FA001-AC4F-418D-AE19-62706E023703}">
                      <ahyp:hlinkClr xmlns:ahyp="http://schemas.microsoft.com/office/drawing/2018/hyperlinkcolor" val="tx"/>
                    </a:ext>
                  </a:extLst>
                </a:hlinkClick>
              </a:rPr>
              <a:t>Employment Resources, Inc. website</a:t>
            </a:r>
            <a:endParaRPr lang="en-US" sz="2200" b="1" dirty="0">
              <a:solidFill>
                <a:schemeClr val="bg1"/>
              </a:solidFill>
            </a:endParaRPr>
          </a:p>
        </p:txBody>
      </p:sp>
    </p:spTree>
    <p:custDataLst>
      <p:tags r:id="rId1"/>
    </p:custDataLst>
    <p:extLst>
      <p:ext uri="{BB962C8B-B14F-4D97-AF65-F5344CB8AC3E}">
        <p14:creationId xmlns:p14="http://schemas.microsoft.com/office/powerpoint/2010/main" val="200239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00"/>
                                        <p:tgtEl>
                                          <p:spTgt spid="16"/>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000"/>
                                        <p:tgtEl>
                                          <p:spTgt spid="6">
                                            <p:txEl>
                                              <p:pRg st="0" end="0"/>
                                            </p:txEl>
                                          </p:spTgt>
                                        </p:tgtEl>
                                      </p:cBhvr>
                                    </p:animEffect>
                                    <p:anim calcmode="lin" valueType="num">
                                      <p:cBhvr>
                                        <p:cTn id="1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16"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5E039C-D533-4C20-BF7C-CDA66D00AEC9}"/>
              </a:ext>
            </a:extLst>
          </p:cNvPr>
          <p:cNvSpPr>
            <a:spLocks noGrp="1"/>
          </p:cNvSpPr>
          <p:nvPr>
            <p:ph type="ctrTitle"/>
          </p:nvPr>
        </p:nvSpPr>
        <p:spPr>
          <a:xfrm>
            <a:off x="1233715" y="824694"/>
            <a:ext cx="3585028" cy="1727200"/>
          </a:xfrm>
        </p:spPr>
        <p:txBody>
          <a:bodyPr anchor="b" anchorCtr="0">
            <a:noAutofit/>
          </a:bodyPr>
          <a:lstStyle/>
          <a:p>
            <a:pPr algn="ctr">
              <a:lnSpc>
                <a:spcPct val="101000"/>
              </a:lnSpc>
            </a:pPr>
            <a:r>
              <a:rPr lang="en-US" sz="5400" b="1" dirty="0"/>
              <a:t>What You Will Learn</a:t>
            </a:r>
          </a:p>
        </p:txBody>
      </p:sp>
      <p:sp>
        <p:nvSpPr>
          <p:cNvPr id="4" name="Freeform: Shape 3">
            <a:extLst>
              <a:ext uri="{FF2B5EF4-FFF2-40B4-BE49-F238E27FC236}">
                <a16:creationId xmlns:a16="http://schemas.microsoft.com/office/drawing/2014/main" id="{08A5E04C-1447-1050-E010-4A559FDDA0C0}"/>
              </a:ext>
              <a:ext uri="{C183D7F6-B498-43B3-948B-1728B52AA6E4}">
                <adec:decorative xmlns:adec="http://schemas.microsoft.com/office/drawing/2017/decorative" val="1"/>
              </a:ext>
            </a:extLst>
          </p:cNvPr>
          <p:cNvSpPr/>
          <p:nvPr/>
        </p:nvSpPr>
        <p:spPr>
          <a:xfrm>
            <a:off x="-6" y="14512"/>
            <a:ext cx="12192001" cy="6858000"/>
          </a:xfrm>
          <a:custGeom>
            <a:avLst/>
            <a:gdLst>
              <a:gd name="connsiteX0" fmla="*/ 6111753 w 12192001"/>
              <a:gd name="connsiteY0" fmla="*/ 0 h 6858000"/>
              <a:gd name="connsiteX1" fmla="*/ 8839201 w 12192001"/>
              <a:gd name="connsiteY1" fmla="*/ 0 h 6858000"/>
              <a:gd name="connsiteX2" fmla="*/ 8853715 w 12192001"/>
              <a:gd name="connsiteY2" fmla="*/ 0 h 6858000"/>
              <a:gd name="connsiteX3" fmla="*/ 12192001 w 12192001"/>
              <a:gd name="connsiteY3" fmla="*/ 0 h 6858000"/>
              <a:gd name="connsiteX4" fmla="*/ 12192001 w 12192001"/>
              <a:gd name="connsiteY4" fmla="*/ 6858000 h 6858000"/>
              <a:gd name="connsiteX5" fmla="*/ 8853715 w 12192001"/>
              <a:gd name="connsiteY5" fmla="*/ 6858000 h 6858000"/>
              <a:gd name="connsiteX6" fmla="*/ 8839201 w 12192001"/>
              <a:gd name="connsiteY6" fmla="*/ 6858000 h 6858000"/>
              <a:gd name="connsiteX7" fmla="*/ 0 w 12192001"/>
              <a:gd name="connsiteY7" fmla="*/ 6858000 h 6858000"/>
              <a:gd name="connsiteX8" fmla="*/ 0 w 12192001"/>
              <a:gd name="connsiteY8" fmla="*/ 4100621 h 6858000"/>
              <a:gd name="connsiteX9" fmla="*/ 26236 w 12192001"/>
              <a:gd name="connsiteY9" fmla="*/ 4131916 h 6858000"/>
              <a:gd name="connsiteX10" fmla="*/ 2393477 w 12192001"/>
              <a:gd name="connsiteY10" fmla="*/ 5302156 h 6858000"/>
              <a:gd name="connsiteX11" fmla="*/ 6115011 w 12192001"/>
              <a:gd name="connsiteY11" fmla="*/ 1774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1" h="6858000">
                <a:moveTo>
                  <a:pt x="6111753" y="0"/>
                </a:moveTo>
                <a:lnTo>
                  <a:pt x="8839201" y="0"/>
                </a:lnTo>
                <a:lnTo>
                  <a:pt x="8853715" y="0"/>
                </a:lnTo>
                <a:lnTo>
                  <a:pt x="12192001" y="0"/>
                </a:lnTo>
                <a:lnTo>
                  <a:pt x="12192001" y="6858000"/>
                </a:lnTo>
                <a:lnTo>
                  <a:pt x="8853715" y="6858000"/>
                </a:lnTo>
                <a:lnTo>
                  <a:pt x="8839201" y="6858000"/>
                </a:lnTo>
                <a:lnTo>
                  <a:pt x="0" y="6858000"/>
                </a:lnTo>
                <a:lnTo>
                  <a:pt x="0" y="4100621"/>
                </a:lnTo>
                <a:lnTo>
                  <a:pt x="26236" y="4131916"/>
                </a:lnTo>
                <a:cubicBezTo>
                  <a:pt x="669536" y="4862990"/>
                  <a:pt x="1494263" y="5302156"/>
                  <a:pt x="2393477" y="5302156"/>
                </a:cubicBezTo>
                <a:cubicBezTo>
                  <a:pt x="4448823" y="5302156"/>
                  <a:pt x="6115011" y="3007734"/>
                  <a:pt x="6115011" y="177421"/>
                </a:cubicBezTo>
                <a:close/>
              </a:path>
            </a:pathLst>
          </a:cu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61F1C3D-365E-40FA-942F-49977A71D0EF}"/>
              </a:ext>
              <a:ext uri="{C183D7F6-B498-43B3-948B-1728B52AA6E4}">
                <adec:decorative xmlns:adec="http://schemas.microsoft.com/office/drawing/2017/decorative" val="1"/>
              </a:ext>
            </a:extLst>
          </p:cNvPr>
          <p:cNvSpPr/>
          <p:nvPr/>
        </p:nvSpPr>
        <p:spPr>
          <a:xfrm flipH="1" flipV="1">
            <a:off x="-4" y="0"/>
            <a:ext cx="12191999" cy="6872512"/>
          </a:xfrm>
          <a:custGeom>
            <a:avLst/>
            <a:gdLst>
              <a:gd name="connsiteX0" fmla="*/ 12191999 w 12191999"/>
              <a:gd name="connsiteY0" fmla="*/ 6639004 h 6857999"/>
              <a:gd name="connsiteX1" fmla="*/ 12191999 w 12191999"/>
              <a:gd name="connsiteY1" fmla="*/ 6857999 h 6857999"/>
              <a:gd name="connsiteX2" fmla="*/ 12186462 w 12191999"/>
              <a:gd name="connsiteY2" fmla="*/ 6857999 h 6857999"/>
              <a:gd name="connsiteX3" fmla="*/ 0 w 12191999"/>
              <a:gd name="connsiteY3" fmla="*/ 0 h 6857999"/>
              <a:gd name="connsiteX4" fmla="*/ 12191999 w 12191999"/>
              <a:gd name="connsiteY4" fmla="*/ 0 h 6857999"/>
              <a:gd name="connsiteX5" fmla="*/ 12191999 w 12191999"/>
              <a:gd name="connsiteY5" fmla="*/ 6638848 h 6857999"/>
              <a:gd name="connsiteX6" fmla="*/ 12183363 w 12191999"/>
              <a:gd name="connsiteY6" fmla="*/ 6297288 h 6857999"/>
              <a:gd name="connsiteX7" fmla="*/ 5553076 w 12191999"/>
              <a:gd name="connsiteY7" fmla="*/ 1 h 6857999"/>
              <a:gd name="connsiteX8" fmla="*/ 47975 w 12191999"/>
              <a:gd name="connsiteY8" fmla="*/ 2927040 h 6857999"/>
              <a:gd name="connsiteX9" fmla="*/ 0 w 12191999"/>
              <a:gd name="connsiteY9" fmla="*/ 300187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6857999">
                <a:moveTo>
                  <a:pt x="12191999" y="6639004"/>
                </a:moveTo>
                <a:lnTo>
                  <a:pt x="12191999" y="6857999"/>
                </a:lnTo>
                <a:lnTo>
                  <a:pt x="12186462" y="6857999"/>
                </a:lnTo>
                <a:close/>
                <a:moveTo>
                  <a:pt x="0" y="0"/>
                </a:moveTo>
                <a:lnTo>
                  <a:pt x="12191999" y="0"/>
                </a:lnTo>
                <a:lnTo>
                  <a:pt x="12191999" y="6638848"/>
                </a:lnTo>
                <a:lnTo>
                  <a:pt x="12183363" y="6297288"/>
                </a:lnTo>
                <a:cubicBezTo>
                  <a:pt x="12005551" y="2789480"/>
                  <a:pt x="9105073" y="1"/>
                  <a:pt x="5553076" y="1"/>
                </a:cubicBezTo>
                <a:cubicBezTo>
                  <a:pt x="3261466" y="1"/>
                  <a:pt x="1241038" y="1161075"/>
                  <a:pt x="47975" y="2927040"/>
                </a:cubicBezTo>
                <a:lnTo>
                  <a:pt x="0" y="3001874"/>
                </a:lnTo>
                <a:close/>
              </a:path>
            </a:pathLst>
          </a:custGeom>
          <a:gradFill>
            <a:gsLst>
              <a:gs pos="0">
                <a:schemeClr val="accent1">
                  <a:alpha val="30000"/>
                </a:schemeClr>
              </a:gs>
              <a:gs pos="100000">
                <a:schemeClr val="tx1">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a:extLst>
              <a:ext uri="{FF2B5EF4-FFF2-40B4-BE49-F238E27FC236}">
                <a16:creationId xmlns:a16="http://schemas.microsoft.com/office/drawing/2014/main" id="{7359DAFD-01AD-91DD-BFCA-8414DDA1178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2093" y="2706555"/>
            <a:ext cx="1908273" cy="1743165"/>
          </a:xfrm>
          <a:prstGeom prst="rect">
            <a:avLst/>
          </a:prstGeom>
        </p:spPr>
      </p:pic>
      <p:sp>
        <p:nvSpPr>
          <p:cNvPr id="12" name="TextBox 11">
            <a:extLst>
              <a:ext uri="{FF2B5EF4-FFF2-40B4-BE49-F238E27FC236}">
                <a16:creationId xmlns:a16="http://schemas.microsoft.com/office/drawing/2014/main" id="{613AA659-8423-4DD6-BC78-CA7CC9CCDCAD}"/>
              </a:ext>
            </a:extLst>
          </p:cNvPr>
          <p:cNvSpPr txBox="1"/>
          <p:nvPr/>
        </p:nvSpPr>
        <p:spPr>
          <a:xfrm>
            <a:off x="6327323" y="370550"/>
            <a:ext cx="5238750" cy="396262"/>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To identify long-term care services</a:t>
            </a:r>
          </a:p>
        </p:txBody>
      </p:sp>
      <p:sp>
        <p:nvSpPr>
          <p:cNvPr id="14" name="TextBox 13">
            <a:extLst>
              <a:ext uri="{FF2B5EF4-FFF2-40B4-BE49-F238E27FC236}">
                <a16:creationId xmlns:a16="http://schemas.microsoft.com/office/drawing/2014/main" id="{1949626B-6F43-4CDE-8BC7-0CD26B15F216}"/>
              </a:ext>
            </a:extLst>
          </p:cNvPr>
          <p:cNvSpPr txBox="1"/>
          <p:nvPr/>
        </p:nvSpPr>
        <p:spPr>
          <a:xfrm>
            <a:off x="6327323" y="1835081"/>
            <a:ext cx="5238750" cy="728661"/>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To access Work Incentives Benefit Counseling services</a:t>
            </a:r>
          </a:p>
        </p:txBody>
      </p:sp>
      <p:sp>
        <p:nvSpPr>
          <p:cNvPr id="15" name="TextBox 14">
            <a:extLst>
              <a:ext uri="{FF2B5EF4-FFF2-40B4-BE49-F238E27FC236}">
                <a16:creationId xmlns:a16="http://schemas.microsoft.com/office/drawing/2014/main" id="{5AB61B64-ABD5-4330-BB01-A11B04F21A6A}"/>
              </a:ext>
            </a:extLst>
          </p:cNvPr>
          <p:cNvSpPr txBox="1"/>
          <p:nvPr/>
        </p:nvSpPr>
        <p:spPr>
          <a:xfrm>
            <a:off x="6327323" y="2733546"/>
            <a:ext cx="5238750" cy="734047"/>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About important Social Security Work Incentives</a:t>
            </a:r>
          </a:p>
        </p:txBody>
      </p:sp>
      <p:sp>
        <p:nvSpPr>
          <p:cNvPr id="16" name="TextBox 15">
            <a:extLst>
              <a:ext uri="{FF2B5EF4-FFF2-40B4-BE49-F238E27FC236}">
                <a16:creationId xmlns:a16="http://schemas.microsoft.com/office/drawing/2014/main" id="{EBF8FEBF-2764-4EA3-A73C-D9C8FA889E62}"/>
              </a:ext>
            </a:extLst>
          </p:cNvPr>
          <p:cNvSpPr txBox="1"/>
          <p:nvPr/>
        </p:nvSpPr>
        <p:spPr>
          <a:xfrm>
            <a:off x="6327323" y="936616"/>
            <a:ext cx="5238750" cy="728661"/>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How Division of Vocational Rehabilitation (DVR) provides support</a:t>
            </a:r>
          </a:p>
        </p:txBody>
      </p:sp>
      <p:sp>
        <p:nvSpPr>
          <p:cNvPr id="17" name="TextBox 16">
            <a:extLst>
              <a:ext uri="{FF2B5EF4-FFF2-40B4-BE49-F238E27FC236}">
                <a16:creationId xmlns:a16="http://schemas.microsoft.com/office/drawing/2014/main" id="{693A6D92-0DA3-46FE-8382-006416BE343D}"/>
              </a:ext>
            </a:extLst>
          </p:cNvPr>
          <p:cNvSpPr txBox="1"/>
          <p:nvPr/>
        </p:nvSpPr>
        <p:spPr>
          <a:xfrm>
            <a:off x="6327323" y="3637397"/>
            <a:ext cx="5238750" cy="734047"/>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To identify resources for Assistive Technology and Adaptive Aids</a:t>
            </a:r>
          </a:p>
        </p:txBody>
      </p:sp>
      <p:sp>
        <p:nvSpPr>
          <p:cNvPr id="18" name="TextBox 17">
            <a:extLst>
              <a:ext uri="{FF2B5EF4-FFF2-40B4-BE49-F238E27FC236}">
                <a16:creationId xmlns:a16="http://schemas.microsoft.com/office/drawing/2014/main" id="{52DFB683-38BE-45AC-A676-5E3A1ACCF9C4}"/>
              </a:ext>
            </a:extLst>
          </p:cNvPr>
          <p:cNvSpPr txBox="1"/>
          <p:nvPr/>
        </p:nvSpPr>
        <p:spPr>
          <a:xfrm>
            <a:off x="6327323" y="4541250"/>
            <a:ext cx="4801341" cy="1061060"/>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About factors and resources for disability disclosure and requesting  accommodations</a:t>
            </a:r>
          </a:p>
        </p:txBody>
      </p:sp>
    </p:spTree>
    <p:custDataLst>
      <p:tags r:id="rId1"/>
    </p:custDataLst>
    <p:extLst>
      <p:ext uri="{BB962C8B-B14F-4D97-AF65-F5344CB8AC3E}">
        <p14:creationId xmlns:p14="http://schemas.microsoft.com/office/powerpoint/2010/main" val="277885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53" presetClass="entr" presetSubtype="16" fill="hold" nodeType="withEffect">
                                  <p:stCondLst>
                                    <p:cond delay="750"/>
                                  </p:stCondLst>
                                  <p:childTnLst>
                                    <p:set>
                                      <p:cBhvr>
                                        <p:cTn id="14" dur="1" fill="hold">
                                          <p:stCondLst>
                                            <p:cond delay="0"/>
                                          </p:stCondLst>
                                        </p:cTn>
                                        <p:tgtEl>
                                          <p:spTgt spid="41"/>
                                        </p:tgtEl>
                                        <p:attrNameLst>
                                          <p:attrName>style.visibility</p:attrName>
                                        </p:attrNameLst>
                                      </p:cBhvr>
                                      <p:to>
                                        <p:strVal val="visible"/>
                                      </p:to>
                                    </p:set>
                                    <p:anim calcmode="lin" valueType="num">
                                      <p:cBhvr>
                                        <p:cTn id="15" dur="1000" fill="hold"/>
                                        <p:tgtEl>
                                          <p:spTgt spid="41"/>
                                        </p:tgtEl>
                                        <p:attrNameLst>
                                          <p:attrName>ppt_w</p:attrName>
                                        </p:attrNameLst>
                                      </p:cBhvr>
                                      <p:tavLst>
                                        <p:tav tm="0">
                                          <p:val>
                                            <p:fltVal val="0"/>
                                          </p:val>
                                        </p:tav>
                                        <p:tav tm="100000">
                                          <p:val>
                                            <p:strVal val="#ppt_w"/>
                                          </p:val>
                                        </p:tav>
                                      </p:tavLst>
                                    </p:anim>
                                    <p:anim calcmode="lin" valueType="num">
                                      <p:cBhvr>
                                        <p:cTn id="16" dur="1000" fill="hold"/>
                                        <p:tgtEl>
                                          <p:spTgt spid="41"/>
                                        </p:tgtEl>
                                        <p:attrNameLst>
                                          <p:attrName>ppt_h</p:attrName>
                                        </p:attrNameLst>
                                      </p:cBhvr>
                                      <p:tavLst>
                                        <p:tav tm="0">
                                          <p:val>
                                            <p:fltVal val="0"/>
                                          </p:val>
                                        </p:tav>
                                        <p:tav tm="100000">
                                          <p:val>
                                            <p:strVal val="#ppt_h"/>
                                          </p:val>
                                        </p:tav>
                                      </p:tavLst>
                                    </p:anim>
                                    <p:animEffect transition="in" filter="fade">
                                      <p:cBhvr>
                                        <p:cTn id="17" dur="10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750" fill="hold"/>
                                        <p:tgtEl>
                                          <p:spTgt spid="12"/>
                                        </p:tgtEl>
                                        <p:attrNameLst>
                                          <p:attrName>ppt_x</p:attrName>
                                        </p:attrNameLst>
                                      </p:cBhvr>
                                      <p:tavLst>
                                        <p:tav tm="0">
                                          <p:val>
                                            <p:strVal val="1+#ppt_w/2"/>
                                          </p:val>
                                        </p:tav>
                                        <p:tav tm="100000">
                                          <p:val>
                                            <p:strVal val="#ppt_x"/>
                                          </p:val>
                                        </p:tav>
                                      </p:tavLst>
                                    </p:anim>
                                    <p:anim calcmode="lin" valueType="num">
                                      <p:cBhvr additive="base">
                                        <p:cTn id="23" dur="7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750" fill="hold"/>
                                        <p:tgtEl>
                                          <p:spTgt spid="16"/>
                                        </p:tgtEl>
                                        <p:attrNameLst>
                                          <p:attrName>ppt_x</p:attrName>
                                        </p:attrNameLst>
                                      </p:cBhvr>
                                      <p:tavLst>
                                        <p:tav tm="0">
                                          <p:val>
                                            <p:strVal val="1+#ppt_w/2"/>
                                          </p:val>
                                        </p:tav>
                                        <p:tav tm="100000">
                                          <p:val>
                                            <p:strVal val="#ppt_x"/>
                                          </p:val>
                                        </p:tav>
                                      </p:tavLst>
                                    </p:anim>
                                    <p:anim calcmode="lin" valueType="num">
                                      <p:cBhvr additive="base">
                                        <p:cTn id="29"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750" fill="hold"/>
                                        <p:tgtEl>
                                          <p:spTgt spid="14"/>
                                        </p:tgtEl>
                                        <p:attrNameLst>
                                          <p:attrName>ppt_x</p:attrName>
                                        </p:attrNameLst>
                                      </p:cBhvr>
                                      <p:tavLst>
                                        <p:tav tm="0">
                                          <p:val>
                                            <p:strVal val="1+#ppt_w/2"/>
                                          </p:val>
                                        </p:tav>
                                        <p:tav tm="100000">
                                          <p:val>
                                            <p:strVal val="#ppt_x"/>
                                          </p:val>
                                        </p:tav>
                                      </p:tavLst>
                                    </p:anim>
                                    <p:anim calcmode="lin" valueType="num">
                                      <p:cBhvr additive="base">
                                        <p:cTn id="35"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750" fill="hold"/>
                                        <p:tgtEl>
                                          <p:spTgt spid="15"/>
                                        </p:tgtEl>
                                        <p:attrNameLst>
                                          <p:attrName>ppt_x</p:attrName>
                                        </p:attrNameLst>
                                      </p:cBhvr>
                                      <p:tavLst>
                                        <p:tav tm="0">
                                          <p:val>
                                            <p:strVal val="1+#ppt_w/2"/>
                                          </p:val>
                                        </p:tav>
                                        <p:tav tm="100000">
                                          <p:val>
                                            <p:strVal val="#ppt_x"/>
                                          </p:val>
                                        </p:tav>
                                      </p:tavLst>
                                    </p:anim>
                                    <p:anim calcmode="lin" valueType="num">
                                      <p:cBhvr additive="base">
                                        <p:cTn id="41" dur="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750" fill="hold"/>
                                        <p:tgtEl>
                                          <p:spTgt spid="17"/>
                                        </p:tgtEl>
                                        <p:attrNameLst>
                                          <p:attrName>ppt_x</p:attrName>
                                        </p:attrNameLst>
                                      </p:cBhvr>
                                      <p:tavLst>
                                        <p:tav tm="0">
                                          <p:val>
                                            <p:strVal val="1+#ppt_w/2"/>
                                          </p:val>
                                        </p:tav>
                                        <p:tav tm="100000">
                                          <p:val>
                                            <p:strVal val="#ppt_x"/>
                                          </p:val>
                                        </p:tav>
                                      </p:tavLst>
                                    </p:anim>
                                    <p:anim calcmode="lin" valueType="num">
                                      <p:cBhvr additive="base">
                                        <p:cTn id="47"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750" fill="hold"/>
                                        <p:tgtEl>
                                          <p:spTgt spid="18"/>
                                        </p:tgtEl>
                                        <p:attrNameLst>
                                          <p:attrName>ppt_x</p:attrName>
                                        </p:attrNameLst>
                                      </p:cBhvr>
                                      <p:tavLst>
                                        <p:tav tm="0">
                                          <p:val>
                                            <p:strVal val="1+#ppt_w/2"/>
                                          </p:val>
                                        </p:tav>
                                        <p:tav tm="100000">
                                          <p:val>
                                            <p:strVal val="#ppt_x"/>
                                          </p:val>
                                        </p:tav>
                                      </p:tavLst>
                                    </p:anim>
                                    <p:anim calcmode="lin" valueType="num">
                                      <p:cBhvr additive="base">
                                        <p:cTn id="53"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2" grpId="0"/>
      <p:bldP spid="14"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alpha val="47000"/>
              </a:schemeClr>
            </a:gs>
            <a:gs pos="40000">
              <a:schemeClr val="accent2">
                <a:lumMod val="95000"/>
                <a:lumOff val="5000"/>
              </a:schemeClr>
            </a:gs>
            <a:gs pos="77000">
              <a:schemeClr val="tx2">
                <a:lumMod val="5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5037F12-65B5-E66A-77A9-EE6F4E33EDFD}"/>
              </a:ext>
              <a:ext uri="{C183D7F6-B498-43B3-948B-1728B52AA6E4}">
                <adec:decorative xmlns:adec="http://schemas.microsoft.com/office/drawing/2017/decorative" val="1"/>
              </a:ext>
            </a:extLst>
          </p:cNvPr>
          <p:cNvSpPr/>
          <p:nvPr/>
        </p:nvSpPr>
        <p:spPr>
          <a:xfrm rot="10800000">
            <a:off x="-7" y="0"/>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6" name="Freeform: Shape 5">
            <a:extLst>
              <a:ext uri="{FF2B5EF4-FFF2-40B4-BE49-F238E27FC236}">
                <a16:creationId xmlns:a16="http://schemas.microsoft.com/office/drawing/2014/main" id="{FCD27EA7-7F75-648F-0005-36D391C82607}"/>
              </a:ext>
              <a:ext uri="{C183D7F6-B498-43B3-948B-1728B52AA6E4}">
                <adec:decorative xmlns:adec="http://schemas.microsoft.com/office/drawing/2017/decorative" val="1"/>
              </a:ext>
            </a:extLst>
          </p:cNvPr>
          <p:cNvSpPr/>
          <p:nvPr/>
        </p:nvSpPr>
        <p:spPr>
          <a:xfrm rot="10800000" flipH="1" flipV="1">
            <a:off x="-6" y="1597446"/>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2" name="Title 1">
            <a:extLst>
              <a:ext uri="{FF2B5EF4-FFF2-40B4-BE49-F238E27FC236}">
                <a16:creationId xmlns:a16="http://schemas.microsoft.com/office/drawing/2014/main" id="{4474BC12-376F-776E-F97A-3690BD76F029}"/>
              </a:ext>
            </a:extLst>
          </p:cNvPr>
          <p:cNvSpPr>
            <a:spLocks noGrp="1"/>
          </p:cNvSpPr>
          <p:nvPr>
            <p:ph type="ctrTitle"/>
          </p:nvPr>
        </p:nvSpPr>
        <p:spPr>
          <a:xfrm>
            <a:off x="1524000" y="1597436"/>
            <a:ext cx="9144000" cy="2870655"/>
          </a:xfrm>
        </p:spPr>
        <p:txBody>
          <a:bodyPr>
            <a:noAutofit/>
          </a:bodyPr>
          <a:lstStyle/>
          <a:p>
            <a:r>
              <a:rPr lang="en-US" sz="6600" dirty="0">
                <a:solidFill>
                  <a:schemeClr val="bg1"/>
                </a:solidFill>
              </a:rPr>
              <a:t>Social Security Work Incentives </a:t>
            </a:r>
          </a:p>
        </p:txBody>
      </p:sp>
    </p:spTree>
    <p:custDataLst>
      <p:tags r:id="rId1"/>
    </p:custDataLst>
    <p:extLst>
      <p:ext uri="{BB962C8B-B14F-4D97-AF65-F5344CB8AC3E}">
        <p14:creationId xmlns:p14="http://schemas.microsoft.com/office/powerpoint/2010/main" val="19790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Magnifying glass and question mark">
            <a:extLst>
              <a:ext uri="{FF2B5EF4-FFF2-40B4-BE49-F238E27FC236}">
                <a16:creationId xmlns:a16="http://schemas.microsoft.com/office/drawing/2014/main" id="{0B427A1E-963F-7545-5B92-517DD29ECBDA}"/>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cstate="email">
            <a:duotone>
              <a:schemeClr val="accent4">
                <a:shade val="45000"/>
                <a:satMod val="135000"/>
              </a:schemeClr>
              <a:prstClr val="white"/>
            </a:duotone>
            <a:extLst>
              <a:ext uri="{28A0092B-C50C-407E-A947-70E740481C1C}">
                <a14:useLocalDpi xmlns:a14="http://schemas.microsoft.com/office/drawing/2010/main"/>
              </a:ext>
            </a:extLst>
          </a:blip>
          <a:srcRect l="33233" t="11226" r="30981" b="11226"/>
          <a:stretch/>
        </p:blipFill>
        <p:spPr>
          <a:xfrm>
            <a:off x="0" y="0"/>
            <a:ext cx="5626100" cy="6858000"/>
          </a:xfrm>
        </p:spPr>
      </p:pic>
      <p:sp>
        <p:nvSpPr>
          <p:cNvPr id="2" name="Title 1">
            <a:extLst>
              <a:ext uri="{FF2B5EF4-FFF2-40B4-BE49-F238E27FC236}">
                <a16:creationId xmlns:a16="http://schemas.microsoft.com/office/drawing/2014/main" id="{8ECAC698-1118-DD67-4F82-6011EC963C8F}"/>
              </a:ext>
            </a:extLst>
          </p:cNvPr>
          <p:cNvSpPr>
            <a:spLocks noGrp="1"/>
          </p:cNvSpPr>
          <p:nvPr>
            <p:ph type="ctrTitle"/>
          </p:nvPr>
        </p:nvSpPr>
        <p:spPr>
          <a:xfrm>
            <a:off x="6372468" y="352882"/>
            <a:ext cx="4819274" cy="1643344"/>
          </a:xfrm>
        </p:spPr>
        <p:txBody>
          <a:bodyPr>
            <a:noAutofit/>
          </a:bodyPr>
          <a:lstStyle/>
          <a:p>
            <a:r>
              <a:rPr lang="en-US" sz="4400" dirty="0"/>
              <a:t>What Are </a:t>
            </a:r>
            <a:r>
              <a:rPr lang="en-US" sz="4400" b="1" dirty="0"/>
              <a:t>Work Incentives?</a:t>
            </a:r>
          </a:p>
        </p:txBody>
      </p:sp>
      <p:sp>
        <p:nvSpPr>
          <p:cNvPr id="3" name="Content Placeholder 2">
            <a:extLst>
              <a:ext uri="{FF2B5EF4-FFF2-40B4-BE49-F238E27FC236}">
                <a16:creationId xmlns:a16="http://schemas.microsoft.com/office/drawing/2014/main" id="{78E32C1C-442B-B889-0A85-C47550AE3BAA}"/>
              </a:ext>
            </a:extLst>
          </p:cNvPr>
          <p:cNvSpPr>
            <a:spLocks noGrp="1"/>
          </p:cNvSpPr>
          <p:nvPr>
            <p:ph type="subTitle" idx="1"/>
          </p:nvPr>
        </p:nvSpPr>
        <p:spPr>
          <a:xfrm>
            <a:off x="6372468" y="2524259"/>
            <a:ext cx="5364479" cy="3977962"/>
          </a:xfrm>
        </p:spPr>
        <p:txBody>
          <a:bodyPr>
            <a:noAutofit/>
          </a:bodyPr>
          <a:lstStyle/>
          <a:p>
            <a:pPr>
              <a:lnSpc>
                <a:spcPct val="108000"/>
              </a:lnSpc>
              <a:buClr>
                <a:schemeClr val="accent1"/>
              </a:buClr>
            </a:pPr>
            <a:r>
              <a:rPr lang="en-US" dirty="0">
                <a:solidFill>
                  <a:srgbClr val="000000"/>
                </a:solidFill>
                <a:latin typeface="+mn-lt"/>
              </a:rPr>
              <a:t>Work Incentives are </a:t>
            </a:r>
            <a:r>
              <a:rPr lang="en-US" dirty="0">
                <a:solidFill>
                  <a:schemeClr val="tx2"/>
                </a:solidFill>
                <a:latin typeface="+mn-lt"/>
              </a:rPr>
              <a:t>special rules that make it possible for people who receive… </a:t>
            </a:r>
          </a:p>
          <a:p>
            <a:pPr>
              <a:lnSpc>
                <a:spcPct val="108000"/>
              </a:lnSpc>
              <a:buClr>
                <a:schemeClr val="accent1"/>
              </a:buClr>
            </a:pPr>
            <a:r>
              <a:rPr lang="en-US" sz="2200" b="0" dirty="0">
                <a:solidFill>
                  <a:srgbClr val="000000"/>
                </a:solidFill>
                <a:latin typeface="+mn-lt"/>
              </a:rPr>
              <a:t>Social Security Disability Insurance (SSDI) </a:t>
            </a:r>
          </a:p>
          <a:p>
            <a:pPr>
              <a:lnSpc>
                <a:spcPct val="108000"/>
              </a:lnSpc>
              <a:buClr>
                <a:schemeClr val="accent1"/>
              </a:buClr>
            </a:pPr>
            <a:r>
              <a:rPr lang="en-US" sz="2200" i="1" dirty="0">
                <a:solidFill>
                  <a:srgbClr val="000000"/>
                </a:solidFill>
                <a:latin typeface="+mn-lt"/>
              </a:rPr>
              <a:t>or</a:t>
            </a:r>
            <a:r>
              <a:rPr lang="en-US" sz="2200" b="0" i="1" dirty="0">
                <a:solidFill>
                  <a:srgbClr val="000000"/>
                </a:solidFill>
                <a:latin typeface="+mn-lt"/>
              </a:rPr>
              <a:t> </a:t>
            </a:r>
          </a:p>
          <a:p>
            <a:pPr>
              <a:lnSpc>
                <a:spcPct val="108000"/>
              </a:lnSpc>
              <a:buClr>
                <a:schemeClr val="accent1"/>
              </a:buClr>
            </a:pPr>
            <a:r>
              <a:rPr lang="en-US" sz="2200" b="0" dirty="0">
                <a:solidFill>
                  <a:srgbClr val="000000"/>
                </a:solidFill>
                <a:latin typeface="+mn-lt"/>
              </a:rPr>
              <a:t>Supplemental Security Income (SSI)</a:t>
            </a:r>
          </a:p>
          <a:p>
            <a:pPr>
              <a:lnSpc>
                <a:spcPct val="108000"/>
              </a:lnSpc>
              <a:buClr>
                <a:schemeClr val="accent1"/>
              </a:buClr>
            </a:pPr>
            <a:r>
              <a:rPr lang="en-US" b="0" dirty="0">
                <a:solidFill>
                  <a:srgbClr val="000000"/>
                </a:solidFill>
                <a:latin typeface="+mn-lt"/>
              </a:rPr>
              <a:t> </a:t>
            </a:r>
            <a:r>
              <a:rPr lang="en-US" dirty="0">
                <a:solidFill>
                  <a:schemeClr val="tx2"/>
                </a:solidFill>
                <a:latin typeface="+mn-lt"/>
              </a:rPr>
              <a:t>…to try work and keep the benefits they need. </a:t>
            </a:r>
            <a:endParaRPr lang="en-US" dirty="0">
              <a:solidFill>
                <a:schemeClr val="tx2"/>
              </a:solidFill>
            </a:endParaRPr>
          </a:p>
        </p:txBody>
      </p:sp>
      <p:sp>
        <p:nvSpPr>
          <p:cNvPr id="10" name="Freeform: Shape 9">
            <a:extLst>
              <a:ext uri="{FF2B5EF4-FFF2-40B4-BE49-F238E27FC236}">
                <a16:creationId xmlns:a16="http://schemas.microsoft.com/office/drawing/2014/main" id="{594B0031-72A7-0C46-8272-12B154B2C2CB}"/>
              </a:ext>
              <a:ext uri="{C183D7F6-B498-43B3-948B-1728B52AA6E4}">
                <adec:decorative xmlns:adec="http://schemas.microsoft.com/office/drawing/2017/decorative" val="1"/>
              </a:ext>
            </a:extLst>
          </p:cNvPr>
          <p:cNvSpPr/>
          <p:nvPr/>
        </p:nvSpPr>
        <p:spPr>
          <a:xfrm>
            <a:off x="0" y="0"/>
            <a:ext cx="6096000" cy="6858000"/>
          </a:xfrm>
          <a:custGeom>
            <a:avLst/>
            <a:gdLst>
              <a:gd name="connsiteX0" fmla="*/ 0 w 5778404"/>
              <a:gd name="connsiteY0" fmla="*/ 0 h 6858000"/>
              <a:gd name="connsiteX1" fmla="*/ 5775563 w 5778404"/>
              <a:gd name="connsiteY1" fmla="*/ 0 h 6858000"/>
              <a:gd name="connsiteX2" fmla="*/ 5778404 w 5778404"/>
              <a:gd name="connsiteY2" fmla="*/ 14407 h 6858000"/>
              <a:gd name="connsiteX3" fmla="*/ 5565208 w 5778404"/>
              <a:gd name="connsiteY3" fmla="*/ 30619 h 6858000"/>
              <a:gd name="connsiteX4" fmla="*/ 240891 w 5778404"/>
              <a:gd name="connsiteY4" fmla="*/ 5930695 h 6858000"/>
              <a:gd name="connsiteX5" fmla="*/ 309226 w 5778404"/>
              <a:gd name="connsiteY5" fmla="*/ 6833882 h 6858000"/>
              <a:gd name="connsiteX6" fmla="*/ 313533 w 5778404"/>
              <a:gd name="connsiteY6" fmla="*/ 6858000 h 6858000"/>
              <a:gd name="connsiteX7" fmla="*/ 0 w 577840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8404" h="6858000">
                <a:moveTo>
                  <a:pt x="0" y="0"/>
                </a:moveTo>
                <a:lnTo>
                  <a:pt x="5775563" y="0"/>
                </a:lnTo>
                <a:lnTo>
                  <a:pt x="5778404" y="14407"/>
                </a:lnTo>
                <a:lnTo>
                  <a:pt x="5565208" y="30619"/>
                </a:lnTo>
                <a:cubicBezTo>
                  <a:pt x="2574619" y="334330"/>
                  <a:pt x="240891" y="2859977"/>
                  <a:pt x="240891" y="5930695"/>
                </a:cubicBezTo>
                <a:cubicBezTo>
                  <a:pt x="240891" y="6237767"/>
                  <a:pt x="264229" y="6539388"/>
                  <a:pt x="309226" y="6833882"/>
                </a:cubicBezTo>
                <a:lnTo>
                  <a:pt x="313533" y="6858000"/>
                </a:lnTo>
                <a:lnTo>
                  <a:pt x="0" y="6858000"/>
                </a:lnTo>
                <a:close/>
              </a:path>
            </a:pathLst>
          </a:custGeom>
          <a:gradFill>
            <a:gsLst>
              <a:gs pos="0">
                <a:schemeClr val="accent1">
                  <a:alpha val="90000"/>
                </a:schemeClr>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Tree>
    <p:custDataLst>
      <p:tags r:id="rId1"/>
    </p:custDataLst>
    <p:extLst>
      <p:ext uri="{BB962C8B-B14F-4D97-AF65-F5344CB8AC3E}">
        <p14:creationId xmlns:p14="http://schemas.microsoft.com/office/powerpoint/2010/main" val="187793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2" presetClass="entr" presetSubtype="8" fill="hold" grpId="0" nodeType="withEffect">
                                  <p:stCondLst>
                                    <p:cond delay="0"/>
                                  </p:stCondLst>
                                  <p:iterate type="wd">
                                    <p:tmPct val="10000"/>
                                  </p:iterate>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1400"/>
                            </p:stCondLst>
                            <p:childTnLst>
                              <p:par>
                                <p:cTn id="13" presetID="22" presetClass="entr" presetSubtype="8" fill="hold" grpId="0" nodeType="afterEffect">
                                  <p:stCondLst>
                                    <p:cond delay="0"/>
                                  </p:stCondLst>
                                  <p:iterate type="wd">
                                    <p:tmPct val="1000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75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75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75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75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left)">
                                      <p:cBhvr>
                                        <p:cTn id="35"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4000"/>
          </a:schemeClr>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0844BD1-EC79-C951-D1C4-A704BD4424E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12527" b="34805"/>
          <a:stretch/>
        </p:blipFill>
        <p:spPr>
          <a:xfrm>
            <a:off x="0" y="1"/>
            <a:ext cx="12192000" cy="3429001"/>
          </a:xfrm>
          <a:noFill/>
        </p:spPr>
      </p:pic>
      <p:sp>
        <p:nvSpPr>
          <p:cNvPr id="5" name="Title 4">
            <a:extLst>
              <a:ext uri="{FF2B5EF4-FFF2-40B4-BE49-F238E27FC236}">
                <a16:creationId xmlns:a16="http://schemas.microsoft.com/office/drawing/2014/main" id="{B17AA01D-5B40-4B38-B9CF-00C1B88F1B25}"/>
              </a:ext>
            </a:extLst>
          </p:cNvPr>
          <p:cNvSpPr>
            <a:spLocks noGrp="1"/>
          </p:cNvSpPr>
          <p:nvPr>
            <p:ph type="ctrTitle"/>
          </p:nvPr>
        </p:nvSpPr>
        <p:spPr>
          <a:xfrm>
            <a:off x="838199" y="4219783"/>
            <a:ext cx="3461951" cy="1765318"/>
          </a:xfrm>
        </p:spPr>
        <p:txBody>
          <a:bodyPr>
            <a:noAutofit/>
          </a:bodyPr>
          <a:lstStyle/>
          <a:p>
            <a:r>
              <a:rPr lang="en-US" sz="5200" b="1" dirty="0"/>
              <a:t>SSDI Work Incentives </a:t>
            </a:r>
          </a:p>
        </p:txBody>
      </p:sp>
      <p:sp>
        <p:nvSpPr>
          <p:cNvPr id="11" name="Freeform: Shape 10">
            <a:extLst>
              <a:ext uri="{FF2B5EF4-FFF2-40B4-BE49-F238E27FC236}">
                <a16:creationId xmlns:a16="http://schemas.microsoft.com/office/drawing/2014/main" id="{E6367AD6-A3D9-4242-A136-0271F336A83D}"/>
              </a:ext>
              <a:ext uri="{C183D7F6-B498-43B3-948B-1728B52AA6E4}">
                <adec:decorative xmlns:adec="http://schemas.microsoft.com/office/drawing/2017/decorative" val="1"/>
              </a:ext>
            </a:extLst>
          </p:cNvPr>
          <p:cNvSpPr/>
          <p:nvPr/>
        </p:nvSpPr>
        <p:spPr>
          <a:xfrm flipH="1">
            <a:off x="0" y="1"/>
            <a:ext cx="12192000" cy="4343831"/>
          </a:xfrm>
          <a:custGeom>
            <a:avLst/>
            <a:gdLst>
              <a:gd name="connsiteX0" fmla="*/ 7947932 w 12192000"/>
              <a:gd name="connsiteY0" fmla="*/ 0 h 4343831"/>
              <a:gd name="connsiteX1" fmla="*/ 12192000 w 12192000"/>
              <a:gd name="connsiteY1" fmla="*/ 0 h 4343831"/>
              <a:gd name="connsiteX2" fmla="*/ 12192000 w 12192000"/>
              <a:gd name="connsiteY2" fmla="*/ 1007642 h 4343831"/>
              <a:gd name="connsiteX3" fmla="*/ 12043395 w 12192000"/>
              <a:gd name="connsiteY3" fmla="*/ 931531 h 4343831"/>
              <a:gd name="connsiteX4" fmla="*/ 7947932 w 12192000"/>
              <a:gd name="connsiteY4" fmla="*/ 0 h 4343831"/>
              <a:gd name="connsiteX5" fmla="*/ 0 w 12192000"/>
              <a:gd name="connsiteY5" fmla="*/ 0 h 4343831"/>
              <a:gd name="connsiteX6" fmla="*/ 7947932 w 12192000"/>
              <a:gd name="connsiteY6" fmla="*/ 0 h 4343831"/>
              <a:gd name="connsiteX7" fmla="*/ 114720 w 12192000"/>
              <a:gd name="connsiteY7" fmla="*/ 4164886 h 4343831"/>
              <a:gd name="connsiteX8" fmla="*/ 0 w 12192000"/>
              <a:gd name="connsiteY8" fmla="*/ 4343831 h 434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343831">
                <a:moveTo>
                  <a:pt x="7947932" y="0"/>
                </a:moveTo>
                <a:lnTo>
                  <a:pt x="12192000" y="0"/>
                </a:lnTo>
                <a:lnTo>
                  <a:pt x="12192000" y="1007642"/>
                </a:lnTo>
                <a:lnTo>
                  <a:pt x="12043395" y="931531"/>
                </a:lnTo>
                <a:cubicBezTo>
                  <a:pt x="10804455" y="334549"/>
                  <a:pt x="9415263" y="0"/>
                  <a:pt x="7947932" y="0"/>
                </a:cubicBezTo>
                <a:close/>
                <a:moveTo>
                  <a:pt x="0" y="0"/>
                </a:moveTo>
                <a:lnTo>
                  <a:pt x="7947932" y="0"/>
                </a:lnTo>
                <a:cubicBezTo>
                  <a:pt x="4687197" y="0"/>
                  <a:pt x="1812330" y="1652092"/>
                  <a:pt x="114720" y="4164886"/>
                </a:cubicBezTo>
                <a:lnTo>
                  <a:pt x="0" y="4343831"/>
                </a:lnTo>
                <a:close/>
              </a:path>
            </a:pathLst>
          </a:custGeom>
          <a:gradFill>
            <a:gsLst>
              <a:gs pos="0">
                <a:schemeClr val="accent1">
                  <a:alpha val="90000"/>
                </a:schemeClr>
              </a:gs>
              <a:gs pos="100000">
                <a:schemeClr val="accent6">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6C124AF-429C-4112-8894-457EAE3A2AD2}"/>
              </a:ext>
            </a:extLst>
          </p:cNvPr>
          <p:cNvSpPr txBox="1"/>
          <p:nvPr/>
        </p:nvSpPr>
        <p:spPr>
          <a:xfrm>
            <a:off x="5118100" y="3819655"/>
            <a:ext cx="6388100" cy="2565574"/>
          </a:xfrm>
          <a:prstGeom prst="rect">
            <a:avLst/>
          </a:prstGeom>
          <a:noFill/>
        </p:spPr>
        <p:txBody>
          <a:bodyPr wrap="square" rtlCol="0" anchor="ctr">
            <a:spAutoFit/>
          </a:bodyPr>
          <a:lstStyle/>
          <a:p>
            <a:pPr marL="342900" indent="-342900">
              <a:lnSpc>
                <a:spcPct val="108000"/>
              </a:lnSpc>
              <a:spcBef>
                <a:spcPts val="1000"/>
              </a:spcBef>
              <a:buClr>
                <a:schemeClr val="accent1"/>
              </a:buClr>
              <a:buSzPct val="125000"/>
              <a:buFont typeface="Arial" panose="020B0604020202020204" pitchFamily="34" charset="0"/>
              <a:buChar char="•"/>
            </a:pPr>
            <a:r>
              <a:rPr lang="en-US" sz="2400" dirty="0">
                <a:solidFill>
                  <a:srgbClr val="000000"/>
                </a:solidFill>
              </a:rPr>
              <a:t>Trial Work Period</a:t>
            </a:r>
          </a:p>
          <a:p>
            <a:pPr marL="342900" indent="-342900">
              <a:lnSpc>
                <a:spcPct val="108000"/>
              </a:lnSpc>
              <a:spcBef>
                <a:spcPts val="1000"/>
              </a:spcBef>
              <a:buClr>
                <a:schemeClr val="accent1"/>
              </a:buClr>
              <a:buSzPct val="125000"/>
              <a:buFont typeface="Arial" panose="020B0604020202020204" pitchFamily="34" charset="0"/>
              <a:buChar char="•"/>
            </a:pPr>
            <a:r>
              <a:rPr lang="en-US" sz="2400" dirty="0">
                <a:solidFill>
                  <a:srgbClr val="000000"/>
                </a:solidFill>
              </a:rPr>
              <a:t>Extended Period of Eligibility </a:t>
            </a:r>
          </a:p>
          <a:p>
            <a:pPr marL="342900" indent="-342900">
              <a:lnSpc>
                <a:spcPct val="108000"/>
              </a:lnSpc>
              <a:spcBef>
                <a:spcPts val="1000"/>
              </a:spcBef>
              <a:buClr>
                <a:schemeClr val="accent1"/>
              </a:buClr>
              <a:buSzPct val="125000"/>
              <a:buFont typeface="Arial" panose="020B0604020202020204" pitchFamily="34" charset="0"/>
              <a:buChar char="•"/>
            </a:pPr>
            <a:r>
              <a:rPr lang="en-US" sz="2400" dirty="0">
                <a:solidFill>
                  <a:srgbClr val="000000"/>
                </a:solidFill>
              </a:rPr>
              <a:t>Impairment-Related Work Expenses</a:t>
            </a:r>
          </a:p>
          <a:p>
            <a:pPr marL="342900" indent="-342900">
              <a:lnSpc>
                <a:spcPct val="108000"/>
              </a:lnSpc>
              <a:spcBef>
                <a:spcPts val="1000"/>
              </a:spcBef>
              <a:buClr>
                <a:schemeClr val="accent1"/>
              </a:buClr>
              <a:buSzPct val="125000"/>
              <a:buFont typeface="Arial" panose="020B0604020202020204" pitchFamily="34" charset="0"/>
              <a:buChar char="•"/>
            </a:pPr>
            <a:r>
              <a:rPr lang="en-US" sz="2400" dirty="0">
                <a:solidFill>
                  <a:srgbClr val="000000"/>
                </a:solidFill>
              </a:rPr>
              <a:t>Subsidy or Special Conditions</a:t>
            </a:r>
          </a:p>
          <a:p>
            <a:pPr marL="342900" indent="-342900">
              <a:lnSpc>
                <a:spcPct val="108000"/>
              </a:lnSpc>
              <a:spcBef>
                <a:spcPts val="1000"/>
              </a:spcBef>
              <a:buClr>
                <a:schemeClr val="accent1"/>
              </a:buClr>
              <a:buSzPct val="125000"/>
              <a:buFont typeface="Arial" panose="020B0604020202020204" pitchFamily="34" charset="0"/>
              <a:buChar char="•"/>
            </a:pPr>
            <a:r>
              <a:rPr lang="en-US" sz="2400" dirty="0">
                <a:solidFill>
                  <a:srgbClr val="000000"/>
                </a:solidFill>
              </a:rPr>
              <a:t>Extended Period of Medicare Coverage </a:t>
            </a:r>
          </a:p>
        </p:txBody>
      </p:sp>
    </p:spTree>
    <p:custDataLst>
      <p:tags r:id="rId1"/>
    </p:custDataLst>
    <p:extLst>
      <p:ext uri="{BB962C8B-B14F-4D97-AF65-F5344CB8AC3E}">
        <p14:creationId xmlns:p14="http://schemas.microsoft.com/office/powerpoint/2010/main" val="40425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750"/>
                                        <p:tgtEl>
                                          <p:spTgt spid="11"/>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1000"/>
                                        <p:tgtEl>
                                          <p:spTgt spid="12">
                                            <p:txEl>
                                              <p:pRg st="0" end="0"/>
                                            </p:txEl>
                                          </p:spTgt>
                                        </p:tgtEl>
                                      </p:cBhvr>
                                    </p:animEffect>
                                    <p:anim calcmode="lin" valueType="num">
                                      <p:cBhvr>
                                        <p:cTn id="1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42" presetClass="entr" presetSubtype="0" fill="hold" grpId="0" nodeType="after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1000"/>
                                        <p:tgtEl>
                                          <p:spTgt spid="12">
                                            <p:txEl>
                                              <p:pRg st="1" end="1"/>
                                            </p:txEl>
                                          </p:spTgt>
                                        </p:tgtEl>
                                      </p:cBhvr>
                                    </p:animEffect>
                                    <p:anim calcmode="lin" valueType="num">
                                      <p:cBhvr>
                                        <p:cTn id="2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1000"/>
                                        <p:tgtEl>
                                          <p:spTgt spid="12">
                                            <p:txEl>
                                              <p:pRg st="2" end="2"/>
                                            </p:txEl>
                                          </p:spTgt>
                                        </p:tgtEl>
                                      </p:cBhvr>
                                    </p:animEffect>
                                    <p:anim calcmode="lin" valueType="num">
                                      <p:cBhvr>
                                        <p:cTn id="2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4250"/>
                            </p:stCondLst>
                            <p:childTnLst>
                              <p:par>
                                <p:cTn id="32" presetID="42" presetClass="entr" presetSubtype="0" fill="hold" grpId="0" nodeType="after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animEffect transition="in" filter="fade">
                                      <p:cBhvr>
                                        <p:cTn id="34" dur="1000"/>
                                        <p:tgtEl>
                                          <p:spTgt spid="12">
                                            <p:txEl>
                                              <p:pRg st="3" end="3"/>
                                            </p:txEl>
                                          </p:spTgt>
                                        </p:tgtEl>
                                      </p:cBhvr>
                                    </p:animEffect>
                                    <p:anim calcmode="lin" valueType="num">
                                      <p:cBhvr>
                                        <p:cTn id="3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5250"/>
                            </p:stCondLst>
                            <p:childTnLst>
                              <p:par>
                                <p:cTn id="38" presetID="42" presetClass="entr" presetSubtype="0" fill="hold" grpId="0" nodeType="afterEffect">
                                  <p:stCondLst>
                                    <p:cond delay="0"/>
                                  </p:stCondLst>
                                  <p:childTnLst>
                                    <p:set>
                                      <p:cBhvr>
                                        <p:cTn id="39" dur="1" fill="hold">
                                          <p:stCondLst>
                                            <p:cond delay="0"/>
                                          </p:stCondLst>
                                        </p:cTn>
                                        <p:tgtEl>
                                          <p:spTgt spid="12">
                                            <p:txEl>
                                              <p:pRg st="4" end="4"/>
                                            </p:txEl>
                                          </p:spTgt>
                                        </p:tgtEl>
                                        <p:attrNameLst>
                                          <p:attrName>style.visibility</p:attrName>
                                        </p:attrNameLst>
                                      </p:cBhvr>
                                      <p:to>
                                        <p:strVal val="visible"/>
                                      </p:to>
                                    </p:set>
                                    <p:animEffect transition="in" filter="fade">
                                      <p:cBhvr>
                                        <p:cTn id="40" dur="1000"/>
                                        <p:tgtEl>
                                          <p:spTgt spid="12">
                                            <p:txEl>
                                              <p:pRg st="4" end="4"/>
                                            </p:txEl>
                                          </p:spTgt>
                                        </p:tgtEl>
                                      </p:cBhvr>
                                    </p:animEffect>
                                    <p:anim calcmode="lin" valueType="num">
                                      <p:cBhvr>
                                        <p:cTn id="41"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pic>
        <p:nvPicPr>
          <p:cNvPr id="4" name="Picture Placeholder 3" descr="Top view of a calendar with a red pen on top">
            <a:extLst>
              <a:ext uri="{FF2B5EF4-FFF2-40B4-BE49-F238E27FC236}">
                <a16:creationId xmlns:a16="http://schemas.microsoft.com/office/drawing/2014/main" id="{F0844BD1-EC79-C951-D1C4-A704BD4424E0}"/>
              </a:ext>
              <a:ext uri="{C183D7F6-B498-43B3-948B-1728B52AA6E4}">
                <adec:decorative xmlns:adec="http://schemas.microsoft.com/office/drawing/2017/decorative" val="1"/>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t="28668" b="28668"/>
          <a:stretch/>
        </p:blipFill>
        <p:spPr>
          <a:xfrm>
            <a:off x="0" y="1"/>
            <a:ext cx="12192000" cy="3429001"/>
          </a:xfrm>
        </p:spPr>
      </p:pic>
      <p:sp>
        <p:nvSpPr>
          <p:cNvPr id="5" name="Title 4">
            <a:extLst>
              <a:ext uri="{FF2B5EF4-FFF2-40B4-BE49-F238E27FC236}">
                <a16:creationId xmlns:a16="http://schemas.microsoft.com/office/drawing/2014/main" id="{B17AA01D-5B40-4B38-B9CF-00C1B88F1B25}"/>
              </a:ext>
            </a:extLst>
          </p:cNvPr>
          <p:cNvSpPr>
            <a:spLocks noGrp="1"/>
          </p:cNvSpPr>
          <p:nvPr>
            <p:ph type="ctrTitle"/>
          </p:nvPr>
        </p:nvSpPr>
        <p:spPr>
          <a:xfrm>
            <a:off x="838200" y="4219783"/>
            <a:ext cx="2856470" cy="1765318"/>
          </a:xfrm>
        </p:spPr>
        <p:txBody>
          <a:bodyPr>
            <a:noAutofit/>
          </a:bodyPr>
          <a:lstStyle/>
          <a:p>
            <a:r>
              <a:rPr lang="en-US" sz="4800" dirty="0"/>
              <a:t>Trial Work Period</a:t>
            </a:r>
          </a:p>
        </p:txBody>
      </p:sp>
      <p:sp>
        <p:nvSpPr>
          <p:cNvPr id="11" name="Freeform: Shape 10">
            <a:extLst>
              <a:ext uri="{FF2B5EF4-FFF2-40B4-BE49-F238E27FC236}">
                <a16:creationId xmlns:a16="http://schemas.microsoft.com/office/drawing/2014/main" id="{E6367AD6-A3D9-4242-A136-0271F336A83D}"/>
              </a:ext>
              <a:ext uri="{C183D7F6-B498-43B3-948B-1728B52AA6E4}">
                <adec:decorative xmlns:adec="http://schemas.microsoft.com/office/drawing/2017/decorative" val="1"/>
              </a:ext>
            </a:extLst>
          </p:cNvPr>
          <p:cNvSpPr/>
          <p:nvPr/>
        </p:nvSpPr>
        <p:spPr>
          <a:xfrm>
            <a:off x="0" y="1"/>
            <a:ext cx="12192000" cy="4343831"/>
          </a:xfrm>
          <a:custGeom>
            <a:avLst/>
            <a:gdLst>
              <a:gd name="connsiteX0" fmla="*/ 7947932 w 12192000"/>
              <a:gd name="connsiteY0" fmla="*/ 0 h 4343831"/>
              <a:gd name="connsiteX1" fmla="*/ 12192000 w 12192000"/>
              <a:gd name="connsiteY1" fmla="*/ 0 h 4343831"/>
              <a:gd name="connsiteX2" fmla="*/ 12192000 w 12192000"/>
              <a:gd name="connsiteY2" fmla="*/ 1007642 h 4343831"/>
              <a:gd name="connsiteX3" fmla="*/ 12043395 w 12192000"/>
              <a:gd name="connsiteY3" fmla="*/ 931531 h 4343831"/>
              <a:gd name="connsiteX4" fmla="*/ 7947932 w 12192000"/>
              <a:gd name="connsiteY4" fmla="*/ 0 h 4343831"/>
              <a:gd name="connsiteX5" fmla="*/ 0 w 12192000"/>
              <a:gd name="connsiteY5" fmla="*/ 0 h 4343831"/>
              <a:gd name="connsiteX6" fmla="*/ 7947932 w 12192000"/>
              <a:gd name="connsiteY6" fmla="*/ 0 h 4343831"/>
              <a:gd name="connsiteX7" fmla="*/ 114720 w 12192000"/>
              <a:gd name="connsiteY7" fmla="*/ 4164886 h 4343831"/>
              <a:gd name="connsiteX8" fmla="*/ 0 w 12192000"/>
              <a:gd name="connsiteY8" fmla="*/ 4343831 h 434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343831">
                <a:moveTo>
                  <a:pt x="7947932" y="0"/>
                </a:moveTo>
                <a:lnTo>
                  <a:pt x="12192000" y="0"/>
                </a:lnTo>
                <a:lnTo>
                  <a:pt x="12192000" y="1007642"/>
                </a:lnTo>
                <a:lnTo>
                  <a:pt x="12043395" y="931531"/>
                </a:lnTo>
                <a:cubicBezTo>
                  <a:pt x="10804455" y="334549"/>
                  <a:pt x="9415263" y="0"/>
                  <a:pt x="7947932" y="0"/>
                </a:cubicBezTo>
                <a:close/>
                <a:moveTo>
                  <a:pt x="0" y="0"/>
                </a:moveTo>
                <a:lnTo>
                  <a:pt x="7947932" y="0"/>
                </a:lnTo>
                <a:cubicBezTo>
                  <a:pt x="4687197" y="0"/>
                  <a:pt x="1812330" y="1652092"/>
                  <a:pt x="114720" y="4164886"/>
                </a:cubicBezTo>
                <a:lnTo>
                  <a:pt x="0" y="4343831"/>
                </a:lnTo>
                <a:close/>
              </a:path>
            </a:pathLst>
          </a:custGeom>
          <a:gradFill>
            <a:gsLst>
              <a:gs pos="0">
                <a:schemeClr val="accent1">
                  <a:alpha val="90000"/>
                </a:schemeClr>
              </a:gs>
              <a:gs pos="100000">
                <a:schemeClr val="accent6">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6C124AF-429C-4112-8894-457EAE3A2AD2}"/>
              </a:ext>
            </a:extLst>
          </p:cNvPr>
          <p:cNvSpPr txBox="1"/>
          <p:nvPr/>
        </p:nvSpPr>
        <p:spPr>
          <a:xfrm>
            <a:off x="4263081" y="4313539"/>
            <a:ext cx="7475838" cy="1577804"/>
          </a:xfrm>
          <a:prstGeom prst="rect">
            <a:avLst/>
          </a:prstGeom>
          <a:noFill/>
        </p:spPr>
        <p:txBody>
          <a:bodyPr wrap="square" rtlCol="0" anchor="ctr">
            <a:spAutoFit/>
          </a:bodyPr>
          <a:lstStyle/>
          <a:p>
            <a:pPr>
              <a:lnSpc>
                <a:spcPct val="108000"/>
              </a:lnSpc>
              <a:spcBef>
                <a:spcPts val="1000"/>
              </a:spcBef>
              <a:buClr>
                <a:schemeClr val="accent1"/>
              </a:buClr>
              <a:buSzPct val="125000"/>
            </a:pPr>
            <a:r>
              <a:rPr lang="en-US" sz="2800" b="1" dirty="0">
                <a:solidFill>
                  <a:srgbClr val="000000"/>
                </a:solidFill>
              </a:rPr>
              <a:t>Tests ability to work for at least 9 months</a:t>
            </a:r>
          </a:p>
          <a:p>
            <a:pPr marL="342900" indent="-342900">
              <a:lnSpc>
                <a:spcPct val="108000"/>
              </a:lnSpc>
              <a:spcBef>
                <a:spcPts val="1000"/>
              </a:spcBef>
              <a:buClr>
                <a:schemeClr val="accent1"/>
              </a:buClr>
              <a:buSzPct val="125000"/>
              <a:buFont typeface="Arial" panose="020B0604020202020204" pitchFamily="34" charset="0"/>
              <a:buChar char="•"/>
            </a:pPr>
            <a:r>
              <a:rPr lang="en-US" sz="2400" dirty="0">
                <a:solidFill>
                  <a:srgbClr val="000000"/>
                </a:solidFill>
              </a:rPr>
              <a:t>Will receive their full disability benefit</a:t>
            </a:r>
          </a:p>
          <a:p>
            <a:pPr marL="342900" indent="-342900">
              <a:lnSpc>
                <a:spcPct val="108000"/>
              </a:lnSpc>
              <a:spcBef>
                <a:spcPts val="1000"/>
              </a:spcBef>
              <a:buClr>
                <a:schemeClr val="accent1"/>
              </a:buClr>
              <a:buSzPct val="125000"/>
              <a:buFont typeface="Arial" panose="020B0604020202020204" pitchFamily="34" charset="0"/>
              <a:buChar char="•"/>
            </a:pPr>
            <a:r>
              <a:rPr lang="en-US" sz="2400" dirty="0">
                <a:solidFill>
                  <a:srgbClr val="000000"/>
                </a:solidFill>
              </a:rPr>
              <a:t>The 9 months do not need to be consecutive</a:t>
            </a:r>
          </a:p>
        </p:txBody>
      </p:sp>
    </p:spTree>
    <p:custDataLst>
      <p:tags r:id="rId1"/>
    </p:custDataLst>
    <p:extLst>
      <p:ext uri="{BB962C8B-B14F-4D97-AF65-F5344CB8AC3E}">
        <p14:creationId xmlns:p14="http://schemas.microsoft.com/office/powerpoint/2010/main" val="83448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750"/>
                                        <p:tgtEl>
                                          <p:spTgt spid="11"/>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1000"/>
                                        <p:tgtEl>
                                          <p:spTgt spid="12">
                                            <p:txEl>
                                              <p:pRg st="0" end="0"/>
                                            </p:txEl>
                                          </p:spTgt>
                                        </p:tgtEl>
                                      </p:cBhvr>
                                    </p:animEffect>
                                    <p:anim calcmode="lin" valueType="num">
                                      <p:cBhvr>
                                        <p:cTn id="1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42" presetClass="entr" presetSubtype="0" fill="hold" grpId="0" nodeType="after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1000"/>
                                        <p:tgtEl>
                                          <p:spTgt spid="12">
                                            <p:txEl>
                                              <p:pRg st="1" end="1"/>
                                            </p:txEl>
                                          </p:spTgt>
                                        </p:tgtEl>
                                      </p:cBhvr>
                                    </p:animEffect>
                                    <p:anim calcmode="lin" valueType="num">
                                      <p:cBhvr>
                                        <p:cTn id="2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1000"/>
                                        <p:tgtEl>
                                          <p:spTgt spid="12">
                                            <p:txEl>
                                              <p:pRg st="2" end="2"/>
                                            </p:txEl>
                                          </p:spTgt>
                                        </p:tgtEl>
                                      </p:cBhvr>
                                    </p:animEffect>
                                    <p:anim calcmode="lin" valueType="num">
                                      <p:cBhvr>
                                        <p:cTn id="2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pic>
        <p:nvPicPr>
          <p:cNvPr id="4" name="Picture Placeholder 3" descr="Calculator on a notebook">
            <a:extLst>
              <a:ext uri="{FF2B5EF4-FFF2-40B4-BE49-F238E27FC236}">
                <a16:creationId xmlns:a16="http://schemas.microsoft.com/office/drawing/2014/main" id="{F0844BD1-EC79-C951-D1C4-A704BD4424E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t="32875" b="24979"/>
          <a:stretch/>
        </p:blipFill>
        <p:spPr>
          <a:xfrm>
            <a:off x="0" y="1"/>
            <a:ext cx="12192000" cy="3429001"/>
          </a:xfrm>
        </p:spPr>
      </p:pic>
      <p:sp>
        <p:nvSpPr>
          <p:cNvPr id="5" name="Title 4">
            <a:extLst>
              <a:ext uri="{FF2B5EF4-FFF2-40B4-BE49-F238E27FC236}">
                <a16:creationId xmlns:a16="http://schemas.microsoft.com/office/drawing/2014/main" id="{B17AA01D-5B40-4B38-B9CF-00C1B88F1B25}"/>
              </a:ext>
            </a:extLst>
          </p:cNvPr>
          <p:cNvSpPr>
            <a:spLocks noGrp="1"/>
          </p:cNvSpPr>
          <p:nvPr>
            <p:ph type="ctrTitle"/>
          </p:nvPr>
        </p:nvSpPr>
        <p:spPr>
          <a:xfrm>
            <a:off x="451022" y="4207425"/>
            <a:ext cx="3639064" cy="2042995"/>
          </a:xfrm>
        </p:spPr>
        <p:txBody>
          <a:bodyPr>
            <a:noAutofit/>
          </a:bodyPr>
          <a:lstStyle/>
          <a:p>
            <a:r>
              <a:rPr lang="en-US" sz="4400" dirty="0"/>
              <a:t>Extended Period of Eligibility (EPE)</a:t>
            </a:r>
          </a:p>
        </p:txBody>
      </p:sp>
      <p:sp>
        <p:nvSpPr>
          <p:cNvPr id="11" name="Freeform: Shape 10">
            <a:extLst>
              <a:ext uri="{FF2B5EF4-FFF2-40B4-BE49-F238E27FC236}">
                <a16:creationId xmlns:a16="http://schemas.microsoft.com/office/drawing/2014/main" id="{E6367AD6-A3D9-4242-A136-0271F336A83D}"/>
              </a:ext>
              <a:ext uri="{C183D7F6-B498-43B3-948B-1728B52AA6E4}">
                <adec:decorative xmlns:adec="http://schemas.microsoft.com/office/drawing/2017/decorative" val="1"/>
              </a:ext>
            </a:extLst>
          </p:cNvPr>
          <p:cNvSpPr/>
          <p:nvPr/>
        </p:nvSpPr>
        <p:spPr>
          <a:xfrm>
            <a:off x="0" y="1"/>
            <a:ext cx="12192000" cy="4343831"/>
          </a:xfrm>
          <a:custGeom>
            <a:avLst/>
            <a:gdLst>
              <a:gd name="connsiteX0" fmla="*/ 7947932 w 12192000"/>
              <a:gd name="connsiteY0" fmla="*/ 0 h 4343831"/>
              <a:gd name="connsiteX1" fmla="*/ 12192000 w 12192000"/>
              <a:gd name="connsiteY1" fmla="*/ 0 h 4343831"/>
              <a:gd name="connsiteX2" fmla="*/ 12192000 w 12192000"/>
              <a:gd name="connsiteY2" fmla="*/ 1007642 h 4343831"/>
              <a:gd name="connsiteX3" fmla="*/ 12043395 w 12192000"/>
              <a:gd name="connsiteY3" fmla="*/ 931531 h 4343831"/>
              <a:gd name="connsiteX4" fmla="*/ 7947932 w 12192000"/>
              <a:gd name="connsiteY4" fmla="*/ 0 h 4343831"/>
              <a:gd name="connsiteX5" fmla="*/ 0 w 12192000"/>
              <a:gd name="connsiteY5" fmla="*/ 0 h 4343831"/>
              <a:gd name="connsiteX6" fmla="*/ 7947932 w 12192000"/>
              <a:gd name="connsiteY6" fmla="*/ 0 h 4343831"/>
              <a:gd name="connsiteX7" fmla="*/ 114720 w 12192000"/>
              <a:gd name="connsiteY7" fmla="*/ 4164886 h 4343831"/>
              <a:gd name="connsiteX8" fmla="*/ 0 w 12192000"/>
              <a:gd name="connsiteY8" fmla="*/ 4343831 h 434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343831">
                <a:moveTo>
                  <a:pt x="7947932" y="0"/>
                </a:moveTo>
                <a:lnTo>
                  <a:pt x="12192000" y="0"/>
                </a:lnTo>
                <a:lnTo>
                  <a:pt x="12192000" y="1007642"/>
                </a:lnTo>
                <a:lnTo>
                  <a:pt x="12043395" y="931531"/>
                </a:lnTo>
                <a:cubicBezTo>
                  <a:pt x="10804455" y="334549"/>
                  <a:pt x="9415263" y="0"/>
                  <a:pt x="7947932" y="0"/>
                </a:cubicBezTo>
                <a:close/>
                <a:moveTo>
                  <a:pt x="0" y="0"/>
                </a:moveTo>
                <a:lnTo>
                  <a:pt x="7947932" y="0"/>
                </a:lnTo>
                <a:cubicBezTo>
                  <a:pt x="4687197" y="0"/>
                  <a:pt x="1812330" y="1652092"/>
                  <a:pt x="114720" y="4164886"/>
                </a:cubicBezTo>
                <a:lnTo>
                  <a:pt x="0" y="4343831"/>
                </a:lnTo>
                <a:close/>
              </a:path>
            </a:pathLst>
          </a:custGeom>
          <a:gradFill>
            <a:gsLst>
              <a:gs pos="0">
                <a:schemeClr val="accent1">
                  <a:alpha val="90000"/>
                </a:schemeClr>
              </a:gs>
              <a:gs pos="100000">
                <a:schemeClr val="accent6">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6C124AF-429C-4112-8894-457EAE3A2AD2}"/>
              </a:ext>
            </a:extLst>
          </p:cNvPr>
          <p:cNvSpPr txBox="1"/>
          <p:nvPr/>
        </p:nvSpPr>
        <p:spPr>
          <a:xfrm>
            <a:off x="4492711" y="4343832"/>
            <a:ext cx="7018638" cy="2042995"/>
          </a:xfrm>
          <a:prstGeom prst="rect">
            <a:avLst/>
          </a:prstGeom>
          <a:noFill/>
        </p:spPr>
        <p:txBody>
          <a:bodyPr wrap="square" rtlCol="0" anchor="ctr">
            <a:spAutoFit/>
          </a:bodyPr>
          <a:lstStyle/>
          <a:p>
            <a:pPr marL="342900" indent="-342900">
              <a:lnSpc>
                <a:spcPct val="108000"/>
              </a:lnSpc>
              <a:spcBef>
                <a:spcPts val="1200"/>
              </a:spcBef>
              <a:buClr>
                <a:schemeClr val="accent1"/>
              </a:buClr>
              <a:buSzPct val="125000"/>
              <a:buFont typeface="Arial" panose="020B0604020202020204" pitchFamily="34" charset="0"/>
              <a:buChar char="•"/>
            </a:pPr>
            <a:r>
              <a:rPr lang="en-US" sz="2200" dirty="0">
                <a:solidFill>
                  <a:srgbClr val="000000"/>
                </a:solidFill>
              </a:rPr>
              <a:t>Social Security can automatically </a:t>
            </a:r>
            <a:r>
              <a:rPr lang="en-US" sz="2200" b="1" dirty="0">
                <a:solidFill>
                  <a:srgbClr val="000000"/>
                </a:solidFill>
              </a:rPr>
              <a:t>reinstate benefits without a new application</a:t>
            </a:r>
            <a:r>
              <a:rPr lang="en-US" sz="2200" dirty="0">
                <a:solidFill>
                  <a:srgbClr val="000000"/>
                </a:solidFill>
              </a:rPr>
              <a:t> for any months when earnings drop below a certain level</a:t>
            </a:r>
          </a:p>
          <a:p>
            <a:pPr marL="342900" indent="-342900">
              <a:lnSpc>
                <a:spcPct val="108000"/>
              </a:lnSpc>
              <a:spcBef>
                <a:spcPts val="1200"/>
              </a:spcBef>
              <a:buClr>
                <a:schemeClr val="accent1"/>
              </a:buClr>
              <a:buSzPct val="125000"/>
              <a:buFont typeface="Arial" panose="020B0604020202020204" pitchFamily="34" charset="0"/>
              <a:buChar char="•"/>
            </a:pPr>
            <a:r>
              <a:rPr lang="en-US" sz="2200" b="1" dirty="0">
                <a:solidFill>
                  <a:srgbClr val="000000"/>
                </a:solidFill>
              </a:rPr>
              <a:t>Lasts for 36 consecutive months </a:t>
            </a:r>
            <a:r>
              <a:rPr lang="en-US" sz="2200" dirty="0">
                <a:solidFill>
                  <a:srgbClr val="000000"/>
                </a:solidFill>
              </a:rPr>
              <a:t>after end of the trial work period</a:t>
            </a:r>
          </a:p>
        </p:txBody>
      </p:sp>
    </p:spTree>
    <p:custDataLst>
      <p:tags r:id="rId1"/>
    </p:custDataLst>
    <p:extLst>
      <p:ext uri="{BB962C8B-B14F-4D97-AF65-F5344CB8AC3E}">
        <p14:creationId xmlns:p14="http://schemas.microsoft.com/office/powerpoint/2010/main" val="254814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750"/>
                                        <p:tgtEl>
                                          <p:spTgt spid="11"/>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1000"/>
                                        <p:tgtEl>
                                          <p:spTgt spid="12">
                                            <p:txEl>
                                              <p:pRg st="0" end="0"/>
                                            </p:txEl>
                                          </p:spTgt>
                                        </p:tgtEl>
                                      </p:cBhvr>
                                    </p:animEffect>
                                    <p:anim calcmode="lin" valueType="num">
                                      <p:cBhvr>
                                        <p:cTn id="1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1000"/>
                                        <p:tgtEl>
                                          <p:spTgt spid="12">
                                            <p:txEl>
                                              <p:pRg st="1" end="1"/>
                                            </p:txEl>
                                          </p:spTgt>
                                        </p:tgtEl>
                                      </p:cBhvr>
                                    </p:animEffect>
                                    <p:anim calcmode="lin" valueType="num">
                                      <p:cBhvr>
                                        <p:cTn id="24"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0844BD1-EC79-C951-D1C4-A704BD4424E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9517" r="13495" b="18168"/>
          <a:stretch/>
        </p:blipFill>
        <p:spPr>
          <a:xfrm>
            <a:off x="0" y="1"/>
            <a:ext cx="12192000" cy="3429001"/>
          </a:xfrm>
        </p:spPr>
      </p:pic>
      <p:sp>
        <p:nvSpPr>
          <p:cNvPr id="5" name="Title 4">
            <a:extLst>
              <a:ext uri="{FF2B5EF4-FFF2-40B4-BE49-F238E27FC236}">
                <a16:creationId xmlns:a16="http://schemas.microsoft.com/office/drawing/2014/main" id="{B17AA01D-5B40-4B38-B9CF-00C1B88F1B25}"/>
              </a:ext>
            </a:extLst>
          </p:cNvPr>
          <p:cNvSpPr>
            <a:spLocks noGrp="1"/>
          </p:cNvSpPr>
          <p:nvPr>
            <p:ph type="ctrTitle"/>
          </p:nvPr>
        </p:nvSpPr>
        <p:spPr>
          <a:xfrm>
            <a:off x="580768" y="4069176"/>
            <a:ext cx="3800732" cy="2162432"/>
          </a:xfrm>
        </p:spPr>
        <p:txBody>
          <a:bodyPr>
            <a:noAutofit/>
          </a:bodyPr>
          <a:lstStyle/>
          <a:p>
            <a:r>
              <a:rPr lang="en-US" sz="4400" dirty="0"/>
              <a:t>Impairment Related Work Expense (IRWE)</a:t>
            </a:r>
          </a:p>
        </p:txBody>
      </p:sp>
      <p:sp>
        <p:nvSpPr>
          <p:cNvPr id="11" name="Freeform: Shape 10">
            <a:extLst>
              <a:ext uri="{FF2B5EF4-FFF2-40B4-BE49-F238E27FC236}">
                <a16:creationId xmlns:a16="http://schemas.microsoft.com/office/drawing/2014/main" id="{E6367AD6-A3D9-4242-A136-0271F336A83D}"/>
              </a:ext>
              <a:ext uri="{C183D7F6-B498-43B3-948B-1728B52AA6E4}">
                <adec:decorative xmlns:adec="http://schemas.microsoft.com/office/drawing/2017/decorative" val="1"/>
              </a:ext>
            </a:extLst>
          </p:cNvPr>
          <p:cNvSpPr/>
          <p:nvPr/>
        </p:nvSpPr>
        <p:spPr>
          <a:xfrm flipH="1">
            <a:off x="0" y="1"/>
            <a:ext cx="12191999" cy="4343831"/>
          </a:xfrm>
          <a:custGeom>
            <a:avLst/>
            <a:gdLst>
              <a:gd name="connsiteX0" fmla="*/ 7947932 w 12192000"/>
              <a:gd name="connsiteY0" fmla="*/ 0 h 4343831"/>
              <a:gd name="connsiteX1" fmla="*/ 12192000 w 12192000"/>
              <a:gd name="connsiteY1" fmla="*/ 0 h 4343831"/>
              <a:gd name="connsiteX2" fmla="*/ 12192000 w 12192000"/>
              <a:gd name="connsiteY2" fmla="*/ 1007642 h 4343831"/>
              <a:gd name="connsiteX3" fmla="*/ 12043395 w 12192000"/>
              <a:gd name="connsiteY3" fmla="*/ 931531 h 4343831"/>
              <a:gd name="connsiteX4" fmla="*/ 7947932 w 12192000"/>
              <a:gd name="connsiteY4" fmla="*/ 0 h 4343831"/>
              <a:gd name="connsiteX5" fmla="*/ 0 w 12192000"/>
              <a:gd name="connsiteY5" fmla="*/ 0 h 4343831"/>
              <a:gd name="connsiteX6" fmla="*/ 7947932 w 12192000"/>
              <a:gd name="connsiteY6" fmla="*/ 0 h 4343831"/>
              <a:gd name="connsiteX7" fmla="*/ 114720 w 12192000"/>
              <a:gd name="connsiteY7" fmla="*/ 4164886 h 4343831"/>
              <a:gd name="connsiteX8" fmla="*/ 0 w 12192000"/>
              <a:gd name="connsiteY8" fmla="*/ 4343831 h 434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343831">
                <a:moveTo>
                  <a:pt x="7947932" y="0"/>
                </a:moveTo>
                <a:lnTo>
                  <a:pt x="12192000" y="0"/>
                </a:lnTo>
                <a:lnTo>
                  <a:pt x="12192000" y="1007642"/>
                </a:lnTo>
                <a:lnTo>
                  <a:pt x="12043395" y="931531"/>
                </a:lnTo>
                <a:cubicBezTo>
                  <a:pt x="10804455" y="334549"/>
                  <a:pt x="9415263" y="0"/>
                  <a:pt x="7947932" y="0"/>
                </a:cubicBezTo>
                <a:close/>
                <a:moveTo>
                  <a:pt x="0" y="0"/>
                </a:moveTo>
                <a:lnTo>
                  <a:pt x="7947932" y="0"/>
                </a:lnTo>
                <a:cubicBezTo>
                  <a:pt x="4687197" y="0"/>
                  <a:pt x="1812330" y="1652092"/>
                  <a:pt x="114720" y="4164886"/>
                </a:cubicBezTo>
                <a:lnTo>
                  <a:pt x="0" y="4343831"/>
                </a:lnTo>
                <a:close/>
              </a:path>
            </a:pathLst>
          </a:custGeom>
          <a:gradFill>
            <a:gsLst>
              <a:gs pos="0">
                <a:schemeClr val="accent1">
                  <a:alpha val="90000"/>
                </a:schemeClr>
              </a:gs>
              <a:gs pos="100000">
                <a:schemeClr val="accent6">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6C124AF-429C-4112-8894-457EAE3A2AD2}"/>
              </a:ext>
            </a:extLst>
          </p:cNvPr>
          <p:cNvSpPr txBox="1"/>
          <p:nvPr/>
        </p:nvSpPr>
        <p:spPr>
          <a:xfrm>
            <a:off x="4800600" y="3699012"/>
            <a:ext cx="6553200" cy="2806859"/>
          </a:xfrm>
          <a:prstGeom prst="rect">
            <a:avLst/>
          </a:prstGeom>
          <a:noFill/>
        </p:spPr>
        <p:txBody>
          <a:bodyPr wrap="square" rtlCol="0" anchor="ctr">
            <a:spAutoFit/>
          </a:bodyPr>
          <a:lstStyle/>
          <a:p>
            <a:pPr>
              <a:lnSpc>
                <a:spcPct val="108000"/>
              </a:lnSpc>
              <a:spcBef>
                <a:spcPts val="1000"/>
              </a:spcBef>
              <a:buClr>
                <a:schemeClr val="accent1"/>
              </a:buClr>
              <a:buSzPct val="125000"/>
            </a:pPr>
            <a:r>
              <a:rPr lang="en-US" sz="2000" dirty="0">
                <a:solidFill>
                  <a:srgbClr val="000000"/>
                </a:solidFill>
              </a:rPr>
              <a:t>Social Security will deduct the cost of certain impairment-related expenses from earnings when deciding if a person is performing substantial work.</a:t>
            </a:r>
          </a:p>
          <a:p>
            <a:pPr>
              <a:lnSpc>
                <a:spcPct val="108000"/>
              </a:lnSpc>
              <a:spcBef>
                <a:spcPts val="1000"/>
              </a:spcBef>
              <a:buClr>
                <a:schemeClr val="accent1"/>
              </a:buClr>
              <a:buSzPct val="125000"/>
            </a:pPr>
            <a:r>
              <a:rPr lang="en-US" sz="2000" b="1" dirty="0">
                <a:solidFill>
                  <a:schemeClr val="accent1">
                    <a:lumMod val="75000"/>
                  </a:schemeClr>
                </a:solidFill>
              </a:rPr>
              <a:t>Examples:</a:t>
            </a:r>
          </a:p>
          <a:p>
            <a:pPr marL="342900" indent="-342900">
              <a:lnSpc>
                <a:spcPct val="108000"/>
              </a:lnSpc>
              <a:spcBef>
                <a:spcPts val="1000"/>
              </a:spcBef>
              <a:buClr>
                <a:schemeClr val="accent1"/>
              </a:buClr>
              <a:buSzPct val="125000"/>
              <a:buFont typeface="Arial" panose="020B0604020202020204" pitchFamily="34" charset="0"/>
              <a:buChar char="•"/>
            </a:pPr>
            <a:r>
              <a:rPr lang="en-US" dirty="0">
                <a:solidFill>
                  <a:srgbClr val="000000"/>
                </a:solidFill>
              </a:rPr>
              <a:t>Certain transportation costs </a:t>
            </a:r>
          </a:p>
          <a:p>
            <a:pPr marL="342900" indent="-342900">
              <a:lnSpc>
                <a:spcPct val="108000"/>
              </a:lnSpc>
              <a:spcBef>
                <a:spcPts val="1000"/>
              </a:spcBef>
              <a:buClr>
                <a:schemeClr val="accent1"/>
              </a:buClr>
              <a:buSzPct val="125000"/>
              <a:buFont typeface="Arial" panose="020B0604020202020204" pitchFamily="34" charset="0"/>
              <a:buChar char="•"/>
            </a:pPr>
            <a:r>
              <a:rPr lang="en-US" dirty="0">
                <a:solidFill>
                  <a:srgbClr val="000000"/>
                </a:solidFill>
              </a:rPr>
              <a:t>Specialized work-related equipment</a:t>
            </a:r>
          </a:p>
          <a:p>
            <a:pPr marL="342900" indent="-342900">
              <a:lnSpc>
                <a:spcPct val="108000"/>
              </a:lnSpc>
              <a:spcBef>
                <a:spcPts val="1000"/>
              </a:spcBef>
              <a:buClr>
                <a:schemeClr val="accent1"/>
              </a:buClr>
              <a:buSzPct val="125000"/>
              <a:buFont typeface="Arial" panose="020B0604020202020204" pitchFamily="34" charset="0"/>
              <a:buChar char="•"/>
            </a:pPr>
            <a:r>
              <a:rPr lang="en-US" dirty="0">
                <a:solidFill>
                  <a:srgbClr val="000000"/>
                </a:solidFill>
              </a:rPr>
              <a:t>Copays for prescriptions that enable a person to work </a:t>
            </a:r>
          </a:p>
        </p:txBody>
      </p:sp>
    </p:spTree>
    <p:custDataLst>
      <p:tags r:id="rId1"/>
    </p:custDataLst>
    <p:extLst>
      <p:ext uri="{BB962C8B-B14F-4D97-AF65-F5344CB8AC3E}">
        <p14:creationId xmlns:p14="http://schemas.microsoft.com/office/powerpoint/2010/main" val="181920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750"/>
                                        <p:tgtEl>
                                          <p:spTgt spid="11"/>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1000"/>
                                        <p:tgtEl>
                                          <p:spTgt spid="12">
                                            <p:txEl>
                                              <p:pRg st="0" end="0"/>
                                            </p:txEl>
                                          </p:spTgt>
                                        </p:tgtEl>
                                      </p:cBhvr>
                                    </p:animEffect>
                                    <p:anim calcmode="lin" valueType="num">
                                      <p:cBhvr>
                                        <p:cTn id="1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42" presetClass="entr" presetSubtype="0" fill="hold" grpId="0" nodeType="after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1000"/>
                                        <p:tgtEl>
                                          <p:spTgt spid="12">
                                            <p:txEl>
                                              <p:pRg st="1" end="1"/>
                                            </p:txEl>
                                          </p:spTgt>
                                        </p:tgtEl>
                                      </p:cBhvr>
                                    </p:animEffect>
                                    <p:anim calcmode="lin" valueType="num">
                                      <p:cBhvr>
                                        <p:cTn id="2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1000"/>
                                        <p:tgtEl>
                                          <p:spTgt spid="12">
                                            <p:txEl>
                                              <p:pRg st="2" end="2"/>
                                            </p:txEl>
                                          </p:spTgt>
                                        </p:tgtEl>
                                      </p:cBhvr>
                                    </p:animEffect>
                                    <p:anim calcmode="lin" valueType="num">
                                      <p:cBhvr>
                                        <p:cTn id="2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4250"/>
                            </p:stCondLst>
                            <p:childTnLst>
                              <p:par>
                                <p:cTn id="32" presetID="42" presetClass="entr" presetSubtype="0" fill="hold" grpId="0" nodeType="after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animEffect transition="in" filter="fade">
                                      <p:cBhvr>
                                        <p:cTn id="34" dur="1000"/>
                                        <p:tgtEl>
                                          <p:spTgt spid="12">
                                            <p:txEl>
                                              <p:pRg st="3" end="3"/>
                                            </p:txEl>
                                          </p:spTgt>
                                        </p:tgtEl>
                                      </p:cBhvr>
                                    </p:animEffect>
                                    <p:anim calcmode="lin" valueType="num">
                                      <p:cBhvr>
                                        <p:cTn id="3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5250"/>
                            </p:stCondLst>
                            <p:childTnLst>
                              <p:par>
                                <p:cTn id="38" presetID="42" presetClass="entr" presetSubtype="0" fill="hold" grpId="0" nodeType="afterEffect">
                                  <p:stCondLst>
                                    <p:cond delay="0"/>
                                  </p:stCondLst>
                                  <p:childTnLst>
                                    <p:set>
                                      <p:cBhvr>
                                        <p:cTn id="39" dur="1" fill="hold">
                                          <p:stCondLst>
                                            <p:cond delay="0"/>
                                          </p:stCondLst>
                                        </p:cTn>
                                        <p:tgtEl>
                                          <p:spTgt spid="12">
                                            <p:txEl>
                                              <p:pRg st="4" end="4"/>
                                            </p:txEl>
                                          </p:spTgt>
                                        </p:tgtEl>
                                        <p:attrNameLst>
                                          <p:attrName>style.visibility</p:attrName>
                                        </p:attrNameLst>
                                      </p:cBhvr>
                                      <p:to>
                                        <p:strVal val="visible"/>
                                      </p:to>
                                    </p:set>
                                    <p:animEffect transition="in" filter="fade">
                                      <p:cBhvr>
                                        <p:cTn id="40" dur="1000"/>
                                        <p:tgtEl>
                                          <p:spTgt spid="12">
                                            <p:txEl>
                                              <p:pRg st="4" end="4"/>
                                            </p:txEl>
                                          </p:spTgt>
                                        </p:tgtEl>
                                      </p:cBhvr>
                                    </p:animEffect>
                                    <p:anim calcmode="lin" valueType="num">
                                      <p:cBhvr>
                                        <p:cTn id="41"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0844BD1-EC79-C951-D1C4-A704BD4424E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25591" r="1841" b="15671"/>
          <a:stretch/>
        </p:blipFill>
        <p:spPr>
          <a:xfrm>
            <a:off x="0" y="1"/>
            <a:ext cx="12192000" cy="3429001"/>
          </a:xfrm>
        </p:spPr>
      </p:pic>
      <p:sp>
        <p:nvSpPr>
          <p:cNvPr id="5" name="Title 4">
            <a:extLst>
              <a:ext uri="{FF2B5EF4-FFF2-40B4-BE49-F238E27FC236}">
                <a16:creationId xmlns:a16="http://schemas.microsoft.com/office/drawing/2014/main" id="{B17AA01D-5B40-4B38-B9CF-00C1B88F1B25}"/>
              </a:ext>
            </a:extLst>
          </p:cNvPr>
          <p:cNvSpPr>
            <a:spLocks noGrp="1"/>
          </p:cNvSpPr>
          <p:nvPr>
            <p:ph type="ctrTitle"/>
          </p:nvPr>
        </p:nvSpPr>
        <p:spPr>
          <a:xfrm>
            <a:off x="797169" y="4200243"/>
            <a:ext cx="2959286" cy="2038443"/>
          </a:xfrm>
        </p:spPr>
        <p:txBody>
          <a:bodyPr>
            <a:noAutofit/>
          </a:bodyPr>
          <a:lstStyle/>
          <a:p>
            <a:r>
              <a:rPr lang="en-US" sz="4400" dirty="0"/>
              <a:t>Subsidy or Special Conditions</a:t>
            </a:r>
          </a:p>
        </p:txBody>
      </p:sp>
      <p:sp>
        <p:nvSpPr>
          <p:cNvPr id="11" name="Freeform: Shape 10">
            <a:extLst>
              <a:ext uri="{FF2B5EF4-FFF2-40B4-BE49-F238E27FC236}">
                <a16:creationId xmlns:a16="http://schemas.microsoft.com/office/drawing/2014/main" id="{E6367AD6-A3D9-4242-A136-0271F336A83D}"/>
              </a:ext>
              <a:ext uri="{C183D7F6-B498-43B3-948B-1728B52AA6E4}">
                <adec:decorative xmlns:adec="http://schemas.microsoft.com/office/drawing/2017/decorative" val="1"/>
              </a:ext>
            </a:extLst>
          </p:cNvPr>
          <p:cNvSpPr/>
          <p:nvPr/>
        </p:nvSpPr>
        <p:spPr>
          <a:xfrm flipH="1">
            <a:off x="0" y="1"/>
            <a:ext cx="12192000" cy="4343831"/>
          </a:xfrm>
          <a:custGeom>
            <a:avLst/>
            <a:gdLst>
              <a:gd name="connsiteX0" fmla="*/ 7947932 w 12192000"/>
              <a:gd name="connsiteY0" fmla="*/ 0 h 4343831"/>
              <a:gd name="connsiteX1" fmla="*/ 12192000 w 12192000"/>
              <a:gd name="connsiteY1" fmla="*/ 0 h 4343831"/>
              <a:gd name="connsiteX2" fmla="*/ 12192000 w 12192000"/>
              <a:gd name="connsiteY2" fmla="*/ 1007642 h 4343831"/>
              <a:gd name="connsiteX3" fmla="*/ 12043395 w 12192000"/>
              <a:gd name="connsiteY3" fmla="*/ 931531 h 4343831"/>
              <a:gd name="connsiteX4" fmla="*/ 7947932 w 12192000"/>
              <a:gd name="connsiteY4" fmla="*/ 0 h 4343831"/>
              <a:gd name="connsiteX5" fmla="*/ 0 w 12192000"/>
              <a:gd name="connsiteY5" fmla="*/ 0 h 4343831"/>
              <a:gd name="connsiteX6" fmla="*/ 7947932 w 12192000"/>
              <a:gd name="connsiteY6" fmla="*/ 0 h 4343831"/>
              <a:gd name="connsiteX7" fmla="*/ 114720 w 12192000"/>
              <a:gd name="connsiteY7" fmla="*/ 4164886 h 4343831"/>
              <a:gd name="connsiteX8" fmla="*/ 0 w 12192000"/>
              <a:gd name="connsiteY8" fmla="*/ 4343831 h 434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343831">
                <a:moveTo>
                  <a:pt x="7947932" y="0"/>
                </a:moveTo>
                <a:lnTo>
                  <a:pt x="12192000" y="0"/>
                </a:lnTo>
                <a:lnTo>
                  <a:pt x="12192000" y="1007642"/>
                </a:lnTo>
                <a:lnTo>
                  <a:pt x="12043395" y="931531"/>
                </a:lnTo>
                <a:cubicBezTo>
                  <a:pt x="10804455" y="334549"/>
                  <a:pt x="9415263" y="0"/>
                  <a:pt x="7947932" y="0"/>
                </a:cubicBezTo>
                <a:close/>
                <a:moveTo>
                  <a:pt x="0" y="0"/>
                </a:moveTo>
                <a:lnTo>
                  <a:pt x="7947932" y="0"/>
                </a:lnTo>
                <a:cubicBezTo>
                  <a:pt x="4687197" y="0"/>
                  <a:pt x="1812330" y="1652092"/>
                  <a:pt x="114720" y="4164886"/>
                </a:cubicBezTo>
                <a:lnTo>
                  <a:pt x="0" y="4343831"/>
                </a:lnTo>
                <a:close/>
              </a:path>
            </a:pathLst>
          </a:custGeom>
          <a:gradFill>
            <a:gsLst>
              <a:gs pos="0">
                <a:schemeClr val="accent1">
                  <a:alpha val="90000"/>
                </a:schemeClr>
              </a:gs>
              <a:gs pos="100000">
                <a:schemeClr val="accent6">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6C124AF-429C-4112-8894-457EAE3A2AD2}"/>
              </a:ext>
            </a:extLst>
          </p:cNvPr>
          <p:cNvSpPr txBox="1"/>
          <p:nvPr/>
        </p:nvSpPr>
        <p:spPr>
          <a:xfrm>
            <a:off x="4128187" y="4200242"/>
            <a:ext cx="3935627" cy="2038443"/>
          </a:xfrm>
          <a:prstGeom prst="rect">
            <a:avLst/>
          </a:prstGeom>
          <a:noFill/>
        </p:spPr>
        <p:txBody>
          <a:bodyPr wrap="square" rtlCol="0" anchor="ctr">
            <a:spAutoFit/>
          </a:bodyPr>
          <a:lstStyle/>
          <a:p>
            <a:pPr marL="342900" indent="-342900">
              <a:lnSpc>
                <a:spcPct val="108000"/>
              </a:lnSpc>
              <a:spcBef>
                <a:spcPts val="1000"/>
              </a:spcBef>
              <a:buClr>
                <a:schemeClr val="accent1"/>
              </a:buClr>
              <a:buSzPct val="125000"/>
              <a:buFont typeface="Arial" panose="020B0604020202020204" pitchFamily="34" charset="0"/>
              <a:buChar char="•"/>
            </a:pPr>
            <a:r>
              <a:rPr lang="en-US" sz="2400" dirty="0">
                <a:solidFill>
                  <a:srgbClr val="000000"/>
                </a:solidFill>
              </a:rPr>
              <a:t>More supervision</a:t>
            </a:r>
          </a:p>
          <a:p>
            <a:pPr marL="342900" indent="-342900">
              <a:lnSpc>
                <a:spcPct val="108000"/>
              </a:lnSpc>
              <a:spcBef>
                <a:spcPts val="1000"/>
              </a:spcBef>
              <a:buClr>
                <a:schemeClr val="accent1"/>
              </a:buClr>
              <a:buSzPct val="125000"/>
              <a:buFont typeface="Arial" panose="020B0604020202020204" pitchFamily="34" charset="0"/>
              <a:buChar char="•"/>
            </a:pPr>
            <a:r>
              <a:rPr lang="en-US" sz="2400" dirty="0">
                <a:solidFill>
                  <a:srgbClr val="000000"/>
                </a:solidFill>
              </a:rPr>
              <a:t>Additional breaks</a:t>
            </a:r>
          </a:p>
          <a:p>
            <a:pPr marL="342900" indent="-342900">
              <a:lnSpc>
                <a:spcPct val="108000"/>
              </a:lnSpc>
              <a:spcBef>
                <a:spcPts val="1000"/>
              </a:spcBef>
              <a:buClr>
                <a:schemeClr val="accent1"/>
              </a:buClr>
              <a:buSzPct val="125000"/>
              <a:buFont typeface="Arial" panose="020B0604020202020204" pitchFamily="34" charset="0"/>
              <a:buChar char="•"/>
            </a:pPr>
            <a:r>
              <a:rPr lang="en-US" sz="2400" dirty="0">
                <a:solidFill>
                  <a:srgbClr val="000000"/>
                </a:solidFill>
              </a:rPr>
              <a:t>Modified work tasks</a:t>
            </a:r>
          </a:p>
          <a:p>
            <a:pPr marL="342900" indent="-342900">
              <a:lnSpc>
                <a:spcPct val="108000"/>
              </a:lnSpc>
              <a:spcBef>
                <a:spcPts val="1000"/>
              </a:spcBef>
              <a:buClr>
                <a:schemeClr val="accent1"/>
              </a:buClr>
              <a:buSzPct val="125000"/>
              <a:buFont typeface="Arial" panose="020B0604020202020204" pitchFamily="34" charset="0"/>
              <a:buChar char="•"/>
            </a:pPr>
            <a:r>
              <a:rPr lang="en-US" sz="2400" dirty="0">
                <a:solidFill>
                  <a:srgbClr val="000000"/>
                </a:solidFill>
              </a:rPr>
              <a:t>Help from outside source</a:t>
            </a:r>
          </a:p>
        </p:txBody>
      </p:sp>
      <p:sp>
        <p:nvSpPr>
          <p:cNvPr id="2" name="Oval 1">
            <a:extLst>
              <a:ext uri="{FF2B5EF4-FFF2-40B4-BE49-F238E27FC236}">
                <a16:creationId xmlns:a16="http://schemas.microsoft.com/office/drawing/2014/main" id="{D84E46EF-7323-A1F4-6C9A-FCD2B7D5460A}"/>
              </a:ext>
            </a:extLst>
          </p:cNvPr>
          <p:cNvSpPr/>
          <p:nvPr/>
        </p:nvSpPr>
        <p:spPr>
          <a:xfrm>
            <a:off x="8435548" y="3429000"/>
            <a:ext cx="3076833" cy="297705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8000"/>
              </a:lnSpc>
            </a:pPr>
            <a:r>
              <a:rPr lang="en-US" dirty="0"/>
              <a:t>Value is deducted from person’s earnings when comparing them to the substantial amount.</a:t>
            </a:r>
          </a:p>
        </p:txBody>
      </p:sp>
    </p:spTree>
    <p:custDataLst>
      <p:tags r:id="rId1"/>
    </p:custDataLst>
    <p:extLst>
      <p:ext uri="{BB962C8B-B14F-4D97-AF65-F5344CB8AC3E}">
        <p14:creationId xmlns:p14="http://schemas.microsoft.com/office/powerpoint/2010/main" val="110112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750"/>
                                        <p:tgtEl>
                                          <p:spTgt spid="11"/>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1000"/>
                                        <p:tgtEl>
                                          <p:spTgt spid="12">
                                            <p:txEl>
                                              <p:pRg st="0" end="0"/>
                                            </p:txEl>
                                          </p:spTgt>
                                        </p:tgtEl>
                                      </p:cBhvr>
                                    </p:animEffect>
                                    <p:anim calcmode="lin" valueType="num">
                                      <p:cBhvr>
                                        <p:cTn id="1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42" presetClass="entr" presetSubtype="0" fill="hold" grpId="0" nodeType="after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1000"/>
                                        <p:tgtEl>
                                          <p:spTgt spid="12">
                                            <p:txEl>
                                              <p:pRg st="1" end="1"/>
                                            </p:txEl>
                                          </p:spTgt>
                                        </p:tgtEl>
                                      </p:cBhvr>
                                    </p:animEffect>
                                    <p:anim calcmode="lin" valueType="num">
                                      <p:cBhvr>
                                        <p:cTn id="2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1000"/>
                                        <p:tgtEl>
                                          <p:spTgt spid="12">
                                            <p:txEl>
                                              <p:pRg st="2" end="2"/>
                                            </p:txEl>
                                          </p:spTgt>
                                        </p:tgtEl>
                                      </p:cBhvr>
                                    </p:animEffect>
                                    <p:anim calcmode="lin" valueType="num">
                                      <p:cBhvr>
                                        <p:cTn id="2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4250"/>
                            </p:stCondLst>
                            <p:childTnLst>
                              <p:par>
                                <p:cTn id="32" presetID="42" presetClass="entr" presetSubtype="0" fill="hold" grpId="0" nodeType="after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animEffect transition="in" filter="fade">
                                      <p:cBhvr>
                                        <p:cTn id="34" dur="1000"/>
                                        <p:tgtEl>
                                          <p:spTgt spid="12">
                                            <p:txEl>
                                              <p:pRg st="3" end="3"/>
                                            </p:txEl>
                                          </p:spTgt>
                                        </p:tgtEl>
                                      </p:cBhvr>
                                    </p:animEffect>
                                    <p:anim calcmode="lin" valueType="num">
                                      <p:cBhvr>
                                        <p:cTn id="3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5250"/>
                            </p:stCondLst>
                            <p:childTnLst>
                              <p:par>
                                <p:cTn id="38" presetID="21" presetClass="entr" presetSubtype="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heel(1)">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build="p"/>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0844BD1-EC79-C951-D1C4-A704BD4424E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22227" b="33925"/>
          <a:stretch/>
        </p:blipFill>
        <p:spPr>
          <a:xfrm>
            <a:off x="0" y="1"/>
            <a:ext cx="12192000" cy="3429001"/>
          </a:xfrm>
        </p:spPr>
      </p:pic>
      <p:sp>
        <p:nvSpPr>
          <p:cNvPr id="5" name="Title 4">
            <a:extLst>
              <a:ext uri="{FF2B5EF4-FFF2-40B4-BE49-F238E27FC236}">
                <a16:creationId xmlns:a16="http://schemas.microsoft.com/office/drawing/2014/main" id="{B17AA01D-5B40-4B38-B9CF-00C1B88F1B25}"/>
              </a:ext>
            </a:extLst>
          </p:cNvPr>
          <p:cNvSpPr>
            <a:spLocks noGrp="1"/>
          </p:cNvSpPr>
          <p:nvPr>
            <p:ph type="ctrTitle"/>
          </p:nvPr>
        </p:nvSpPr>
        <p:spPr>
          <a:xfrm>
            <a:off x="451021" y="3978876"/>
            <a:ext cx="4911811" cy="2347784"/>
          </a:xfrm>
        </p:spPr>
        <p:txBody>
          <a:bodyPr>
            <a:noAutofit/>
          </a:bodyPr>
          <a:lstStyle/>
          <a:p>
            <a:r>
              <a:rPr lang="en-US" sz="4400" dirty="0"/>
              <a:t>Extended Period of Medicare Coverage (EPMC)</a:t>
            </a:r>
          </a:p>
        </p:txBody>
      </p:sp>
      <p:sp>
        <p:nvSpPr>
          <p:cNvPr id="11" name="Freeform: Shape 10">
            <a:extLst>
              <a:ext uri="{FF2B5EF4-FFF2-40B4-BE49-F238E27FC236}">
                <a16:creationId xmlns:a16="http://schemas.microsoft.com/office/drawing/2014/main" id="{E6367AD6-A3D9-4242-A136-0271F336A83D}"/>
              </a:ext>
              <a:ext uri="{C183D7F6-B498-43B3-948B-1728B52AA6E4}">
                <adec:decorative xmlns:adec="http://schemas.microsoft.com/office/drawing/2017/decorative" val="1"/>
              </a:ext>
            </a:extLst>
          </p:cNvPr>
          <p:cNvSpPr/>
          <p:nvPr/>
        </p:nvSpPr>
        <p:spPr>
          <a:xfrm>
            <a:off x="0" y="1"/>
            <a:ext cx="12192000" cy="4343831"/>
          </a:xfrm>
          <a:custGeom>
            <a:avLst/>
            <a:gdLst>
              <a:gd name="connsiteX0" fmla="*/ 7947932 w 12192000"/>
              <a:gd name="connsiteY0" fmla="*/ 0 h 4343831"/>
              <a:gd name="connsiteX1" fmla="*/ 12192000 w 12192000"/>
              <a:gd name="connsiteY1" fmla="*/ 0 h 4343831"/>
              <a:gd name="connsiteX2" fmla="*/ 12192000 w 12192000"/>
              <a:gd name="connsiteY2" fmla="*/ 1007642 h 4343831"/>
              <a:gd name="connsiteX3" fmla="*/ 12043395 w 12192000"/>
              <a:gd name="connsiteY3" fmla="*/ 931531 h 4343831"/>
              <a:gd name="connsiteX4" fmla="*/ 7947932 w 12192000"/>
              <a:gd name="connsiteY4" fmla="*/ 0 h 4343831"/>
              <a:gd name="connsiteX5" fmla="*/ 0 w 12192000"/>
              <a:gd name="connsiteY5" fmla="*/ 0 h 4343831"/>
              <a:gd name="connsiteX6" fmla="*/ 7947932 w 12192000"/>
              <a:gd name="connsiteY6" fmla="*/ 0 h 4343831"/>
              <a:gd name="connsiteX7" fmla="*/ 114720 w 12192000"/>
              <a:gd name="connsiteY7" fmla="*/ 4164886 h 4343831"/>
              <a:gd name="connsiteX8" fmla="*/ 0 w 12192000"/>
              <a:gd name="connsiteY8" fmla="*/ 4343831 h 434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343831">
                <a:moveTo>
                  <a:pt x="7947932" y="0"/>
                </a:moveTo>
                <a:lnTo>
                  <a:pt x="12192000" y="0"/>
                </a:lnTo>
                <a:lnTo>
                  <a:pt x="12192000" y="1007642"/>
                </a:lnTo>
                <a:lnTo>
                  <a:pt x="12043395" y="931531"/>
                </a:lnTo>
                <a:cubicBezTo>
                  <a:pt x="10804455" y="334549"/>
                  <a:pt x="9415263" y="0"/>
                  <a:pt x="7947932" y="0"/>
                </a:cubicBezTo>
                <a:close/>
                <a:moveTo>
                  <a:pt x="0" y="0"/>
                </a:moveTo>
                <a:lnTo>
                  <a:pt x="7947932" y="0"/>
                </a:lnTo>
                <a:cubicBezTo>
                  <a:pt x="4687197" y="0"/>
                  <a:pt x="1812330" y="1652092"/>
                  <a:pt x="114720" y="4164886"/>
                </a:cubicBezTo>
                <a:lnTo>
                  <a:pt x="0" y="4343831"/>
                </a:lnTo>
                <a:close/>
              </a:path>
            </a:pathLst>
          </a:custGeom>
          <a:gradFill>
            <a:gsLst>
              <a:gs pos="0">
                <a:schemeClr val="accent1">
                  <a:alpha val="90000"/>
                </a:schemeClr>
              </a:gs>
              <a:gs pos="100000">
                <a:schemeClr val="accent6">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6C124AF-429C-4112-8894-457EAE3A2AD2}"/>
              </a:ext>
            </a:extLst>
          </p:cNvPr>
          <p:cNvSpPr txBox="1"/>
          <p:nvPr/>
        </p:nvSpPr>
        <p:spPr>
          <a:xfrm>
            <a:off x="6096000" y="4428435"/>
            <a:ext cx="5827241" cy="1448666"/>
          </a:xfrm>
          <a:prstGeom prst="rect">
            <a:avLst/>
          </a:prstGeom>
          <a:noFill/>
        </p:spPr>
        <p:txBody>
          <a:bodyPr wrap="square" rtlCol="0" anchor="ctr">
            <a:spAutoFit/>
          </a:bodyPr>
          <a:lstStyle/>
          <a:p>
            <a:pPr>
              <a:lnSpc>
                <a:spcPct val="108000"/>
              </a:lnSpc>
              <a:spcBef>
                <a:spcPts val="1200"/>
              </a:spcBef>
              <a:buClr>
                <a:schemeClr val="accent1"/>
              </a:buClr>
              <a:buSzPct val="125000"/>
            </a:pPr>
            <a:r>
              <a:rPr lang="en-US" sz="2800" b="1" dirty="0">
                <a:solidFill>
                  <a:srgbClr val="000000"/>
                </a:solidFill>
              </a:rPr>
              <a:t>Medicare insurance coverage for over 7 years </a:t>
            </a:r>
            <a:r>
              <a:rPr lang="en-US" sz="2800" dirty="0">
                <a:solidFill>
                  <a:srgbClr val="000000"/>
                </a:solidFill>
              </a:rPr>
              <a:t>after using Trial Work Period and continuing to work</a:t>
            </a:r>
          </a:p>
        </p:txBody>
      </p:sp>
    </p:spTree>
    <p:custDataLst>
      <p:tags r:id="rId1"/>
    </p:custDataLst>
    <p:extLst>
      <p:ext uri="{BB962C8B-B14F-4D97-AF65-F5344CB8AC3E}">
        <p14:creationId xmlns:p14="http://schemas.microsoft.com/office/powerpoint/2010/main" val="12939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750"/>
                                        <p:tgtEl>
                                          <p:spTgt spid="11"/>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1000"/>
                                        <p:tgtEl>
                                          <p:spTgt spid="12">
                                            <p:txEl>
                                              <p:pRg st="0" end="0"/>
                                            </p:txEl>
                                          </p:spTgt>
                                        </p:tgtEl>
                                      </p:cBhvr>
                                    </p:animEffect>
                                    <p:anim calcmode="lin" valueType="num">
                                      <p:cBhvr>
                                        <p:cTn id="1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0844BD1-EC79-C951-D1C4-A704BD4424E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22256" r="10655" b="30599"/>
          <a:stretch/>
        </p:blipFill>
        <p:spPr>
          <a:xfrm flipH="1">
            <a:off x="0" y="1"/>
            <a:ext cx="12192000" cy="3429001"/>
          </a:xfrm>
        </p:spPr>
      </p:pic>
      <p:sp>
        <p:nvSpPr>
          <p:cNvPr id="5" name="Title 4">
            <a:extLst>
              <a:ext uri="{FF2B5EF4-FFF2-40B4-BE49-F238E27FC236}">
                <a16:creationId xmlns:a16="http://schemas.microsoft.com/office/drawing/2014/main" id="{B17AA01D-5B40-4B38-B9CF-00C1B88F1B25}"/>
              </a:ext>
            </a:extLst>
          </p:cNvPr>
          <p:cNvSpPr>
            <a:spLocks noGrp="1"/>
          </p:cNvSpPr>
          <p:nvPr>
            <p:ph type="ctrTitle"/>
          </p:nvPr>
        </p:nvSpPr>
        <p:spPr>
          <a:xfrm>
            <a:off x="850557" y="3812769"/>
            <a:ext cx="3375454" cy="2118475"/>
          </a:xfrm>
        </p:spPr>
        <p:txBody>
          <a:bodyPr>
            <a:noAutofit/>
          </a:bodyPr>
          <a:lstStyle/>
          <a:p>
            <a:r>
              <a:rPr lang="en-US" sz="5200" b="1" dirty="0">
                <a:solidFill>
                  <a:schemeClr val="accent1">
                    <a:lumMod val="50000"/>
                  </a:schemeClr>
                </a:solidFill>
              </a:rPr>
              <a:t>SSI Work Incentives </a:t>
            </a:r>
          </a:p>
        </p:txBody>
      </p:sp>
      <p:sp>
        <p:nvSpPr>
          <p:cNvPr id="11" name="Freeform: Shape 10">
            <a:extLst>
              <a:ext uri="{FF2B5EF4-FFF2-40B4-BE49-F238E27FC236}">
                <a16:creationId xmlns:a16="http://schemas.microsoft.com/office/drawing/2014/main" id="{E6367AD6-A3D9-4242-A136-0271F336A83D}"/>
              </a:ext>
              <a:ext uri="{C183D7F6-B498-43B3-948B-1728B52AA6E4}">
                <adec:decorative xmlns:adec="http://schemas.microsoft.com/office/drawing/2017/decorative" val="1"/>
              </a:ext>
            </a:extLst>
          </p:cNvPr>
          <p:cNvSpPr/>
          <p:nvPr/>
        </p:nvSpPr>
        <p:spPr>
          <a:xfrm>
            <a:off x="0" y="1"/>
            <a:ext cx="12192000" cy="4343831"/>
          </a:xfrm>
          <a:custGeom>
            <a:avLst/>
            <a:gdLst>
              <a:gd name="connsiteX0" fmla="*/ 7947932 w 12192000"/>
              <a:gd name="connsiteY0" fmla="*/ 0 h 4343831"/>
              <a:gd name="connsiteX1" fmla="*/ 12192000 w 12192000"/>
              <a:gd name="connsiteY1" fmla="*/ 0 h 4343831"/>
              <a:gd name="connsiteX2" fmla="*/ 12192000 w 12192000"/>
              <a:gd name="connsiteY2" fmla="*/ 1007642 h 4343831"/>
              <a:gd name="connsiteX3" fmla="*/ 12043395 w 12192000"/>
              <a:gd name="connsiteY3" fmla="*/ 931531 h 4343831"/>
              <a:gd name="connsiteX4" fmla="*/ 7947932 w 12192000"/>
              <a:gd name="connsiteY4" fmla="*/ 0 h 4343831"/>
              <a:gd name="connsiteX5" fmla="*/ 0 w 12192000"/>
              <a:gd name="connsiteY5" fmla="*/ 0 h 4343831"/>
              <a:gd name="connsiteX6" fmla="*/ 7947932 w 12192000"/>
              <a:gd name="connsiteY6" fmla="*/ 0 h 4343831"/>
              <a:gd name="connsiteX7" fmla="*/ 114720 w 12192000"/>
              <a:gd name="connsiteY7" fmla="*/ 4164886 h 4343831"/>
              <a:gd name="connsiteX8" fmla="*/ 0 w 12192000"/>
              <a:gd name="connsiteY8" fmla="*/ 4343831 h 434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343831">
                <a:moveTo>
                  <a:pt x="7947932" y="0"/>
                </a:moveTo>
                <a:lnTo>
                  <a:pt x="12192000" y="0"/>
                </a:lnTo>
                <a:lnTo>
                  <a:pt x="12192000" y="1007642"/>
                </a:lnTo>
                <a:lnTo>
                  <a:pt x="12043395" y="931531"/>
                </a:lnTo>
                <a:cubicBezTo>
                  <a:pt x="10804455" y="334549"/>
                  <a:pt x="9415263" y="0"/>
                  <a:pt x="7947932" y="0"/>
                </a:cubicBezTo>
                <a:close/>
                <a:moveTo>
                  <a:pt x="0" y="0"/>
                </a:moveTo>
                <a:lnTo>
                  <a:pt x="7947932" y="0"/>
                </a:lnTo>
                <a:cubicBezTo>
                  <a:pt x="4687197" y="0"/>
                  <a:pt x="1812330" y="1652092"/>
                  <a:pt x="114720" y="4164886"/>
                </a:cubicBezTo>
                <a:lnTo>
                  <a:pt x="0" y="4343831"/>
                </a:lnTo>
                <a:close/>
              </a:path>
            </a:pathLst>
          </a:custGeom>
          <a:gradFill>
            <a:gsLst>
              <a:gs pos="0">
                <a:schemeClr val="tx1">
                  <a:alpha val="80000"/>
                </a:schemeClr>
              </a:gs>
              <a:gs pos="100000">
                <a:schemeClr val="accent6">
                  <a:lumMod val="40000"/>
                  <a:lumOff val="6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6C124AF-429C-4112-8894-457EAE3A2AD2}"/>
              </a:ext>
            </a:extLst>
          </p:cNvPr>
          <p:cNvSpPr txBox="1"/>
          <p:nvPr/>
        </p:nvSpPr>
        <p:spPr>
          <a:xfrm>
            <a:off x="5103341" y="3812769"/>
            <a:ext cx="6402859" cy="2565574"/>
          </a:xfrm>
          <a:prstGeom prst="rect">
            <a:avLst/>
          </a:prstGeom>
          <a:noFill/>
        </p:spPr>
        <p:txBody>
          <a:bodyPr wrap="square" rtlCol="0" anchor="ctr">
            <a:spAutoFit/>
          </a:bodyPr>
          <a:lstStyle/>
          <a:p>
            <a:pPr marL="342900" indent="-342900">
              <a:lnSpc>
                <a:spcPct val="108000"/>
              </a:lnSpc>
              <a:spcBef>
                <a:spcPts val="1000"/>
              </a:spcBef>
              <a:buClr>
                <a:schemeClr val="accent4">
                  <a:lumMod val="75000"/>
                </a:schemeClr>
              </a:buClr>
              <a:buSzPct val="125000"/>
              <a:buFont typeface="Arial" panose="020B0604020202020204" pitchFamily="34" charset="0"/>
              <a:buChar char="•"/>
            </a:pPr>
            <a:r>
              <a:rPr lang="en-US" sz="2400" dirty="0">
                <a:solidFill>
                  <a:srgbClr val="000000"/>
                </a:solidFill>
              </a:rPr>
              <a:t>Impairment Related Work Expense</a:t>
            </a:r>
          </a:p>
          <a:p>
            <a:pPr marL="342900" indent="-342900">
              <a:lnSpc>
                <a:spcPct val="108000"/>
              </a:lnSpc>
              <a:spcBef>
                <a:spcPts val="1000"/>
              </a:spcBef>
              <a:buClr>
                <a:schemeClr val="accent4">
                  <a:lumMod val="75000"/>
                </a:schemeClr>
              </a:buClr>
              <a:buSzPct val="125000"/>
              <a:buFont typeface="Arial" panose="020B0604020202020204" pitchFamily="34" charset="0"/>
              <a:buChar char="•"/>
            </a:pPr>
            <a:r>
              <a:rPr lang="en-US" sz="2400" dirty="0">
                <a:solidFill>
                  <a:srgbClr val="000000"/>
                </a:solidFill>
              </a:rPr>
              <a:t>Student Earned Income Exclusion </a:t>
            </a:r>
          </a:p>
          <a:p>
            <a:pPr marL="342900" indent="-342900">
              <a:lnSpc>
                <a:spcPct val="108000"/>
              </a:lnSpc>
              <a:spcBef>
                <a:spcPts val="1000"/>
              </a:spcBef>
              <a:buClr>
                <a:schemeClr val="accent4">
                  <a:lumMod val="75000"/>
                </a:schemeClr>
              </a:buClr>
              <a:buSzPct val="125000"/>
              <a:buFont typeface="Arial" panose="020B0604020202020204" pitchFamily="34" charset="0"/>
              <a:buChar char="•"/>
            </a:pPr>
            <a:r>
              <a:rPr lang="en-US" sz="2400" dirty="0">
                <a:solidFill>
                  <a:srgbClr val="000000"/>
                </a:solidFill>
              </a:rPr>
              <a:t>Property Essential to Self-Support </a:t>
            </a:r>
          </a:p>
          <a:p>
            <a:pPr marL="342900" indent="-342900">
              <a:lnSpc>
                <a:spcPct val="108000"/>
              </a:lnSpc>
              <a:spcBef>
                <a:spcPts val="1000"/>
              </a:spcBef>
              <a:buClr>
                <a:schemeClr val="accent4">
                  <a:lumMod val="75000"/>
                </a:schemeClr>
              </a:buClr>
              <a:buSzPct val="125000"/>
              <a:buFont typeface="Arial" panose="020B0604020202020204" pitchFamily="34" charset="0"/>
              <a:buChar char="•"/>
            </a:pPr>
            <a:r>
              <a:rPr lang="en-US" sz="2400" dirty="0">
                <a:solidFill>
                  <a:srgbClr val="000000"/>
                </a:solidFill>
              </a:rPr>
              <a:t>Plan for Achieving Self-Support </a:t>
            </a:r>
          </a:p>
          <a:p>
            <a:pPr marL="342900" indent="-342900">
              <a:lnSpc>
                <a:spcPct val="108000"/>
              </a:lnSpc>
              <a:spcBef>
                <a:spcPts val="1000"/>
              </a:spcBef>
              <a:buClr>
                <a:schemeClr val="accent4">
                  <a:lumMod val="75000"/>
                </a:schemeClr>
              </a:buClr>
              <a:buSzPct val="125000"/>
              <a:buFont typeface="Arial" panose="020B0604020202020204" pitchFamily="34" charset="0"/>
              <a:buChar char="•"/>
            </a:pPr>
            <a:r>
              <a:rPr lang="en-US" sz="2400" dirty="0">
                <a:solidFill>
                  <a:srgbClr val="000000"/>
                </a:solidFill>
              </a:rPr>
              <a:t>Continued Medicaid Under Section 1619(b)</a:t>
            </a:r>
          </a:p>
        </p:txBody>
      </p:sp>
    </p:spTree>
    <p:custDataLst>
      <p:tags r:id="rId1"/>
    </p:custDataLst>
    <p:extLst>
      <p:ext uri="{BB962C8B-B14F-4D97-AF65-F5344CB8AC3E}">
        <p14:creationId xmlns:p14="http://schemas.microsoft.com/office/powerpoint/2010/main" val="85996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750"/>
                                        <p:tgtEl>
                                          <p:spTgt spid="11"/>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1000"/>
                                        <p:tgtEl>
                                          <p:spTgt spid="12">
                                            <p:txEl>
                                              <p:pRg st="0" end="0"/>
                                            </p:txEl>
                                          </p:spTgt>
                                        </p:tgtEl>
                                      </p:cBhvr>
                                    </p:animEffect>
                                    <p:anim calcmode="lin" valueType="num">
                                      <p:cBhvr>
                                        <p:cTn id="1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42" presetClass="entr" presetSubtype="0" fill="hold" grpId="0" nodeType="after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1000"/>
                                        <p:tgtEl>
                                          <p:spTgt spid="12">
                                            <p:txEl>
                                              <p:pRg st="1" end="1"/>
                                            </p:txEl>
                                          </p:spTgt>
                                        </p:tgtEl>
                                      </p:cBhvr>
                                    </p:animEffect>
                                    <p:anim calcmode="lin" valueType="num">
                                      <p:cBhvr>
                                        <p:cTn id="2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1000"/>
                                        <p:tgtEl>
                                          <p:spTgt spid="12">
                                            <p:txEl>
                                              <p:pRg st="2" end="2"/>
                                            </p:txEl>
                                          </p:spTgt>
                                        </p:tgtEl>
                                      </p:cBhvr>
                                    </p:animEffect>
                                    <p:anim calcmode="lin" valueType="num">
                                      <p:cBhvr>
                                        <p:cTn id="2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4250"/>
                            </p:stCondLst>
                            <p:childTnLst>
                              <p:par>
                                <p:cTn id="32" presetID="42" presetClass="entr" presetSubtype="0" fill="hold" grpId="0" nodeType="after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animEffect transition="in" filter="fade">
                                      <p:cBhvr>
                                        <p:cTn id="34" dur="1000"/>
                                        <p:tgtEl>
                                          <p:spTgt spid="12">
                                            <p:txEl>
                                              <p:pRg st="3" end="3"/>
                                            </p:txEl>
                                          </p:spTgt>
                                        </p:tgtEl>
                                      </p:cBhvr>
                                    </p:animEffect>
                                    <p:anim calcmode="lin" valueType="num">
                                      <p:cBhvr>
                                        <p:cTn id="3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5250"/>
                            </p:stCondLst>
                            <p:childTnLst>
                              <p:par>
                                <p:cTn id="38" presetID="42" presetClass="entr" presetSubtype="0" fill="hold" grpId="0" nodeType="afterEffect">
                                  <p:stCondLst>
                                    <p:cond delay="0"/>
                                  </p:stCondLst>
                                  <p:childTnLst>
                                    <p:set>
                                      <p:cBhvr>
                                        <p:cTn id="39" dur="1" fill="hold">
                                          <p:stCondLst>
                                            <p:cond delay="0"/>
                                          </p:stCondLst>
                                        </p:cTn>
                                        <p:tgtEl>
                                          <p:spTgt spid="12">
                                            <p:txEl>
                                              <p:pRg st="4" end="4"/>
                                            </p:txEl>
                                          </p:spTgt>
                                        </p:tgtEl>
                                        <p:attrNameLst>
                                          <p:attrName>style.visibility</p:attrName>
                                        </p:attrNameLst>
                                      </p:cBhvr>
                                      <p:to>
                                        <p:strVal val="visible"/>
                                      </p:to>
                                    </p:set>
                                    <p:animEffect transition="in" filter="fade">
                                      <p:cBhvr>
                                        <p:cTn id="40" dur="1000"/>
                                        <p:tgtEl>
                                          <p:spTgt spid="12">
                                            <p:txEl>
                                              <p:pRg st="4" end="4"/>
                                            </p:txEl>
                                          </p:spTgt>
                                        </p:tgtEl>
                                      </p:cBhvr>
                                    </p:animEffect>
                                    <p:anim calcmode="lin" valueType="num">
                                      <p:cBhvr>
                                        <p:cTn id="41"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0844BD1-EC79-C951-D1C4-A704BD4424E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24020" r="6844" b="34963"/>
          <a:stretch/>
        </p:blipFill>
        <p:spPr>
          <a:xfrm flipH="1">
            <a:off x="0" y="1"/>
            <a:ext cx="12192000" cy="3429001"/>
          </a:xfrm>
        </p:spPr>
      </p:pic>
      <p:sp>
        <p:nvSpPr>
          <p:cNvPr id="5" name="Title 4">
            <a:extLst>
              <a:ext uri="{FF2B5EF4-FFF2-40B4-BE49-F238E27FC236}">
                <a16:creationId xmlns:a16="http://schemas.microsoft.com/office/drawing/2014/main" id="{B17AA01D-5B40-4B38-B9CF-00C1B88F1B25}"/>
              </a:ext>
            </a:extLst>
          </p:cNvPr>
          <p:cNvSpPr>
            <a:spLocks noGrp="1"/>
          </p:cNvSpPr>
          <p:nvPr>
            <p:ph type="ctrTitle"/>
          </p:nvPr>
        </p:nvSpPr>
        <p:spPr>
          <a:xfrm>
            <a:off x="850556" y="3805883"/>
            <a:ext cx="3400167" cy="2327727"/>
          </a:xfrm>
        </p:spPr>
        <p:txBody>
          <a:bodyPr>
            <a:noAutofit/>
          </a:bodyPr>
          <a:lstStyle/>
          <a:p>
            <a:r>
              <a:rPr lang="en-US" sz="4400" dirty="0">
                <a:solidFill>
                  <a:schemeClr val="accent1">
                    <a:lumMod val="50000"/>
                  </a:schemeClr>
                </a:solidFill>
              </a:rPr>
              <a:t>Impairment Related Work Expenses</a:t>
            </a:r>
          </a:p>
        </p:txBody>
      </p:sp>
      <p:sp>
        <p:nvSpPr>
          <p:cNvPr id="11" name="Freeform: Shape 10">
            <a:extLst>
              <a:ext uri="{FF2B5EF4-FFF2-40B4-BE49-F238E27FC236}">
                <a16:creationId xmlns:a16="http://schemas.microsoft.com/office/drawing/2014/main" id="{E6367AD6-A3D9-4242-A136-0271F336A83D}"/>
              </a:ext>
              <a:ext uri="{C183D7F6-B498-43B3-948B-1728B52AA6E4}">
                <adec:decorative xmlns:adec="http://schemas.microsoft.com/office/drawing/2017/decorative" val="1"/>
              </a:ext>
            </a:extLst>
          </p:cNvPr>
          <p:cNvSpPr/>
          <p:nvPr/>
        </p:nvSpPr>
        <p:spPr>
          <a:xfrm>
            <a:off x="0" y="1"/>
            <a:ext cx="12192000" cy="4343831"/>
          </a:xfrm>
          <a:custGeom>
            <a:avLst/>
            <a:gdLst>
              <a:gd name="connsiteX0" fmla="*/ 7947932 w 12192000"/>
              <a:gd name="connsiteY0" fmla="*/ 0 h 4343831"/>
              <a:gd name="connsiteX1" fmla="*/ 12192000 w 12192000"/>
              <a:gd name="connsiteY1" fmla="*/ 0 h 4343831"/>
              <a:gd name="connsiteX2" fmla="*/ 12192000 w 12192000"/>
              <a:gd name="connsiteY2" fmla="*/ 1007642 h 4343831"/>
              <a:gd name="connsiteX3" fmla="*/ 12043395 w 12192000"/>
              <a:gd name="connsiteY3" fmla="*/ 931531 h 4343831"/>
              <a:gd name="connsiteX4" fmla="*/ 7947932 w 12192000"/>
              <a:gd name="connsiteY4" fmla="*/ 0 h 4343831"/>
              <a:gd name="connsiteX5" fmla="*/ 0 w 12192000"/>
              <a:gd name="connsiteY5" fmla="*/ 0 h 4343831"/>
              <a:gd name="connsiteX6" fmla="*/ 7947932 w 12192000"/>
              <a:gd name="connsiteY6" fmla="*/ 0 h 4343831"/>
              <a:gd name="connsiteX7" fmla="*/ 114720 w 12192000"/>
              <a:gd name="connsiteY7" fmla="*/ 4164886 h 4343831"/>
              <a:gd name="connsiteX8" fmla="*/ 0 w 12192000"/>
              <a:gd name="connsiteY8" fmla="*/ 4343831 h 434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343831">
                <a:moveTo>
                  <a:pt x="7947932" y="0"/>
                </a:moveTo>
                <a:lnTo>
                  <a:pt x="12192000" y="0"/>
                </a:lnTo>
                <a:lnTo>
                  <a:pt x="12192000" y="1007642"/>
                </a:lnTo>
                <a:lnTo>
                  <a:pt x="12043395" y="931531"/>
                </a:lnTo>
                <a:cubicBezTo>
                  <a:pt x="10804455" y="334549"/>
                  <a:pt x="9415263" y="0"/>
                  <a:pt x="7947932" y="0"/>
                </a:cubicBezTo>
                <a:close/>
                <a:moveTo>
                  <a:pt x="0" y="0"/>
                </a:moveTo>
                <a:lnTo>
                  <a:pt x="7947932" y="0"/>
                </a:lnTo>
                <a:cubicBezTo>
                  <a:pt x="4687197" y="0"/>
                  <a:pt x="1812330" y="1652092"/>
                  <a:pt x="114720" y="4164886"/>
                </a:cubicBezTo>
                <a:lnTo>
                  <a:pt x="0" y="4343831"/>
                </a:lnTo>
                <a:close/>
              </a:path>
            </a:pathLst>
          </a:custGeom>
          <a:gradFill>
            <a:gsLst>
              <a:gs pos="0">
                <a:schemeClr val="tx1">
                  <a:alpha val="80000"/>
                </a:schemeClr>
              </a:gs>
              <a:gs pos="100000">
                <a:schemeClr val="accent6">
                  <a:lumMod val="40000"/>
                  <a:lumOff val="6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6C124AF-429C-4112-8894-457EAE3A2AD2}"/>
              </a:ext>
            </a:extLst>
          </p:cNvPr>
          <p:cNvSpPr txBox="1"/>
          <p:nvPr/>
        </p:nvSpPr>
        <p:spPr>
          <a:xfrm>
            <a:off x="5103341" y="4012721"/>
            <a:ext cx="5869459" cy="1914050"/>
          </a:xfrm>
          <a:prstGeom prst="rect">
            <a:avLst/>
          </a:prstGeom>
          <a:noFill/>
        </p:spPr>
        <p:txBody>
          <a:bodyPr wrap="square" rtlCol="0" anchor="ctr">
            <a:spAutoFit/>
          </a:bodyPr>
          <a:lstStyle/>
          <a:p>
            <a:pPr>
              <a:lnSpc>
                <a:spcPct val="108000"/>
              </a:lnSpc>
              <a:spcBef>
                <a:spcPts val="1000"/>
              </a:spcBef>
              <a:buClr>
                <a:schemeClr val="accent4">
                  <a:lumMod val="75000"/>
                </a:schemeClr>
              </a:buClr>
              <a:buSzPct val="125000"/>
            </a:pPr>
            <a:r>
              <a:rPr lang="en-US" sz="2800" dirty="0">
                <a:solidFill>
                  <a:srgbClr val="000000"/>
                </a:solidFill>
              </a:rPr>
              <a:t>Social Security will deduct certain impairment-related expenses from earnings when calculating a monthly SSI payment.</a:t>
            </a:r>
          </a:p>
        </p:txBody>
      </p:sp>
    </p:spTree>
    <p:custDataLst>
      <p:tags r:id="rId1"/>
    </p:custDataLst>
    <p:extLst>
      <p:ext uri="{BB962C8B-B14F-4D97-AF65-F5344CB8AC3E}">
        <p14:creationId xmlns:p14="http://schemas.microsoft.com/office/powerpoint/2010/main" val="36679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750"/>
                                        <p:tgtEl>
                                          <p:spTgt spid="11"/>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alpha val="47000"/>
              </a:schemeClr>
            </a:gs>
            <a:gs pos="40000">
              <a:schemeClr val="accent2">
                <a:lumMod val="95000"/>
                <a:lumOff val="5000"/>
              </a:schemeClr>
            </a:gs>
            <a:gs pos="77000">
              <a:schemeClr val="tx2">
                <a:lumMod val="5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5037F12-65B5-E66A-77A9-EE6F4E33EDFD}"/>
              </a:ext>
              <a:ext uri="{C183D7F6-B498-43B3-948B-1728B52AA6E4}">
                <adec:decorative xmlns:adec="http://schemas.microsoft.com/office/drawing/2017/decorative" val="1"/>
              </a:ext>
            </a:extLst>
          </p:cNvPr>
          <p:cNvSpPr/>
          <p:nvPr/>
        </p:nvSpPr>
        <p:spPr>
          <a:xfrm rot="10800000">
            <a:off x="-7" y="0"/>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6" name="Freeform: Shape 5">
            <a:extLst>
              <a:ext uri="{FF2B5EF4-FFF2-40B4-BE49-F238E27FC236}">
                <a16:creationId xmlns:a16="http://schemas.microsoft.com/office/drawing/2014/main" id="{FCD27EA7-7F75-648F-0005-36D391C82607}"/>
              </a:ext>
              <a:ext uri="{C183D7F6-B498-43B3-948B-1728B52AA6E4}">
                <adec:decorative xmlns:adec="http://schemas.microsoft.com/office/drawing/2017/decorative" val="1"/>
              </a:ext>
            </a:extLst>
          </p:cNvPr>
          <p:cNvSpPr/>
          <p:nvPr/>
        </p:nvSpPr>
        <p:spPr>
          <a:xfrm rot="10800000" flipH="1" flipV="1">
            <a:off x="-6" y="1597446"/>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2" name="Title 1">
            <a:extLst>
              <a:ext uri="{FF2B5EF4-FFF2-40B4-BE49-F238E27FC236}">
                <a16:creationId xmlns:a16="http://schemas.microsoft.com/office/drawing/2014/main" id="{4474BC12-376F-776E-F97A-3690BD76F029}"/>
              </a:ext>
            </a:extLst>
          </p:cNvPr>
          <p:cNvSpPr>
            <a:spLocks noGrp="1"/>
          </p:cNvSpPr>
          <p:nvPr>
            <p:ph type="ctrTitle"/>
          </p:nvPr>
        </p:nvSpPr>
        <p:spPr>
          <a:xfrm>
            <a:off x="1524000" y="1597436"/>
            <a:ext cx="9144000" cy="3081361"/>
          </a:xfrm>
        </p:spPr>
        <p:txBody>
          <a:bodyPr>
            <a:noAutofit/>
          </a:bodyPr>
          <a:lstStyle/>
          <a:p>
            <a:r>
              <a:rPr lang="en-US" sz="6600" dirty="0">
                <a:solidFill>
                  <a:schemeClr val="bg1"/>
                </a:solidFill>
              </a:rPr>
              <a:t>Long-term Care Employment Services and  Support</a:t>
            </a:r>
          </a:p>
        </p:txBody>
      </p:sp>
      <p:sp>
        <p:nvSpPr>
          <p:cNvPr id="15" name="Subtitle 2">
            <a:extLst>
              <a:ext uri="{FF2B5EF4-FFF2-40B4-BE49-F238E27FC236}">
                <a16:creationId xmlns:a16="http://schemas.microsoft.com/office/drawing/2014/main" id="{639CE83B-B2FF-1736-F579-65BA6DAB7097}"/>
              </a:ext>
            </a:extLst>
          </p:cNvPr>
          <p:cNvSpPr>
            <a:spLocks noGrp="1"/>
          </p:cNvSpPr>
          <p:nvPr>
            <p:ph type="subTitle" idx="1"/>
          </p:nvPr>
        </p:nvSpPr>
        <p:spPr>
          <a:xfrm>
            <a:off x="1524000" y="4817545"/>
            <a:ext cx="9144000" cy="839333"/>
          </a:xfrm>
        </p:spPr>
        <p:txBody>
          <a:bodyPr/>
          <a:lstStyle/>
          <a:p>
            <a:r>
              <a:rPr lang="en-US" dirty="0">
                <a:solidFill>
                  <a:schemeClr val="bg1"/>
                </a:solidFill>
              </a:rPr>
              <a:t>For People with Physical Disabilities</a:t>
            </a:r>
          </a:p>
        </p:txBody>
      </p:sp>
    </p:spTree>
    <p:custDataLst>
      <p:tags r:id="rId1"/>
    </p:custDataLst>
    <p:extLst>
      <p:ext uri="{BB962C8B-B14F-4D97-AF65-F5344CB8AC3E}">
        <p14:creationId xmlns:p14="http://schemas.microsoft.com/office/powerpoint/2010/main" val="23807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1000"/>
                                        <p:tgtEl>
                                          <p:spTgt spid="15">
                                            <p:txEl>
                                              <p:pRg st="0" end="0"/>
                                            </p:txEl>
                                          </p:spTgt>
                                        </p:tgtEl>
                                      </p:cBhvr>
                                    </p:animEffect>
                                    <p:anim calcmode="lin" valueType="num">
                                      <p:cBhvr>
                                        <p:cTn id="1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2" grpId="0"/>
      <p:bldP spid="1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0844BD1-EC79-C951-D1C4-A704BD4424E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5961" r="15080" b="28238"/>
          <a:stretch/>
        </p:blipFill>
        <p:spPr>
          <a:xfrm flipH="1">
            <a:off x="0" y="1"/>
            <a:ext cx="12192000" cy="3429001"/>
          </a:xfrm>
        </p:spPr>
      </p:pic>
      <p:sp>
        <p:nvSpPr>
          <p:cNvPr id="5" name="Title 4">
            <a:extLst>
              <a:ext uri="{FF2B5EF4-FFF2-40B4-BE49-F238E27FC236}">
                <a16:creationId xmlns:a16="http://schemas.microsoft.com/office/drawing/2014/main" id="{B17AA01D-5B40-4B38-B9CF-00C1B88F1B25}"/>
              </a:ext>
            </a:extLst>
          </p:cNvPr>
          <p:cNvSpPr>
            <a:spLocks noGrp="1"/>
          </p:cNvSpPr>
          <p:nvPr>
            <p:ph type="ctrTitle"/>
          </p:nvPr>
        </p:nvSpPr>
        <p:spPr>
          <a:xfrm>
            <a:off x="850556" y="3805883"/>
            <a:ext cx="3770871" cy="2327727"/>
          </a:xfrm>
        </p:spPr>
        <p:txBody>
          <a:bodyPr>
            <a:noAutofit/>
          </a:bodyPr>
          <a:lstStyle/>
          <a:p>
            <a:r>
              <a:rPr lang="en-US" sz="4400" dirty="0">
                <a:solidFill>
                  <a:schemeClr val="accent1">
                    <a:lumMod val="50000"/>
                  </a:schemeClr>
                </a:solidFill>
              </a:rPr>
              <a:t>Student Earned Income Exclusion</a:t>
            </a:r>
          </a:p>
        </p:txBody>
      </p:sp>
      <p:sp>
        <p:nvSpPr>
          <p:cNvPr id="11" name="Freeform: Shape 10">
            <a:extLst>
              <a:ext uri="{FF2B5EF4-FFF2-40B4-BE49-F238E27FC236}">
                <a16:creationId xmlns:a16="http://schemas.microsoft.com/office/drawing/2014/main" id="{E6367AD6-A3D9-4242-A136-0271F336A83D}"/>
              </a:ext>
              <a:ext uri="{C183D7F6-B498-43B3-948B-1728B52AA6E4}">
                <adec:decorative xmlns:adec="http://schemas.microsoft.com/office/drawing/2017/decorative" val="1"/>
              </a:ext>
            </a:extLst>
          </p:cNvPr>
          <p:cNvSpPr/>
          <p:nvPr/>
        </p:nvSpPr>
        <p:spPr>
          <a:xfrm>
            <a:off x="0" y="1"/>
            <a:ext cx="12192000" cy="4343831"/>
          </a:xfrm>
          <a:custGeom>
            <a:avLst/>
            <a:gdLst>
              <a:gd name="connsiteX0" fmla="*/ 7947932 w 12192000"/>
              <a:gd name="connsiteY0" fmla="*/ 0 h 4343831"/>
              <a:gd name="connsiteX1" fmla="*/ 12192000 w 12192000"/>
              <a:gd name="connsiteY1" fmla="*/ 0 h 4343831"/>
              <a:gd name="connsiteX2" fmla="*/ 12192000 w 12192000"/>
              <a:gd name="connsiteY2" fmla="*/ 1007642 h 4343831"/>
              <a:gd name="connsiteX3" fmla="*/ 12043395 w 12192000"/>
              <a:gd name="connsiteY3" fmla="*/ 931531 h 4343831"/>
              <a:gd name="connsiteX4" fmla="*/ 7947932 w 12192000"/>
              <a:gd name="connsiteY4" fmla="*/ 0 h 4343831"/>
              <a:gd name="connsiteX5" fmla="*/ 0 w 12192000"/>
              <a:gd name="connsiteY5" fmla="*/ 0 h 4343831"/>
              <a:gd name="connsiteX6" fmla="*/ 7947932 w 12192000"/>
              <a:gd name="connsiteY6" fmla="*/ 0 h 4343831"/>
              <a:gd name="connsiteX7" fmla="*/ 114720 w 12192000"/>
              <a:gd name="connsiteY7" fmla="*/ 4164886 h 4343831"/>
              <a:gd name="connsiteX8" fmla="*/ 0 w 12192000"/>
              <a:gd name="connsiteY8" fmla="*/ 4343831 h 434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343831">
                <a:moveTo>
                  <a:pt x="7947932" y="0"/>
                </a:moveTo>
                <a:lnTo>
                  <a:pt x="12192000" y="0"/>
                </a:lnTo>
                <a:lnTo>
                  <a:pt x="12192000" y="1007642"/>
                </a:lnTo>
                <a:lnTo>
                  <a:pt x="12043395" y="931531"/>
                </a:lnTo>
                <a:cubicBezTo>
                  <a:pt x="10804455" y="334549"/>
                  <a:pt x="9415263" y="0"/>
                  <a:pt x="7947932" y="0"/>
                </a:cubicBezTo>
                <a:close/>
                <a:moveTo>
                  <a:pt x="0" y="0"/>
                </a:moveTo>
                <a:lnTo>
                  <a:pt x="7947932" y="0"/>
                </a:lnTo>
                <a:cubicBezTo>
                  <a:pt x="4687197" y="0"/>
                  <a:pt x="1812330" y="1652092"/>
                  <a:pt x="114720" y="4164886"/>
                </a:cubicBezTo>
                <a:lnTo>
                  <a:pt x="0" y="4343831"/>
                </a:lnTo>
                <a:close/>
              </a:path>
            </a:pathLst>
          </a:custGeom>
          <a:gradFill>
            <a:gsLst>
              <a:gs pos="0">
                <a:schemeClr val="tx1">
                  <a:alpha val="80000"/>
                </a:schemeClr>
              </a:gs>
              <a:gs pos="100000">
                <a:schemeClr val="accent6">
                  <a:lumMod val="40000"/>
                  <a:lumOff val="6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6C124AF-429C-4112-8894-457EAE3A2AD2}"/>
              </a:ext>
            </a:extLst>
          </p:cNvPr>
          <p:cNvSpPr txBox="1"/>
          <p:nvPr/>
        </p:nvSpPr>
        <p:spPr>
          <a:xfrm>
            <a:off x="5103341" y="4245413"/>
            <a:ext cx="5869459" cy="1448666"/>
          </a:xfrm>
          <a:prstGeom prst="rect">
            <a:avLst/>
          </a:prstGeom>
          <a:noFill/>
        </p:spPr>
        <p:txBody>
          <a:bodyPr wrap="square" rtlCol="0" anchor="ctr">
            <a:spAutoFit/>
          </a:bodyPr>
          <a:lstStyle/>
          <a:p>
            <a:pPr>
              <a:lnSpc>
                <a:spcPct val="108000"/>
              </a:lnSpc>
              <a:spcBef>
                <a:spcPts val="1000"/>
              </a:spcBef>
              <a:buClr>
                <a:schemeClr val="accent4">
                  <a:lumMod val="75000"/>
                </a:schemeClr>
              </a:buClr>
              <a:buSzPct val="125000"/>
            </a:pPr>
            <a:r>
              <a:rPr lang="en-US" sz="2800" dirty="0">
                <a:solidFill>
                  <a:srgbClr val="000000"/>
                </a:solidFill>
              </a:rPr>
              <a:t>Allowance of up to $8,950 (in 2023) for those under age 22 who are attending school</a:t>
            </a:r>
          </a:p>
        </p:txBody>
      </p:sp>
    </p:spTree>
    <p:custDataLst>
      <p:tags r:id="rId1"/>
    </p:custDataLst>
    <p:extLst>
      <p:ext uri="{BB962C8B-B14F-4D97-AF65-F5344CB8AC3E}">
        <p14:creationId xmlns:p14="http://schemas.microsoft.com/office/powerpoint/2010/main" val="388019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750"/>
                                        <p:tgtEl>
                                          <p:spTgt spid="11"/>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0844BD1-EC79-C951-D1C4-A704BD4424E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13658" b="36616"/>
          <a:stretch/>
        </p:blipFill>
        <p:spPr>
          <a:xfrm flipH="1">
            <a:off x="0" y="1"/>
            <a:ext cx="12192000" cy="3429001"/>
          </a:xfrm>
        </p:spPr>
      </p:pic>
      <p:sp>
        <p:nvSpPr>
          <p:cNvPr id="5" name="Title 4">
            <a:extLst>
              <a:ext uri="{FF2B5EF4-FFF2-40B4-BE49-F238E27FC236}">
                <a16:creationId xmlns:a16="http://schemas.microsoft.com/office/drawing/2014/main" id="{B17AA01D-5B40-4B38-B9CF-00C1B88F1B25}"/>
              </a:ext>
            </a:extLst>
          </p:cNvPr>
          <p:cNvSpPr>
            <a:spLocks noGrp="1"/>
          </p:cNvSpPr>
          <p:nvPr>
            <p:ph type="ctrTitle"/>
          </p:nvPr>
        </p:nvSpPr>
        <p:spPr>
          <a:xfrm>
            <a:off x="672414" y="3805881"/>
            <a:ext cx="3578310" cy="2327727"/>
          </a:xfrm>
        </p:spPr>
        <p:txBody>
          <a:bodyPr>
            <a:noAutofit/>
          </a:bodyPr>
          <a:lstStyle/>
          <a:p>
            <a:r>
              <a:rPr lang="en-US" sz="4400" dirty="0">
                <a:solidFill>
                  <a:schemeClr val="accent1">
                    <a:lumMod val="50000"/>
                  </a:schemeClr>
                </a:solidFill>
              </a:rPr>
              <a:t>Property Essential for Self-Support</a:t>
            </a:r>
          </a:p>
        </p:txBody>
      </p:sp>
      <p:sp>
        <p:nvSpPr>
          <p:cNvPr id="11" name="Freeform: Shape 10">
            <a:extLst>
              <a:ext uri="{FF2B5EF4-FFF2-40B4-BE49-F238E27FC236}">
                <a16:creationId xmlns:a16="http://schemas.microsoft.com/office/drawing/2014/main" id="{E6367AD6-A3D9-4242-A136-0271F336A83D}"/>
              </a:ext>
              <a:ext uri="{C183D7F6-B498-43B3-948B-1728B52AA6E4}">
                <adec:decorative xmlns:adec="http://schemas.microsoft.com/office/drawing/2017/decorative" val="1"/>
              </a:ext>
            </a:extLst>
          </p:cNvPr>
          <p:cNvSpPr/>
          <p:nvPr/>
        </p:nvSpPr>
        <p:spPr>
          <a:xfrm>
            <a:off x="0" y="1"/>
            <a:ext cx="12192000" cy="4343831"/>
          </a:xfrm>
          <a:custGeom>
            <a:avLst/>
            <a:gdLst>
              <a:gd name="connsiteX0" fmla="*/ 7947932 w 12192000"/>
              <a:gd name="connsiteY0" fmla="*/ 0 h 4343831"/>
              <a:gd name="connsiteX1" fmla="*/ 12192000 w 12192000"/>
              <a:gd name="connsiteY1" fmla="*/ 0 h 4343831"/>
              <a:gd name="connsiteX2" fmla="*/ 12192000 w 12192000"/>
              <a:gd name="connsiteY2" fmla="*/ 1007642 h 4343831"/>
              <a:gd name="connsiteX3" fmla="*/ 12043395 w 12192000"/>
              <a:gd name="connsiteY3" fmla="*/ 931531 h 4343831"/>
              <a:gd name="connsiteX4" fmla="*/ 7947932 w 12192000"/>
              <a:gd name="connsiteY4" fmla="*/ 0 h 4343831"/>
              <a:gd name="connsiteX5" fmla="*/ 0 w 12192000"/>
              <a:gd name="connsiteY5" fmla="*/ 0 h 4343831"/>
              <a:gd name="connsiteX6" fmla="*/ 7947932 w 12192000"/>
              <a:gd name="connsiteY6" fmla="*/ 0 h 4343831"/>
              <a:gd name="connsiteX7" fmla="*/ 114720 w 12192000"/>
              <a:gd name="connsiteY7" fmla="*/ 4164886 h 4343831"/>
              <a:gd name="connsiteX8" fmla="*/ 0 w 12192000"/>
              <a:gd name="connsiteY8" fmla="*/ 4343831 h 434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343831">
                <a:moveTo>
                  <a:pt x="7947932" y="0"/>
                </a:moveTo>
                <a:lnTo>
                  <a:pt x="12192000" y="0"/>
                </a:lnTo>
                <a:lnTo>
                  <a:pt x="12192000" y="1007642"/>
                </a:lnTo>
                <a:lnTo>
                  <a:pt x="12043395" y="931531"/>
                </a:lnTo>
                <a:cubicBezTo>
                  <a:pt x="10804455" y="334549"/>
                  <a:pt x="9415263" y="0"/>
                  <a:pt x="7947932" y="0"/>
                </a:cubicBezTo>
                <a:close/>
                <a:moveTo>
                  <a:pt x="0" y="0"/>
                </a:moveTo>
                <a:lnTo>
                  <a:pt x="7947932" y="0"/>
                </a:lnTo>
                <a:cubicBezTo>
                  <a:pt x="4687197" y="0"/>
                  <a:pt x="1812330" y="1652092"/>
                  <a:pt x="114720" y="4164886"/>
                </a:cubicBezTo>
                <a:lnTo>
                  <a:pt x="0" y="4343831"/>
                </a:lnTo>
                <a:close/>
              </a:path>
            </a:pathLst>
          </a:custGeom>
          <a:gradFill>
            <a:gsLst>
              <a:gs pos="0">
                <a:schemeClr val="tx1">
                  <a:alpha val="80000"/>
                </a:schemeClr>
              </a:gs>
              <a:gs pos="100000">
                <a:schemeClr val="accent6">
                  <a:lumMod val="40000"/>
                  <a:lumOff val="6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6C124AF-429C-4112-8894-457EAE3A2AD2}"/>
              </a:ext>
            </a:extLst>
          </p:cNvPr>
          <p:cNvSpPr txBox="1"/>
          <p:nvPr/>
        </p:nvSpPr>
        <p:spPr>
          <a:xfrm>
            <a:off x="4695568" y="3805881"/>
            <a:ext cx="6450227" cy="2707985"/>
          </a:xfrm>
          <a:prstGeom prst="rect">
            <a:avLst/>
          </a:prstGeom>
          <a:noFill/>
        </p:spPr>
        <p:txBody>
          <a:bodyPr wrap="square" rtlCol="0" anchor="ctr">
            <a:spAutoFit/>
          </a:bodyPr>
          <a:lstStyle/>
          <a:p>
            <a:pPr>
              <a:lnSpc>
                <a:spcPct val="108000"/>
              </a:lnSpc>
              <a:spcBef>
                <a:spcPts val="1000"/>
              </a:spcBef>
              <a:buClr>
                <a:schemeClr val="accent4">
                  <a:lumMod val="75000"/>
                </a:schemeClr>
              </a:buClr>
              <a:buSzPct val="125000"/>
            </a:pPr>
            <a:r>
              <a:rPr lang="en-US" sz="2400" b="1" dirty="0">
                <a:solidFill>
                  <a:srgbClr val="000000"/>
                </a:solidFill>
              </a:rPr>
              <a:t>If</a:t>
            </a:r>
            <a:r>
              <a:rPr lang="en-US" sz="2400" dirty="0">
                <a:solidFill>
                  <a:srgbClr val="000000"/>
                </a:solidFill>
              </a:rPr>
              <a:t> a person owns an unincorporated business as a sole proprietor or general partner…</a:t>
            </a:r>
          </a:p>
          <a:p>
            <a:pPr>
              <a:lnSpc>
                <a:spcPct val="108000"/>
              </a:lnSpc>
              <a:spcBef>
                <a:spcPts val="1000"/>
              </a:spcBef>
              <a:buClr>
                <a:schemeClr val="accent4">
                  <a:lumMod val="75000"/>
                </a:schemeClr>
              </a:buClr>
              <a:buSzPct val="125000"/>
            </a:pPr>
            <a:r>
              <a:rPr lang="en-US" sz="2400" b="1" i="1" dirty="0">
                <a:solidFill>
                  <a:srgbClr val="000000"/>
                </a:solidFill>
              </a:rPr>
              <a:t>then…</a:t>
            </a:r>
          </a:p>
          <a:p>
            <a:pPr>
              <a:lnSpc>
                <a:spcPct val="108000"/>
              </a:lnSpc>
              <a:spcBef>
                <a:spcPts val="1000"/>
              </a:spcBef>
              <a:buClr>
                <a:schemeClr val="accent4">
                  <a:lumMod val="75000"/>
                </a:schemeClr>
              </a:buClr>
              <a:buSzPct val="125000"/>
            </a:pPr>
            <a:r>
              <a:rPr lang="en-US" sz="2400" dirty="0">
                <a:solidFill>
                  <a:srgbClr val="000000"/>
                </a:solidFill>
              </a:rPr>
              <a:t>business assets will NOT be counted toward their resource limit for SSI and Medicaid eligibility</a:t>
            </a:r>
          </a:p>
        </p:txBody>
      </p:sp>
    </p:spTree>
    <p:custDataLst>
      <p:tags r:id="rId1"/>
    </p:custDataLst>
    <p:extLst>
      <p:ext uri="{BB962C8B-B14F-4D97-AF65-F5344CB8AC3E}">
        <p14:creationId xmlns:p14="http://schemas.microsoft.com/office/powerpoint/2010/main" val="178741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750"/>
                                        <p:tgtEl>
                                          <p:spTgt spid="11"/>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1000"/>
                                        <p:tgtEl>
                                          <p:spTgt spid="12">
                                            <p:txEl>
                                              <p:pRg st="0" end="0"/>
                                            </p:txEl>
                                          </p:spTgt>
                                        </p:tgtEl>
                                      </p:cBhvr>
                                    </p:animEffect>
                                    <p:anim calcmode="lin" valueType="num">
                                      <p:cBhvr>
                                        <p:cTn id="1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1000"/>
                                        <p:tgtEl>
                                          <p:spTgt spid="12">
                                            <p:txEl>
                                              <p:pRg st="1" end="1"/>
                                            </p:txEl>
                                          </p:spTgt>
                                        </p:tgtEl>
                                      </p:cBhvr>
                                    </p:animEffect>
                                    <p:anim calcmode="lin" valueType="num">
                                      <p:cBhvr>
                                        <p:cTn id="24"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fade">
                                      <p:cBhvr>
                                        <p:cTn id="30" dur="1000"/>
                                        <p:tgtEl>
                                          <p:spTgt spid="12">
                                            <p:txEl>
                                              <p:pRg st="2" end="2"/>
                                            </p:txEl>
                                          </p:spTgt>
                                        </p:tgtEl>
                                      </p:cBhvr>
                                    </p:animEffect>
                                    <p:anim calcmode="lin" valueType="num">
                                      <p:cBhvr>
                                        <p:cTn id="31"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0844BD1-EC79-C951-D1C4-A704BD4424E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3079" t="54529" r="3079" b="5881"/>
          <a:stretch/>
        </p:blipFill>
        <p:spPr>
          <a:xfrm flipH="1">
            <a:off x="0" y="1"/>
            <a:ext cx="12192000" cy="3429001"/>
          </a:xfrm>
        </p:spPr>
      </p:pic>
      <p:sp>
        <p:nvSpPr>
          <p:cNvPr id="5" name="Title 4">
            <a:extLst>
              <a:ext uri="{FF2B5EF4-FFF2-40B4-BE49-F238E27FC236}">
                <a16:creationId xmlns:a16="http://schemas.microsoft.com/office/drawing/2014/main" id="{B17AA01D-5B40-4B38-B9CF-00C1B88F1B25}"/>
              </a:ext>
            </a:extLst>
          </p:cNvPr>
          <p:cNvSpPr>
            <a:spLocks noGrp="1"/>
          </p:cNvSpPr>
          <p:nvPr>
            <p:ph type="ctrTitle"/>
          </p:nvPr>
        </p:nvSpPr>
        <p:spPr>
          <a:xfrm>
            <a:off x="729052" y="3558746"/>
            <a:ext cx="3707027" cy="2707985"/>
          </a:xfrm>
        </p:spPr>
        <p:txBody>
          <a:bodyPr>
            <a:noAutofit/>
          </a:bodyPr>
          <a:lstStyle/>
          <a:p>
            <a:r>
              <a:rPr lang="en-US" sz="4400" dirty="0">
                <a:solidFill>
                  <a:schemeClr val="accent1">
                    <a:lumMod val="50000"/>
                  </a:schemeClr>
                </a:solidFill>
              </a:rPr>
              <a:t>Plan to Achieve Self-Support (PASS)</a:t>
            </a:r>
          </a:p>
        </p:txBody>
      </p:sp>
      <p:sp>
        <p:nvSpPr>
          <p:cNvPr id="11" name="Freeform: Shape 10">
            <a:extLst>
              <a:ext uri="{FF2B5EF4-FFF2-40B4-BE49-F238E27FC236}">
                <a16:creationId xmlns:a16="http://schemas.microsoft.com/office/drawing/2014/main" id="{E6367AD6-A3D9-4242-A136-0271F336A83D}"/>
              </a:ext>
              <a:ext uri="{C183D7F6-B498-43B3-948B-1728B52AA6E4}">
                <adec:decorative xmlns:adec="http://schemas.microsoft.com/office/drawing/2017/decorative" val="1"/>
              </a:ext>
            </a:extLst>
          </p:cNvPr>
          <p:cNvSpPr/>
          <p:nvPr/>
        </p:nvSpPr>
        <p:spPr>
          <a:xfrm>
            <a:off x="0" y="1"/>
            <a:ext cx="12192000" cy="4343831"/>
          </a:xfrm>
          <a:custGeom>
            <a:avLst/>
            <a:gdLst>
              <a:gd name="connsiteX0" fmla="*/ 7947932 w 12192000"/>
              <a:gd name="connsiteY0" fmla="*/ 0 h 4343831"/>
              <a:gd name="connsiteX1" fmla="*/ 12192000 w 12192000"/>
              <a:gd name="connsiteY1" fmla="*/ 0 h 4343831"/>
              <a:gd name="connsiteX2" fmla="*/ 12192000 w 12192000"/>
              <a:gd name="connsiteY2" fmla="*/ 1007642 h 4343831"/>
              <a:gd name="connsiteX3" fmla="*/ 12043395 w 12192000"/>
              <a:gd name="connsiteY3" fmla="*/ 931531 h 4343831"/>
              <a:gd name="connsiteX4" fmla="*/ 7947932 w 12192000"/>
              <a:gd name="connsiteY4" fmla="*/ 0 h 4343831"/>
              <a:gd name="connsiteX5" fmla="*/ 0 w 12192000"/>
              <a:gd name="connsiteY5" fmla="*/ 0 h 4343831"/>
              <a:gd name="connsiteX6" fmla="*/ 7947932 w 12192000"/>
              <a:gd name="connsiteY6" fmla="*/ 0 h 4343831"/>
              <a:gd name="connsiteX7" fmla="*/ 114720 w 12192000"/>
              <a:gd name="connsiteY7" fmla="*/ 4164886 h 4343831"/>
              <a:gd name="connsiteX8" fmla="*/ 0 w 12192000"/>
              <a:gd name="connsiteY8" fmla="*/ 4343831 h 434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343831">
                <a:moveTo>
                  <a:pt x="7947932" y="0"/>
                </a:moveTo>
                <a:lnTo>
                  <a:pt x="12192000" y="0"/>
                </a:lnTo>
                <a:lnTo>
                  <a:pt x="12192000" y="1007642"/>
                </a:lnTo>
                <a:lnTo>
                  <a:pt x="12043395" y="931531"/>
                </a:lnTo>
                <a:cubicBezTo>
                  <a:pt x="10804455" y="334549"/>
                  <a:pt x="9415263" y="0"/>
                  <a:pt x="7947932" y="0"/>
                </a:cubicBezTo>
                <a:close/>
                <a:moveTo>
                  <a:pt x="0" y="0"/>
                </a:moveTo>
                <a:lnTo>
                  <a:pt x="7947932" y="0"/>
                </a:lnTo>
                <a:cubicBezTo>
                  <a:pt x="4687197" y="0"/>
                  <a:pt x="1812330" y="1652092"/>
                  <a:pt x="114720" y="4164886"/>
                </a:cubicBezTo>
                <a:lnTo>
                  <a:pt x="0" y="4343831"/>
                </a:lnTo>
                <a:close/>
              </a:path>
            </a:pathLst>
          </a:custGeom>
          <a:gradFill>
            <a:gsLst>
              <a:gs pos="0">
                <a:schemeClr val="tx1">
                  <a:alpha val="90000"/>
                </a:schemeClr>
              </a:gs>
              <a:gs pos="100000">
                <a:schemeClr val="accent6">
                  <a:lumMod val="40000"/>
                  <a:lumOff val="60000"/>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6C124AF-429C-4112-8894-457EAE3A2AD2}"/>
              </a:ext>
            </a:extLst>
          </p:cNvPr>
          <p:cNvSpPr txBox="1"/>
          <p:nvPr/>
        </p:nvSpPr>
        <p:spPr>
          <a:xfrm>
            <a:off x="5165130" y="3938385"/>
            <a:ext cx="5869457" cy="2442976"/>
          </a:xfrm>
          <a:prstGeom prst="rect">
            <a:avLst/>
          </a:prstGeom>
          <a:noFill/>
        </p:spPr>
        <p:txBody>
          <a:bodyPr wrap="square" rtlCol="0" anchor="ctr">
            <a:spAutoFit/>
          </a:bodyPr>
          <a:lstStyle/>
          <a:p>
            <a:pPr>
              <a:lnSpc>
                <a:spcPct val="108000"/>
              </a:lnSpc>
              <a:spcBef>
                <a:spcPts val="1000"/>
              </a:spcBef>
              <a:buClr>
                <a:schemeClr val="accent4">
                  <a:lumMod val="75000"/>
                </a:schemeClr>
              </a:buClr>
              <a:buSzPct val="125000"/>
            </a:pPr>
            <a:r>
              <a:rPr lang="en-US" sz="2000" b="1" dirty="0">
                <a:solidFill>
                  <a:srgbClr val="000000"/>
                </a:solidFill>
              </a:rPr>
              <a:t>PASS is a written plan that allows someone to set aside money for a certain period so that they can pursue a work goal.</a:t>
            </a:r>
          </a:p>
          <a:p>
            <a:pPr marL="342900" indent="-342900">
              <a:lnSpc>
                <a:spcPct val="108000"/>
              </a:lnSpc>
              <a:spcBef>
                <a:spcPts val="1000"/>
              </a:spcBef>
              <a:buClr>
                <a:schemeClr val="accent4">
                  <a:lumMod val="75000"/>
                </a:schemeClr>
              </a:buClr>
              <a:buSzPct val="125000"/>
              <a:buFont typeface="Arial" panose="020B0604020202020204" pitchFamily="34" charset="0"/>
              <a:buChar char="•"/>
            </a:pPr>
            <a:r>
              <a:rPr lang="en-US" sz="2000" dirty="0">
                <a:solidFill>
                  <a:srgbClr val="000000"/>
                </a:solidFill>
              </a:rPr>
              <a:t>Save money to go to school</a:t>
            </a:r>
          </a:p>
          <a:p>
            <a:pPr marL="342900" indent="-342900">
              <a:lnSpc>
                <a:spcPct val="108000"/>
              </a:lnSpc>
              <a:spcBef>
                <a:spcPts val="1000"/>
              </a:spcBef>
              <a:buClr>
                <a:schemeClr val="accent4">
                  <a:lumMod val="75000"/>
                </a:schemeClr>
              </a:buClr>
              <a:buSzPct val="125000"/>
              <a:buFont typeface="Arial" panose="020B0604020202020204" pitchFamily="34" charset="0"/>
              <a:buChar char="•"/>
            </a:pPr>
            <a:r>
              <a:rPr lang="en-US" sz="2000" dirty="0">
                <a:solidFill>
                  <a:srgbClr val="000000"/>
                </a:solidFill>
              </a:rPr>
              <a:t>Start a business </a:t>
            </a:r>
          </a:p>
          <a:p>
            <a:pPr marL="342900" indent="-342900">
              <a:lnSpc>
                <a:spcPct val="108000"/>
              </a:lnSpc>
              <a:spcBef>
                <a:spcPts val="1000"/>
              </a:spcBef>
              <a:buClr>
                <a:schemeClr val="accent4">
                  <a:lumMod val="75000"/>
                </a:schemeClr>
              </a:buClr>
              <a:buSzPct val="125000"/>
              <a:buFont typeface="Arial" panose="020B0604020202020204" pitchFamily="34" charset="0"/>
              <a:buChar char="•"/>
            </a:pPr>
            <a:r>
              <a:rPr lang="en-US" sz="2000" dirty="0">
                <a:solidFill>
                  <a:srgbClr val="000000"/>
                </a:solidFill>
              </a:rPr>
              <a:t>Purchase a vehicle to get to work</a:t>
            </a:r>
          </a:p>
        </p:txBody>
      </p:sp>
    </p:spTree>
    <p:custDataLst>
      <p:tags r:id="rId1"/>
    </p:custDataLst>
    <p:extLst>
      <p:ext uri="{BB962C8B-B14F-4D97-AF65-F5344CB8AC3E}">
        <p14:creationId xmlns:p14="http://schemas.microsoft.com/office/powerpoint/2010/main" val="354962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750"/>
                                        <p:tgtEl>
                                          <p:spTgt spid="11"/>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1000"/>
                                        <p:tgtEl>
                                          <p:spTgt spid="12">
                                            <p:txEl>
                                              <p:pRg st="0" end="0"/>
                                            </p:txEl>
                                          </p:spTgt>
                                        </p:tgtEl>
                                      </p:cBhvr>
                                    </p:animEffect>
                                    <p:anim calcmode="lin" valueType="num">
                                      <p:cBhvr>
                                        <p:cTn id="1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1000"/>
                                        <p:tgtEl>
                                          <p:spTgt spid="12">
                                            <p:txEl>
                                              <p:pRg st="1" end="1"/>
                                            </p:txEl>
                                          </p:spTgt>
                                        </p:tgtEl>
                                      </p:cBhvr>
                                    </p:animEffect>
                                    <p:anim calcmode="lin" valueType="num">
                                      <p:cBhvr>
                                        <p:cTn id="24"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fade">
                                      <p:cBhvr>
                                        <p:cTn id="30" dur="1000"/>
                                        <p:tgtEl>
                                          <p:spTgt spid="12">
                                            <p:txEl>
                                              <p:pRg st="2" end="2"/>
                                            </p:txEl>
                                          </p:spTgt>
                                        </p:tgtEl>
                                      </p:cBhvr>
                                    </p:animEffect>
                                    <p:anim calcmode="lin" valueType="num">
                                      <p:cBhvr>
                                        <p:cTn id="31"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Effect transition="in" filter="fade">
                                      <p:cBhvr>
                                        <p:cTn id="37" dur="1000"/>
                                        <p:tgtEl>
                                          <p:spTgt spid="12">
                                            <p:txEl>
                                              <p:pRg st="3" end="3"/>
                                            </p:txEl>
                                          </p:spTgt>
                                        </p:tgtEl>
                                      </p:cBhvr>
                                    </p:animEffect>
                                    <p:anim calcmode="lin" valueType="num">
                                      <p:cBhvr>
                                        <p:cTn id="38"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0844BD1-EC79-C951-D1C4-A704BD4424E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50000" b="7842"/>
          <a:stretch/>
        </p:blipFill>
        <p:spPr>
          <a:xfrm flipH="1">
            <a:off x="0" y="1"/>
            <a:ext cx="12192000" cy="3429001"/>
          </a:xfrm>
        </p:spPr>
      </p:pic>
      <p:sp>
        <p:nvSpPr>
          <p:cNvPr id="5" name="Title 4">
            <a:extLst>
              <a:ext uri="{FF2B5EF4-FFF2-40B4-BE49-F238E27FC236}">
                <a16:creationId xmlns:a16="http://schemas.microsoft.com/office/drawing/2014/main" id="{B17AA01D-5B40-4B38-B9CF-00C1B88F1B25}"/>
              </a:ext>
            </a:extLst>
          </p:cNvPr>
          <p:cNvSpPr>
            <a:spLocks noGrp="1"/>
          </p:cNvSpPr>
          <p:nvPr>
            <p:ph type="ctrTitle"/>
          </p:nvPr>
        </p:nvSpPr>
        <p:spPr>
          <a:xfrm>
            <a:off x="568411" y="3857730"/>
            <a:ext cx="3707027" cy="2408608"/>
          </a:xfrm>
        </p:spPr>
        <p:txBody>
          <a:bodyPr>
            <a:noAutofit/>
          </a:bodyPr>
          <a:lstStyle/>
          <a:p>
            <a:r>
              <a:rPr lang="en-US" sz="4800" dirty="0">
                <a:solidFill>
                  <a:schemeClr val="accent1">
                    <a:lumMod val="50000"/>
                  </a:schemeClr>
                </a:solidFill>
              </a:rPr>
              <a:t>Continued Medicaid Coverage</a:t>
            </a:r>
          </a:p>
        </p:txBody>
      </p:sp>
      <p:sp>
        <p:nvSpPr>
          <p:cNvPr id="11" name="Freeform: Shape 10">
            <a:extLst>
              <a:ext uri="{FF2B5EF4-FFF2-40B4-BE49-F238E27FC236}">
                <a16:creationId xmlns:a16="http://schemas.microsoft.com/office/drawing/2014/main" id="{E6367AD6-A3D9-4242-A136-0271F336A83D}"/>
              </a:ext>
              <a:ext uri="{C183D7F6-B498-43B3-948B-1728B52AA6E4}">
                <adec:decorative xmlns:adec="http://schemas.microsoft.com/office/drawing/2017/decorative" val="1"/>
              </a:ext>
            </a:extLst>
          </p:cNvPr>
          <p:cNvSpPr/>
          <p:nvPr/>
        </p:nvSpPr>
        <p:spPr>
          <a:xfrm>
            <a:off x="0" y="1"/>
            <a:ext cx="12192000" cy="4343831"/>
          </a:xfrm>
          <a:custGeom>
            <a:avLst/>
            <a:gdLst>
              <a:gd name="connsiteX0" fmla="*/ 7947932 w 12192000"/>
              <a:gd name="connsiteY0" fmla="*/ 0 h 4343831"/>
              <a:gd name="connsiteX1" fmla="*/ 12192000 w 12192000"/>
              <a:gd name="connsiteY1" fmla="*/ 0 h 4343831"/>
              <a:gd name="connsiteX2" fmla="*/ 12192000 w 12192000"/>
              <a:gd name="connsiteY2" fmla="*/ 1007642 h 4343831"/>
              <a:gd name="connsiteX3" fmla="*/ 12043395 w 12192000"/>
              <a:gd name="connsiteY3" fmla="*/ 931531 h 4343831"/>
              <a:gd name="connsiteX4" fmla="*/ 7947932 w 12192000"/>
              <a:gd name="connsiteY4" fmla="*/ 0 h 4343831"/>
              <a:gd name="connsiteX5" fmla="*/ 0 w 12192000"/>
              <a:gd name="connsiteY5" fmla="*/ 0 h 4343831"/>
              <a:gd name="connsiteX6" fmla="*/ 7947932 w 12192000"/>
              <a:gd name="connsiteY6" fmla="*/ 0 h 4343831"/>
              <a:gd name="connsiteX7" fmla="*/ 114720 w 12192000"/>
              <a:gd name="connsiteY7" fmla="*/ 4164886 h 4343831"/>
              <a:gd name="connsiteX8" fmla="*/ 0 w 12192000"/>
              <a:gd name="connsiteY8" fmla="*/ 4343831 h 434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343831">
                <a:moveTo>
                  <a:pt x="7947932" y="0"/>
                </a:moveTo>
                <a:lnTo>
                  <a:pt x="12192000" y="0"/>
                </a:lnTo>
                <a:lnTo>
                  <a:pt x="12192000" y="1007642"/>
                </a:lnTo>
                <a:lnTo>
                  <a:pt x="12043395" y="931531"/>
                </a:lnTo>
                <a:cubicBezTo>
                  <a:pt x="10804455" y="334549"/>
                  <a:pt x="9415263" y="0"/>
                  <a:pt x="7947932" y="0"/>
                </a:cubicBezTo>
                <a:close/>
                <a:moveTo>
                  <a:pt x="0" y="0"/>
                </a:moveTo>
                <a:lnTo>
                  <a:pt x="7947932" y="0"/>
                </a:lnTo>
                <a:cubicBezTo>
                  <a:pt x="4687197" y="0"/>
                  <a:pt x="1812330" y="1652092"/>
                  <a:pt x="114720" y="4164886"/>
                </a:cubicBezTo>
                <a:lnTo>
                  <a:pt x="0" y="4343831"/>
                </a:lnTo>
                <a:close/>
              </a:path>
            </a:pathLst>
          </a:custGeom>
          <a:gradFill>
            <a:gsLst>
              <a:gs pos="0">
                <a:schemeClr val="tx1">
                  <a:alpha val="90000"/>
                </a:schemeClr>
              </a:gs>
              <a:gs pos="100000">
                <a:schemeClr val="accent6">
                  <a:lumMod val="40000"/>
                  <a:lumOff val="60000"/>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6C124AF-429C-4112-8894-457EAE3A2AD2}"/>
              </a:ext>
            </a:extLst>
          </p:cNvPr>
          <p:cNvSpPr txBox="1"/>
          <p:nvPr/>
        </p:nvSpPr>
        <p:spPr>
          <a:xfrm>
            <a:off x="4670851" y="3955569"/>
            <a:ext cx="6203095" cy="2408608"/>
          </a:xfrm>
          <a:prstGeom prst="rect">
            <a:avLst/>
          </a:prstGeom>
          <a:noFill/>
        </p:spPr>
        <p:txBody>
          <a:bodyPr wrap="square" rtlCol="0" anchor="ctr">
            <a:spAutoFit/>
          </a:bodyPr>
          <a:lstStyle/>
          <a:p>
            <a:pPr marL="342900" indent="-342900">
              <a:lnSpc>
                <a:spcPct val="108000"/>
              </a:lnSpc>
              <a:spcBef>
                <a:spcPts val="1200"/>
              </a:spcBef>
              <a:buClr>
                <a:schemeClr val="accent4">
                  <a:lumMod val="75000"/>
                </a:schemeClr>
              </a:buClr>
              <a:buSzPct val="125000"/>
              <a:buFont typeface="Arial" panose="020B0604020202020204" pitchFamily="34" charset="0"/>
              <a:buChar char="•"/>
            </a:pPr>
            <a:r>
              <a:rPr lang="en-US" sz="2200" dirty="0">
                <a:solidFill>
                  <a:srgbClr val="000000"/>
                </a:solidFill>
              </a:rPr>
              <a:t>Allows people to maintain Medicaid benefits even after their earnings from work are too high for an SSI cash payment</a:t>
            </a:r>
          </a:p>
          <a:p>
            <a:pPr marL="342900" indent="-342900">
              <a:lnSpc>
                <a:spcPct val="108000"/>
              </a:lnSpc>
              <a:spcBef>
                <a:spcPts val="1200"/>
              </a:spcBef>
              <a:buClr>
                <a:schemeClr val="accent4">
                  <a:lumMod val="75000"/>
                </a:schemeClr>
              </a:buClr>
              <a:buSzPct val="125000"/>
              <a:buFont typeface="Arial" panose="020B0604020202020204" pitchFamily="34" charset="0"/>
              <a:buChar char="•"/>
            </a:pPr>
            <a:r>
              <a:rPr lang="en-US" sz="2200" dirty="0">
                <a:solidFill>
                  <a:srgbClr val="000000"/>
                </a:solidFill>
              </a:rPr>
              <a:t>Medicaid benefits will continue until income reaches the state threshold amount of $45,785 per year</a:t>
            </a:r>
          </a:p>
        </p:txBody>
      </p:sp>
    </p:spTree>
    <p:custDataLst>
      <p:tags r:id="rId1"/>
    </p:custDataLst>
    <p:extLst>
      <p:ext uri="{BB962C8B-B14F-4D97-AF65-F5344CB8AC3E}">
        <p14:creationId xmlns:p14="http://schemas.microsoft.com/office/powerpoint/2010/main" val="131768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750"/>
                                        <p:tgtEl>
                                          <p:spTgt spid="11"/>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1000"/>
                                        <p:tgtEl>
                                          <p:spTgt spid="12">
                                            <p:txEl>
                                              <p:pRg st="0" end="0"/>
                                            </p:txEl>
                                          </p:spTgt>
                                        </p:tgtEl>
                                      </p:cBhvr>
                                    </p:animEffect>
                                    <p:anim calcmode="lin" valueType="num">
                                      <p:cBhvr>
                                        <p:cTn id="1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1000"/>
                                        <p:tgtEl>
                                          <p:spTgt spid="12">
                                            <p:txEl>
                                              <p:pRg st="1" end="1"/>
                                            </p:txEl>
                                          </p:spTgt>
                                        </p:tgtEl>
                                      </p:cBhvr>
                                    </p:animEffect>
                                    <p:anim calcmode="lin" valueType="num">
                                      <p:cBhvr>
                                        <p:cTn id="24"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06E7989-5585-1B09-7E6A-580A192FAB18}"/>
              </a:ext>
              <a:ext uri="{C183D7F6-B498-43B3-948B-1728B52AA6E4}">
                <adec:decorative xmlns:adec="http://schemas.microsoft.com/office/drawing/2017/decorative" val="1"/>
              </a:ext>
            </a:extLst>
          </p:cNvPr>
          <p:cNvSpPr/>
          <p:nvPr/>
        </p:nvSpPr>
        <p:spPr>
          <a:xfrm flipH="1">
            <a:off x="0" y="-3640"/>
            <a:ext cx="4128608" cy="6861640"/>
          </a:xfrm>
          <a:custGeom>
            <a:avLst/>
            <a:gdLst>
              <a:gd name="connsiteX0" fmla="*/ 4128608 w 4128608"/>
              <a:gd name="connsiteY0" fmla="*/ 0 h 6861640"/>
              <a:gd name="connsiteX1" fmla="*/ 1 w 4128608"/>
              <a:gd name="connsiteY1" fmla="*/ 0 h 6861640"/>
              <a:gd name="connsiteX2" fmla="*/ 51605 w 4128608"/>
              <a:gd name="connsiteY2" fmla="*/ 34793 h 6861640"/>
              <a:gd name="connsiteX3" fmla="*/ 1482651 w 4128608"/>
              <a:gd name="connsiteY3" fmla="*/ 3430820 h 6861640"/>
              <a:gd name="connsiteX4" fmla="*/ 51605 w 4128608"/>
              <a:gd name="connsiteY4" fmla="*/ 6826848 h 6861640"/>
              <a:gd name="connsiteX5" fmla="*/ 0 w 4128608"/>
              <a:gd name="connsiteY5" fmla="*/ 6861640 h 6861640"/>
              <a:gd name="connsiteX6" fmla="*/ 4128608 w 4128608"/>
              <a:gd name="connsiteY6" fmla="*/ 6861640 h 686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8608" h="6861640">
                <a:moveTo>
                  <a:pt x="4128608" y="0"/>
                </a:moveTo>
                <a:lnTo>
                  <a:pt x="1" y="0"/>
                </a:lnTo>
                <a:lnTo>
                  <a:pt x="51605" y="34793"/>
                </a:lnTo>
                <a:cubicBezTo>
                  <a:pt x="898341" y="643254"/>
                  <a:pt x="1482651" y="1935274"/>
                  <a:pt x="1482651" y="3430820"/>
                </a:cubicBezTo>
                <a:cubicBezTo>
                  <a:pt x="1482651" y="4926367"/>
                  <a:pt x="898341" y="6218387"/>
                  <a:pt x="51605" y="6826848"/>
                </a:cubicBezTo>
                <a:lnTo>
                  <a:pt x="0" y="6861640"/>
                </a:lnTo>
                <a:lnTo>
                  <a:pt x="4128608" y="6861640"/>
                </a:lnTo>
                <a:close/>
              </a:path>
            </a:pathLst>
          </a:custGeom>
          <a:gradFill>
            <a:gsLst>
              <a:gs pos="0">
                <a:srgbClr val="5DD4FF">
                  <a:alpha val="50000"/>
                </a:srgbClr>
              </a:gs>
              <a:gs pos="100000">
                <a:srgbClr val="00B050">
                  <a:alpha val="5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2" name="Title 1">
            <a:extLst>
              <a:ext uri="{FF2B5EF4-FFF2-40B4-BE49-F238E27FC236}">
                <a16:creationId xmlns:a16="http://schemas.microsoft.com/office/drawing/2014/main" id="{BC095FF8-269A-E400-C6EC-B9281B3BA4A2}"/>
              </a:ext>
            </a:extLst>
          </p:cNvPr>
          <p:cNvSpPr>
            <a:spLocks noGrp="1"/>
          </p:cNvSpPr>
          <p:nvPr>
            <p:ph type="title"/>
          </p:nvPr>
        </p:nvSpPr>
        <p:spPr>
          <a:xfrm>
            <a:off x="4530863" y="642044"/>
            <a:ext cx="6733722" cy="822960"/>
          </a:xfrm>
        </p:spPr>
        <p:txBody>
          <a:bodyPr/>
          <a:lstStyle/>
          <a:p>
            <a:pPr algn="ctr"/>
            <a:r>
              <a:rPr lang="en-US" sz="4800" b="1" dirty="0"/>
              <a:t>The Red Book</a:t>
            </a:r>
          </a:p>
        </p:txBody>
      </p:sp>
      <p:sp>
        <p:nvSpPr>
          <p:cNvPr id="3" name="Content Placeholder 2">
            <a:extLst>
              <a:ext uri="{FF2B5EF4-FFF2-40B4-BE49-F238E27FC236}">
                <a16:creationId xmlns:a16="http://schemas.microsoft.com/office/drawing/2014/main" id="{C6C542F1-D47E-7CE3-6820-FD12688336FA}"/>
              </a:ext>
            </a:extLst>
          </p:cNvPr>
          <p:cNvSpPr>
            <a:spLocks noGrp="1"/>
          </p:cNvSpPr>
          <p:nvPr>
            <p:ph sz="half" idx="1"/>
          </p:nvPr>
        </p:nvSpPr>
        <p:spPr>
          <a:xfrm>
            <a:off x="4660718" y="2506203"/>
            <a:ext cx="7246640" cy="922797"/>
          </a:xfrm>
        </p:spPr>
        <p:txBody>
          <a:bodyPr>
            <a:noAutofit/>
          </a:bodyPr>
          <a:lstStyle/>
          <a:p>
            <a:pPr marL="0" indent="0">
              <a:lnSpc>
                <a:spcPct val="108000"/>
              </a:lnSpc>
              <a:spcBef>
                <a:spcPts val="1800"/>
              </a:spcBef>
              <a:buClr>
                <a:schemeClr val="accent3"/>
              </a:buClr>
              <a:buSzPct val="125000"/>
              <a:buNone/>
            </a:pPr>
            <a:r>
              <a:rPr lang="en-US" dirty="0">
                <a:solidFill>
                  <a:srgbClr val="000000"/>
                </a:solidFill>
                <a:latin typeface="+mn-lt"/>
              </a:rPr>
              <a:t>Get your copy:</a:t>
            </a:r>
            <a:br>
              <a:rPr lang="en-US" dirty="0">
                <a:solidFill>
                  <a:srgbClr val="000000"/>
                </a:solidFill>
                <a:latin typeface="+mn-lt"/>
              </a:rPr>
            </a:br>
            <a:r>
              <a:rPr lang="en-US" dirty="0">
                <a:solidFill>
                  <a:srgbClr val="000000"/>
                </a:solidFill>
                <a:latin typeface="+mn-lt"/>
              </a:rPr>
              <a:t> </a:t>
            </a:r>
            <a:r>
              <a:rPr lang="en-US" b="1" dirty="0">
                <a:solidFill>
                  <a:srgbClr val="000000"/>
                </a:solidFill>
                <a:latin typeface="+mn-lt"/>
                <a:hlinkClick r:id="rId4"/>
              </a:rPr>
              <a:t>The Red Book – A Guide to Work Incentives</a:t>
            </a:r>
            <a:endParaRPr lang="en-US" b="1" dirty="0">
              <a:solidFill>
                <a:srgbClr val="000000"/>
              </a:solidFill>
              <a:latin typeface="+mn-lt"/>
            </a:endParaRPr>
          </a:p>
          <a:p>
            <a:pPr marL="0" indent="0">
              <a:lnSpc>
                <a:spcPct val="108000"/>
              </a:lnSpc>
              <a:spcBef>
                <a:spcPts val="1800"/>
              </a:spcBef>
              <a:buClr>
                <a:schemeClr val="accent3"/>
              </a:buClr>
              <a:buSzPct val="125000"/>
              <a:buNone/>
            </a:pPr>
            <a:endParaRPr lang="en-US" b="1" dirty="0">
              <a:solidFill>
                <a:srgbClr val="000000"/>
              </a:solidFill>
              <a:latin typeface="+mn-lt"/>
            </a:endParaRPr>
          </a:p>
          <a:p>
            <a:pPr marL="0" indent="0">
              <a:lnSpc>
                <a:spcPct val="108000"/>
              </a:lnSpc>
              <a:spcBef>
                <a:spcPts val="1800"/>
              </a:spcBef>
              <a:buClr>
                <a:schemeClr val="accent3"/>
              </a:buClr>
              <a:buSzPct val="125000"/>
              <a:buNone/>
            </a:pPr>
            <a:endParaRPr lang="en-US" b="1" dirty="0">
              <a:solidFill>
                <a:srgbClr val="000000"/>
              </a:solidFill>
              <a:latin typeface="+mn-lt"/>
            </a:endParaRPr>
          </a:p>
        </p:txBody>
      </p:sp>
      <p:grpSp>
        <p:nvGrpSpPr>
          <p:cNvPr id="10" name="Group 9">
            <a:extLst>
              <a:ext uri="{FF2B5EF4-FFF2-40B4-BE49-F238E27FC236}">
                <a16:creationId xmlns:a16="http://schemas.microsoft.com/office/drawing/2014/main" id="{6020CEC4-BDEA-3067-5CB0-573A3D02504C}"/>
              </a:ext>
              <a:ext uri="{C183D7F6-B498-43B3-948B-1728B52AA6E4}">
                <adec:decorative xmlns:adec="http://schemas.microsoft.com/office/drawing/2017/decorative" val="1"/>
              </a:ext>
            </a:extLst>
          </p:cNvPr>
          <p:cNvGrpSpPr>
            <a:grpSpLocks noChangeAspect="1"/>
          </p:cNvGrpSpPr>
          <p:nvPr/>
        </p:nvGrpSpPr>
        <p:grpSpPr>
          <a:xfrm>
            <a:off x="997375" y="1662256"/>
            <a:ext cx="3533488" cy="3533488"/>
            <a:chOff x="2648742" y="2538106"/>
            <a:chExt cx="1995794" cy="1995794"/>
          </a:xfrm>
        </p:grpSpPr>
        <p:sp>
          <p:nvSpPr>
            <p:cNvPr id="4" name="Oval 343">
              <a:hlinkClick r:id="" action="ppaction://noaction"/>
              <a:extLst>
                <a:ext uri="{FF2B5EF4-FFF2-40B4-BE49-F238E27FC236}">
                  <a16:creationId xmlns:a16="http://schemas.microsoft.com/office/drawing/2014/main" id="{DD25A60D-9E77-3032-1C54-1AD28D95729B}"/>
                </a:ext>
                <a:ext uri="{C183D7F6-B498-43B3-948B-1728B52AA6E4}">
                  <adec:decorative xmlns:adec="http://schemas.microsoft.com/office/drawing/2017/decorative" val="1"/>
                </a:ext>
              </a:extLst>
            </p:cNvPr>
            <p:cNvSpPr>
              <a:spLocks noChangeArrowheads="1"/>
            </p:cNvSpPr>
            <p:nvPr/>
          </p:nvSpPr>
          <p:spPr bwMode="auto">
            <a:xfrm>
              <a:off x="2648742" y="2538106"/>
              <a:ext cx="1995794" cy="1995794"/>
            </a:xfrm>
            <a:prstGeom prst="ellipse">
              <a:avLst/>
            </a:prstGeom>
            <a:solidFill>
              <a:schemeClr val="bg1"/>
            </a:solidFill>
            <a:ln w="25400">
              <a:solidFill>
                <a:srgbClr val="A8E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dirty="0">
                <a:ln>
                  <a:noFill/>
                </a:ln>
                <a:solidFill>
                  <a:srgbClr val="FFFFFF"/>
                </a:solidFill>
                <a:effectLst/>
                <a:uLnTx/>
                <a:uFillTx/>
                <a:ea typeface="+mn-ea"/>
                <a:cs typeface="+mn-cs"/>
              </a:endParaRPr>
            </a:p>
          </p:txBody>
        </p:sp>
        <p:pic>
          <p:nvPicPr>
            <p:cNvPr id="5" name="Graphic 4">
              <a:extLst>
                <a:ext uri="{FF2B5EF4-FFF2-40B4-BE49-F238E27FC236}">
                  <a16:creationId xmlns:a16="http://schemas.microsoft.com/office/drawing/2014/main" id="{F5A48E9E-E7FD-E869-336B-FA699EDED872}"/>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105237" y="2834548"/>
              <a:ext cx="1082807" cy="1402913"/>
            </a:xfrm>
            <a:prstGeom prst="rect">
              <a:avLst/>
            </a:prstGeom>
            <a:ln>
              <a:solidFill>
                <a:srgbClr val="A8E7F4"/>
              </a:solidFill>
            </a:ln>
          </p:spPr>
        </p:pic>
      </p:grpSp>
      <p:sp>
        <p:nvSpPr>
          <p:cNvPr id="21" name="Content Placeholder 2">
            <a:extLst>
              <a:ext uri="{FF2B5EF4-FFF2-40B4-BE49-F238E27FC236}">
                <a16:creationId xmlns:a16="http://schemas.microsoft.com/office/drawing/2014/main" id="{216672B0-CE24-3A29-FF27-9012A0FEA239}"/>
              </a:ext>
            </a:extLst>
          </p:cNvPr>
          <p:cNvSpPr txBox="1">
            <a:spLocks/>
          </p:cNvSpPr>
          <p:nvPr/>
        </p:nvSpPr>
        <p:spPr>
          <a:xfrm>
            <a:off x="4660718" y="3823505"/>
            <a:ext cx="6733722" cy="5709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8000"/>
              </a:lnSpc>
              <a:spcBef>
                <a:spcPts val="1800"/>
              </a:spcBef>
              <a:buClr>
                <a:srgbClr val="F9DA5D"/>
              </a:buClr>
              <a:buSzPct val="125000"/>
              <a:buNone/>
              <a:defRPr/>
            </a:pPr>
            <a:r>
              <a:rPr lang="en-US" sz="2400" dirty="0">
                <a:solidFill>
                  <a:srgbClr val="000000"/>
                </a:solidFill>
                <a:latin typeface="+mn-lt"/>
              </a:rPr>
              <a:t>Written in plain language and easy to download!</a:t>
            </a:r>
          </a:p>
        </p:txBody>
      </p:sp>
    </p:spTree>
    <p:custDataLst>
      <p:tags r:id="rId1"/>
    </p:custDataLst>
    <p:extLst>
      <p:ext uri="{BB962C8B-B14F-4D97-AF65-F5344CB8AC3E}">
        <p14:creationId xmlns:p14="http://schemas.microsoft.com/office/powerpoint/2010/main" val="401386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1"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1000"/>
                                        <p:tgtEl>
                                          <p:spTgt spid="10"/>
                                        </p:tgtEl>
                                      </p:cBhvr>
                                    </p:animEffect>
                                  </p:childTnLst>
                                </p:cTn>
                              </p:par>
                            </p:childTnLst>
                          </p:cTn>
                        </p:par>
                        <p:par>
                          <p:cTn id="16" fill="hold">
                            <p:stCondLst>
                              <p:cond delay="10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7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2725"/>
                            </p:stCondLst>
                            <p:childTnLst>
                              <p:par>
                                <p:cTn id="22" presetID="2" presetClass="entr" presetSubtype="2"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750" fill="hold"/>
                                        <p:tgtEl>
                                          <p:spTgt spid="21"/>
                                        </p:tgtEl>
                                        <p:attrNameLst>
                                          <p:attrName>ppt_x</p:attrName>
                                        </p:attrNameLst>
                                      </p:cBhvr>
                                      <p:tavLst>
                                        <p:tav tm="0">
                                          <p:val>
                                            <p:strVal val="1+#ppt_w/2"/>
                                          </p:val>
                                        </p:tav>
                                        <p:tav tm="100000">
                                          <p:val>
                                            <p:strVal val="#ppt_x"/>
                                          </p:val>
                                        </p:tav>
                                      </p:tavLst>
                                    </p:anim>
                                    <p:anim calcmode="lin" valueType="num">
                                      <p:cBhvr additive="base">
                                        <p:cTn id="25"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build="p"/>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56000"/>
          </a:schemeClr>
        </a:solidFill>
        <a:effectLst/>
      </p:bgPr>
    </p:bg>
    <p:spTree>
      <p:nvGrpSpPr>
        <p:cNvPr id="1" name=""/>
        <p:cNvGrpSpPr/>
        <p:nvPr/>
      </p:nvGrpSpPr>
      <p:grpSpPr>
        <a:xfrm>
          <a:off x="0" y="0"/>
          <a:ext cx="0" cy="0"/>
          <a:chOff x="0" y="0"/>
          <a:chExt cx="0" cy="0"/>
        </a:xfrm>
      </p:grpSpPr>
      <p:pic>
        <p:nvPicPr>
          <p:cNvPr id="16" name="Picture Placeholder 18">
            <a:extLst>
              <a:ext uri="{FF2B5EF4-FFF2-40B4-BE49-F238E27FC236}">
                <a16:creationId xmlns:a16="http://schemas.microsoft.com/office/drawing/2014/main" id="{32400494-4D09-7749-1ABA-A16B37FEFBF7}"/>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36765" b="17295"/>
          <a:stretch/>
        </p:blipFill>
        <p:spPr>
          <a:xfrm>
            <a:off x="0" y="3724865"/>
            <a:ext cx="12192000" cy="3170237"/>
          </a:xfrm>
          <a:custGeom>
            <a:avLst/>
            <a:gdLst>
              <a:gd name="connsiteX0" fmla="*/ 4950849 w 12192000"/>
              <a:gd name="connsiteY0" fmla="*/ 757 h 3170630"/>
              <a:gd name="connsiteX1" fmla="*/ 7558024 w 12192000"/>
              <a:gd name="connsiteY1" fmla="*/ 218838 h 3170630"/>
              <a:gd name="connsiteX2" fmla="*/ 11939687 w 12192000"/>
              <a:gd name="connsiteY2" fmla="*/ 1499149 h 3170630"/>
              <a:gd name="connsiteX3" fmla="*/ 12192000 w 12192000"/>
              <a:gd name="connsiteY3" fmla="*/ 1617795 h 3170630"/>
              <a:gd name="connsiteX4" fmla="*/ 12192000 w 12192000"/>
              <a:gd name="connsiteY4" fmla="*/ 3170630 h 3170630"/>
              <a:gd name="connsiteX5" fmla="*/ 0 w 12192000"/>
              <a:gd name="connsiteY5" fmla="*/ 3170630 h 3170630"/>
              <a:gd name="connsiteX6" fmla="*/ 0 w 12192000"/>
              <a:gd name="connsiteY6" fmla="*/ 799327 h 3170630"/>
              <a:gd name="connsiteX7" fmla="*/ 382366 w 12192000"/>
              <a:gd name="connsiteY7" fmla="*/ 662758 h 3170630"/>
              <a:gd name="connsiteX8" fmla="*/ 4950849 w 12192000"/>
              <a:gd name="connsiteY8" fmla="*/ 757 h 317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170630">
                <a:moveTo>
                  <a:pt x="4950849" y="757"/>
                </a:moveTo>
                <a:cubicBezTo>
                  <a:pt x="5793832" y="8713"/>
                  <a:pt x="6667794" y="79542"/>
                  <a:pt x="7558024" y="218838"/>
                </a:cubicBezTo>
                <a:cubicBezTo>
                  <a:pt x="9160438" y="469569"/>
                  <a:pt x="10644900" y="915427"/>
                  <a:pt x="11939687" y="1499149"/>
                </a:cubicBezTo>
                <a:lnTo>
                  <a:pt x="12192000" y="1617795"/>
                </a:lnTo>
                <a:lnTo>
                  <a:pt x="12192000" y="3170630"/>
                </a:lnTo>
                <a:lnTo>
                  <a:pt x="0" y="3170630"/>
                </a:lnTo>
                <a:lnTo>
                  <a:pt x="0" y="799327"/>
                </a:lnTo>
                <a:lnTo>
                  <a:pt x="382366" y="662758"/>
                </a:lnTo>
                <a:cubicBezTo>
                  <a:pt x="1702829" y="220426"/>
                  <a:pt x="3264883" y="-15155"/>
                  <a:pt x="4950849" y="757"/>
                </a:cubicBezTo>
                <a:close/>
              </a:path>
            </a:pathLst>
          </a:custGeom>
          <a:solidFill>
            <a:schemeClr val="bg2">
              <a:lumMod val="95000"/>
            </a:schemeClr>
          </a:solidFill>
        </p:spPr>
      </p:pic>
      <p:sp>
        <p:nvSpPr>
          <p:cNvPr id="24" name="Rectangle 23">
            <a:extLst>
              <a:ext uri="{FF2B5EF4-FFF2-40B4-BE49-F238E27FC236}">
                <a16:creationId xmlns:a16="http://schemas.microsoft.com/office/drawing/2014/main" id="{21D043E5-81B5-08DB-A58A-CC65D256DF95}"/>
              </a:ext>
              <a:ext uri="{C183D7F6-B498-43B3-948B-1728B52AA6E4}">
                <adec:decorative xmlns:adec="http://schemas.microsoft.com/office/drawing/2017/decorative" val="1"/>
              </a:ext>
            </a:extLst>
          </p:cNvPr>
          <p:cNvSpPr/>
          <p:nvPr/>
        </p:nvSpPr>
        <p:spPr>
          <a:xfrm>
            <a:off x="0" y="1297172"/>
            <a:ext cx="12192000" cy="699603"/>
          </a:xfrm>
          <a:prstGeom prst="rect">
            <a:avLst/>
          </a:prstGeom>
          <a:solidFill>
            <a:srgbClr val="2E9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4" name="Title 3">
            <a:extLst>
              <a:ext uri="{FF2B5EF4-FFF2-40B4-BE49-F238E27FC236}">
                <a16:creationId xmlns:a16="http://schemas.microsoft.com/office/drawing/2014/main" id="{4830A5E4-77A6-4FC9-B12D-B429F5E8971D}"/>
              </a:ext>
            </a:extLst>
          </p:cNvPr>
          <p:cNvSpPr>
            <a:spLocks noGrp="1"/>
          </p:cNvSpPr>
          <p:nvPr>
            <p:ph type="ctrTitle"/>
          </p:nvPr>
        </p:nvSpPr>
        <p:spPr>
          <a:xfrm>
            <a:off x="731520" y="365760"/>
            <a:ext cx="10682598" cy="822008"/>
          </a:xfrm>
        </p:spPr>
        <p:txBody>
          <a:bodyPr anchor="b" anchorCtr="0">
            <a:noAutofit/>
          </a:bodyPr>
          <a:lstStyle/>
          <a:p>
            <a:pPr algn="ctr"/>
            <a:r>
              <a:rPr lang="en-US" dirty="0"/>
              <a:t>Medicaid Purchase Plan (MAPP)</a:t>
            </a:r>
            <a:endParaRPr lang="en-US" b="1" dirty="0"/>
          </a:p>
        </p:txBody>
      </p:sp>
      <p:sp>
        <p:nvSpPr>
          <p:cNvPr id="7" name="TextBox 6">
            <a:extLst>
              <a:ext uri="{FF2B5EF4-FFF2-40B4-BE49-F238E27FC236}">
                <a16:creationId xmlns:a16="http://schemas.microsoft.com/office/drawing/2014/main" id="{3CBA6573-17AC-E3F7-CBC8-505527418B8F}"/>
              </a:ext>
            </a:extLst>
          </p:cNvPr>
          <p:cNvSpPr txBox="1"/>
          <p:nvPr/>
        </p:nvSpPr>
        <p:spPr>
          <a:xfrm>
            <a:off x="175845" y="1297171"/>
            <a:ext cx="11835533" cy="699603"/>
          </a:xfrm>
          <a:prstGeom prst="rect">
            <a:avLst/>
          </a:prstGeom>
          <a:noFill/>
        </p:spPr>
        <p:txBody>
          <a:bodyPr wrap="square" rtlCol="0" anchor="ctr" anchorCtr="0">
            <a:noAutofit/>
          </a:bodyPr>
          <a:lstStyle/>
          <a:p>
            <a:pPr lvl="0" algn="ctr">
              <a:lnSpc>
                <a:spcPct val="108000"/>
              </a:lnSpc>
              <a:defRPr/>
            </a:pPr>
            <a:r>
              <a:rPr lang="en-US" sz="2800" b="1" dirty="0">
                <a:solidFill>
                  <a:srgbClr val="FFFFFF"/>
                </a:solidFill>
              </a:rPr>
              <a:t>Access to comprehensive health insurance coverage</a:t>
            </a:r>
          </a:p>
        </p:txBody>
      </p:sp>
      <p:sp>
        <p:nvSpPr>
          <p:cNvPr id="2" name="TextBox 1">
            <a:extLst>
              <a:ext uri="{FF2B5EF4-FFF2-40B4-BE49-F238E27FC236}">
                <a16:creationId xmlns:a16="http://schemas.microsoft.com/office/drawing/2014/main" id="{9D13FDAE-75F3-5ECB-5004-FF15581C8742}"/>
              </a:ext>
            </a:extLst>
          </p:cNvPr>
          <p:cNvSpPr txBox="1"/>
          <p:nvPr/>
        </p:nvSpPr>
        <p:spPr>
          <a:xfrm>
            <a:off x="1724587" y="2329370"/>
            <a:ext cx="4737166" cy="1061060"/>
          </a:xfrm>
          <a:prstGeom prst="rect">
            <a:avLst/>
          </a:prstGeom>
          <a:noFill/>
        </p:spPr>
        <p:txBody>
          <a:bodyPr wrap="square" rtlCol="0" anchor="ctr">
            <a:spAutoFit/>
          </a:bodyPr>
          <a:lstStyle/>
          <a:p>
            <a:pPr lvl="0">
              <a:lnSpc>
                <a:spcPct val="108000"/>
              </a:lnSpc>
              <a:buClr>
                <a:srgbClr val="45C2C8"/>
              </a:buClr>
              <a:buSzPct val="125000"/>
              <a:defRPr/>
            </a:pPr>
            <a:r>
              <a:rPr lang="en-US" sz="2000" dirty="0">
                <a:solidFill>
                  <a:srgbClr val="000000"/>
                </a:solidFill>
              </a:rPr>
              <a:t>People enrolled in MAPP can earn more income than other Medicaid recipients without losing health care coverage.</a:t>
            </a:r>
            <a:endParaRPr kumimoji="0" lang="en-US" sz="2000" b="1" i="0" u="none" strike="noStrike" kern="1200" cap="none" spc="0" normalizeH="0" baseline="0" noProof="0" dirty="0">
              <a:ln>
                <a:noFill/>
              </a:ln>
              <a:solidFill>
                <a:srgbClr val="000000"/>
              </a:solidFill>
              <a:effectLst/>
              <a:uLnTx/>
              <a:uFillTx/>
              <a:latin typeface="Lato"/>
            </a:endParaRPr>
          </a:p>
        </p:txBody>
      </p:sp>
      <p:sp>
        <p:nvSpPr>
          <p:cNvPr id="9" name="TextBox 8">
            <a:extLst>
              <a:ext uri="{FF2B5EF4-FFF2-40B4-BE49-F238E27FC236}">
                <a16:creationId xmlns:a16="http://schemas.microsoft.com/office/drawing/2014/main" id="{7A8F8394-0C39-4898-9637-A96B8B0E7C36}"/>
              </a:ext>
            </a:extLst>
          </p:cNvPr>
          <p:cNvSpPr txBox="1"/>
          <p:nvPr/>
        </p:nvSpPr>
        <p:spPr>
          <a:xfrm>
            <a:off x="8240320" y="2517488"/>
            <a:ext cx="2726238" cy="728661"/>
          </a:xfrm>
          <a:prstGeom prst="rect">
            <a:avLst/>
          </a:prstGeom>
          <a:noFill/>
        </p:spPr>
        <p:txBody>
          <a:bodyPr wrap="square" rtlCol="0" anchor="ctr">
            <a:spAutoFit/>
          </a:bodyPr>
          <a:lstStyle/>
          <a:p>
            <a:pPr lvl="0">
              <a:lnSpc>
                <a:spcPct val="108000"/>
              </a:lnSpc>
              <a:buClr>
                <a:srgbClr val="45C2C8"/>
              </a:buClr>
              <a:buSzPct val="125000"/>
              <a:defRPr/>
            </a:pPr>
            <a:r>
              <a:rPr lang="en-US" sz="2000" dirty="0">
                <a:solidFill>
                  <a:srgbClr val="000000"/>
                </a:solidFill>
              </a:rPr>
              <a:t>Can be free or require a monthly premium</a:t>
            </a:r>
          </a:p>
        </p:txBody>
      </p:sp>
      <p:sp>
        <p:nvSpPr>
          <p:cNvPr id="17" name="Freeform: Shape 16">
            <a:extLst>
              <a:ext uri="{FF2B5EF4-FFF2-40B4-BE49-F238E27FC236}">
                <a16:creationId xmlns:a16="http://schemas.microsoft.com/office/drawing/2014/main" id="{70EA9F46-6ACD-942E-6E2A-AA54ADA8132F}"/>
              </a:ext>
              <a:ext uri="{C183D7F6-B498-43B3-948B-1728B52AA6E4}">
                <adec:decorative xmlns:adec="http://schemas.microsoft.com/office/drawing/2017/decorative" val="1"/>
              </a:ext>
            </a:extLst>
          </p:cNvPr>
          <p:cNvSpPr/>
          <p:nvPr/>
        </p:nvSpPr>
        <p:spPr>
          <a:xfrm>
            <a:off x="0" y="4162152"/>
            <a:ext cx="12192000" cy="2732950"/>
          </a:xfrm>
          <a:custGeom>
            <a:avLst/>
            <a:gdLst>
              <a:gd name="connsiteX0" fmla="*/ 12192000 w 12192000"/>
              <a:gd name="connsiteY0" fmla="*/ 1436790 h 2732950"/>
              <a:gd name="connsiteX1" fmla="*/ 12192000 w 12192000"/>
              <a:gd name="connsiteY1" fmla="*/ 2732950 h 2732950"/>
              <a:gd name="connsiteX2" fmla="*/ 7107302 w 12192000"/>
              <a:gd name="connsiteY2" fmla="*/ 2732950 h 2732950"/>
              <a:gd name="connsiteX3" fmla="*/ 12165063 w 12192000"/>
              <a:gd name="connsiteY3" fmla="*/ 1452278 h 2732950"/>
              <a:gd name="connsiteX4" fmla="*/ 0 w 12192000"/>
              <a:gd name="connsiteY4" fmla="*/ 0 h 2732950"/>
              <a:gd name="connsiteX5" fmla="*/ 357816 w 12192000"/>
              <a:gd name="connsiteY5" fmla="*/ 309948 h 2732950"/>
              <a:gd name="connsiteX6" fmla="*/ 7107302 w 12192000"/>
              <a:gd name="connsiteY6" fmla="*/ 2732950 h 2732950"/>
              <a:gd name="connsiteX7" fmla="*/ 0 w 12192000"/>
              <a:gd name="connsiteY7" fmla="*/ 2732950 h 2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32950">
                <a:moveTo>
                  <a:pt x="12192000" y="1436790"/>
                </a:moveTo>
                <a:lnTo>
                  <a:pt x="12192000" y="2732950"/>
                </a:lnTo>
                <a:lnTo>
                  <a:pt x="7107302" y="2732950"/>
                </a:lnTo>
                <a:cubicBezTo>
                  <a:pt x="8938618" y="2732950"/>
                  <a:pt x="10661577" y="2269021"/>
                  <a:pt x="12165063" y="1452278"/>
                </a:cubicBezTo>
                <a:close/>
                <a:moveTo>
                  <a:pt x="0" y="0"/>
                </a:moveTo>
                <a:lnTo>
                  <a:pt x="357816" y="309948"/>
                </a:lnTo>
                <a:cubicBezTo>
                  <a:pt x="2191997" y="1823648"/>
                  <a:pt x="4543460" y="2732950"/>
                  <a:pt x="7107302" y="2732950"/>
                </a:cubicBezTo>
                <a:lnTo>
                  <a:pt x="0" y="2732950"/>
                </a:lnTo>
                <a:close/>
              </a:path>
            </a:pathLst>
          </a:custGeom>
          <a:gradFill>
            <a:gsLst>
              <a:gs pos="0">
                <a:schemeClr val="tx2">
                  <a:alpha val="90000"/>
                </a:schemeClr>
              </a:gs>
              <a:gs pos="100000">
                <a:schemeClr val="accent6">
                  <a:lumMod val="20000"/>
                  <a:lumOff val="8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grpSp>
        <p:nvGrpSpPr>
          <p:cNvPr id="13" name="Group 12">
            <a:extLst>
              <a:ext uri="{FF2B5EF4-FFF2-40B4-BE49-F238E27FC236}">
                <a16:creationId xmlns:a16="http://schemas.microsoft.com/office/drawing/2014/main" id="{E789DA00-D662-FC31-89D5-DC7F37F7A627}"/>
              </a:ext>
              <a:ext uri="{C183D7F6-B498-43B3-948B-1728B52AA6E4}">
                <adec:decorative xmlns:adec="http://schemas.microsoft.com/office/drawing/2017/decorative" val="1"/>
              </a:ext>
            </a:extLst>
          </p:cNvPr>
          <p:cNvGrpSpPr/>
          <p:nvPr/>
        </p:nvGrpSpPr>
        <p:grpSpPr>
          <a:xfrm>
            <a:off x="909693" y="2493765"/>
            <a:ext cx="706397" cy="706397"/>
            <a:chOff x="816910" y="2492021"/>
            <a:chExt cx="706397" cy="706397"/>
          </a:xfrm>
        </p:grpSpPr>
        <p:sp>
          <p:nvSpPr>
            <p:cNvPr id="6" name="Oval 5">
              <a:extLst>
                <a:ext uri="{FF2B5EF4-FFF2-40B4-BE49-F238E27FC236}">
                  <a16:creationId xmlns:a16="http://schemas.microsoft.com/office/drawing/2014/main" id="{0AB17B21-4940-E1B4-AC87-B59A3049B5AE}"/>
                </a:ext>
                <a:ext uri="{C183D7F6-B498-43B3-948B-1728B52AA6E4}">
                  <adec:decorative xmlns:adec="http://schemas.microsoft.com/office/drawing/2017/decorative" val="1"/>
                </a:ext>
              </a:extLst>
            </p:cNvPr>
            <p:cNvSpPr/>
            <p:nvPr/>
          </p:nvSpPr>
          <p:spPr>
            <a:xfrm>
              <a:off x="877070" y="2803509"/>
              <a:ext cx="375324" cy="375324"/>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pic>
          <p:nvPicPr>
            <p:cNvPr id="8" name="Graphic 7">
              <a:extLst>
                <a:ext uri="{FF2B5EF4-FFF2-40B4-BE49-F238E27FC236}">
                  <a16:creationId xmlns:a16="http://schemas.microsoft.com/office/drawing/2014/main" id="{7C5B140E-FBD0-AC21-20EF-41D1F439506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6910" y="2492021"/>
              <a:ext cx="706397" cy="706397"/>
            </a:xfrm>
            <a:prstGeom prst="rect">
              <a:avLst/>
            </a:prstGeom>
          </p:spPr>
        </p:pic>
      </p:grpSp>
      <p:grpSp>
        <p:nvGrpSpPr>
          <p:cNvPr id="12" name="Group 11">
            <a:extLst>
              <a:ext uri="{FF2B5EF4-FFF2-40B4-BE49-F238E27FC236}">
                <a16:creationId xmlns:a16="http://schemas.microsoft.com/office/drawing/2014/main" id="{FCA25D3B-4047-065C-92A1-31EC48E3B984}"/>
              </a:ext>
              <a:ext uri="{C183D7F6-B498-43B3-948B-1728B52AA6E4}">
                <adec:decorative xmlns:adec="http://schemas.microsoft.com/office/drawing/2017/decorative" val="1"/>
              </a:ext>
            </a:extLst>
          </p:cNvPr>
          <p:cNvGrpSpPr/>
          <p:nvPr/>
        </p:nvGrpSpPr>
        <p:grpSpPr>
          <a:xfrm>
            <a:off x="7499198" y="2493765"/>
            <a:ext cx="706397" cy="706397"/>
            <a:chOff x="7499198" y="2486546"/>
            <a:chExt cx="706397" cy="706397"/>
          </a:xfrm>
        </p:grpSpPr>
        <p:sp>
          <p:nvSpPr>
            <p:cNvPr id="10" name="Oval 9">
              <a:extLst>
                <a:ext uri="{FF2B5EF4-FFF2-40B4-BE49-F238E27FC236}">
                  <a16:creationId xmlns:a16="http://schemas.microsoft.com/office/drawing/2014/main" id="{E3F18E74-33FD-E591-B889-FAB3930B8FAA}"/>
                </a:ext>
                <a:ext uri="{C183D7F6-B498-43B3-948B-1728B52AA6E4}">
                  <adec:decorative xmlns:adec="http://schemas.microsoft.com/office/drawing/2017/decorative" val="1"/>
                </a:ext>
              </a:extLst>
            </p:cNvPr>
            <p:cNvSpPr/>
            <p:nvPr/>
          </p:nvSpPr>
          <p:spPr>
            <a:xfrm>
              <a:off x="7559358" y="2798034"/>
              <a:ext cx="375324" cy="375324"/>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pic>
          <p:nvPicPr>
            <p:cNvPr id="11" name="Graphic 10">
              <a:extLst>
                <a:ext uri="{FF2B5EF4-FFF2-40B4-BE49-F238E27FC236}">
                  <a16:creationId xmlns:a16="http://schemas.microsoft.com/office/drawing/2014/main" id="{321594D6-E4C4-D4D0-E617-BDFB9D9B03A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99198" y="2486546"/>
              <a:ext cx="706397" cy="706397"/>
            </a:xfrm>
            <a:prstGeom prst="rect">
              <a:avLst/>
            </a:prstGeom>
          </p:spPr>
        </p:pic>
      </p:grpSp>
      <p:sp>
        <p:nvSpPr>
          <p:cNvPr id="15" name="TextBox 14">
            <a:extLst>
              <a:ext uri="{FF2B5EF4-FFF2-40B4-BE49-F238E27FC236}">
                <a16:creationId xmlns:a16="http://schemas.microsoft.com/office/drawing/2014/main" id="{AF13C6C9-B214-72A0-C61F-7DBE79B9793D}"/>
              </a:ext>
            </a:extLst>
          </p:cNvPr>
          <p:cNvSpPr txBox="1"/>
          <p:nvPr/>
        </p:nvSpPr>
        <p:spPr>
          <a:xfrm>
            <a:off x="8882780" y="3683436"/>
            <a:ext cx="2929437" cy="369332"/>
          </a:xfrm>
          <a:prstGeom prst="rect">
            <a:avLst/>
          </a:prstGeom>
          <a:noFill/>
        </p:spPr>
        <p:txBody>
          <a:bodyPr wrap="square">
            <a:spAutoFit/>
          </a:bodyPr>
          <a:lstStyle/>
          <a:p>
            <a:r>
              <a:rPr lang="en-US" sz="1800" dirty="0">
                <a:solidFill>
                  <a:srgbClr val="000000"/>
                </a:solidFill>
                <a:effectLst/>
                <a:ea typeface="Calibri" panose="020F0502020204030204" pitchFamily="34" charset="0"/>
                <a:cs typeface="Times New Roman" panose="02020603050405020304" pitchFamily="18" charset="0"/>
              </a:rPr>
              <a:t>To learn more, visit </a:t>
            </a:r>
            <a:r>
              <a:rPr lang="en-US" sz="1800" dirty="0">
                <a:solidFill>
                  <a:srgbClr val="000000"/>
                </a:solidFill>
                <a:effectLst/>
                <a:ea typeface="Calibri" panose="020F0502020204030204" pitchFamily="34" charset="0"/>
                <a:cs typeface="Times New Roman" panose="02020603050405020304" pitchFamily="18" charset="0"/>
                <a:hlinkClick r:id="rId7"/>
              </a:rPr>
              <a:t>MAPP</a:t>
            </a:r>
            <a:r>
              <a:rPr lang="en-US" sz="1800" dirty="0">
                <a:solidFill>
                  <a:srgbClr val="000000"/>
                </a:solidFill>
                <a:effectLst/>
                <a:ea typeface="Calibri" panose="020F0502020204030204" pitchFamily="34" charset="0"/>
                <a:cs typeface="Times New Roman" panose="02020603050405020304" pitchFamily="18" charset="0"/>
              </a:rPr>
              <a:t>. </a:t>
            </a:r>
            <a:endParaRPr lang="en-US" dirty="0"/>
          </a:p>
        </p:txBody>
      </p:sp>
    </p:spTree>
    <p:custDataLst>
      <p:tags r:id="rId1"/>
    </p:custDataLst>
    <p:extLst>
      <p:ext uri="{BB962C8B-B14F-4D97-AF65-F5344CB8AC3E}">
        <p14:creationId xmlns:p14="http://schemas.microsoft.com/office/powerpoint/2010/main" val="52362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750"/>
                                        <p:tgtEl>
                                          <p:spTgt spid="17"/>
                                        </p:tgtEl>
                                      </p:cBhvr>
                                    </p:animEffect>
                                  </p:childTnLst>
                                </p:cTn>
                              </p:par>
                              <p:par>
                                <p:cTn id="8" presetID="2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750"/>
                                        <p:tgtEl>
                                          <p:spTgt spid="16"/>
                                        </p:tgtEl>
                                      </p:cBhvr>
                                    </p:animEffect>
                                  </p:childTnLst>
                                </p:cTn>
                              </p:par>
                              <p:par>
                                <p:cTn id="11" presetID="47"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2500"/>
                            </p:stCondLst>
                            <p:childTnLst>
                              <p:par>
                                <p:cTn id="24" presetID="3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750" fill="hold"/>
                                        <p:tgtEl>
                                          <p:spTgt spid="13"/>
                                        </p:tgtEl>
                                        <p:attrNameLst>
                                          <p:attrName>ppt_w</p:attrName>
                                        </p:attrNameLst>
                                      </p:cBhvr>
                                      <p:tavLst>
                                        <p:tav tm="0">
                                          <p:val>
                                            <p:fltVal val="0"/>
                                          </p:val>
                                        </p:tav>
                                        <p:tav tm="100000">
                                          <p:val>
                                            <p:strVal val="#ppt_w"/>
                                          </p:val>
                                        </p:tav>
                                      </p:tavLst>
                                    </p:anim>
                                    <p:anim calcmode="lin" valueType="num">
                                      <p:cBhvr>
                                        <p:cTn id="27" dur="750" fill="hold"/>
                                        <p:tgtEl>
                                          <p:spTgt spid="13"/>
                                        </p:tgtEl>
                                        <p:attrNameLst>
                                          <p:attrName>ppt_h</p:attrName>
                                        </p:attrNameLst>
                                      </p:cBhvr>
                                      <p:tavLst>
                                        <p:tav tm="0">
                                          <p:val>
                                            <p:fltVal val="0"/>
                                          </p:val>
                                        </p:tav>
                                        <p:tav tm="100000">
                                          <p:val>
                                            <p:strVal val="#ppt_h"/>
                                          </p:val>
                                        </p:tav>
                                      </p:tavLst>
                                    </p:anim>
                                    <p:anim calcmode="lin" valueType="num">
                                      <p:cBhvr>
                                        <p:cTn id="28" dur="750" fill="hold"/>
                                        <p:tgtEl>
                                          <p:spTgt spid="13"/>
                                        </p:tgtEl>
                                        <p:attrNameLst>
                                          <p:attrName>style.rotation</p:attrName>
                                        </p:attrNameLst>
                                      </p:cBhvr>
                                      <p:tavLst>
                                        <p:tav tm="0">
                                          <p:val>
                                            <p:fltVal val="90"/>
                                          </p:val>
                                        </p:tav>
                                        <p:tav tm="100000">
                                          <p:val>
                                            <p:fltVal val="0"/>
                                          </p:val>
                                        </p:tav>
                                      </p:tavLst>
                                    </p:anim>
                                    <p:animEffect transition="in" filter="fade">
                                      <p:cBhvr>
                                        <p:cTn id="29" dur="750"/>
                                        <p:tgtEl>
                                          <p:spTgt spid="13"/>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750"/>
                                        <p:tgtEl>
                                          <p:spTgt spid="2"/>
                                        </p:tgtEl>
                                      </p:cBhvr>
                                    </p:animEffect>
                                    <p:anim calcmode="lin" valueType="num">
                                      <p:cBhvr>
                                        <p:cTn id="33" dur="750" fill="hold"/>
                                        <p:tgtEl>
                                          <p:spTgt spid="2"/>
                                        </p:tgtEl>
                                        <p:attrNameLst>
                                          <p:attrName>ppt_x</p:attrName>
                                        </p:attrNameLst>
                                      </p:cBhvr>
                                      <p:tavLst>
                                        <p:tav tm="0">
                                          <p:val>
                                            <p:strVal val="#ppt_x"/>
                                          </p:val>
                                        </p:tav>
                                        <p:tav tm="100000">
                                          <p:val>
                                            <p:strVal val="#ppt_x"/>
                                          </p:val>
                                        </p:tav>
                                      </p:tavLst>
                                    </p:anim>
                                    <p:anim calcmode="lin" valueType="num">
                                      <p:cBhvr>
                                        <p:cTn id="34" dur="750" fill="hold"/>
                                        <p:tgtEl>
                                          <p:spTgt spid="2"/>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31"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750" fill="hold"/>
                                        <p:tgtEl>
                                          <p:spTgt spid="12"/>
                                        </p:tgtEl>
                                        <p:attrNameLst>
                                          <p:attrName>ppt_w</p:attrName>
                                        </p:attrNameLst>
                                      </p:cBhvr>
                                      <p:tavLst>
                                        <p:tav tm="0">
                                          <p:val>
                                            <p:fltVal val="0"/>
                                          </p:val>
                                        </p:tav>
                                        <p:tav tm="100000">
                                          <p:val>
                                            <p:strVal val="#ppt_w"/>
                                          </p:val>
                                        </p:tav>
                                      </p:tavLst>
                                    </p:anim>
                                    <p:anim calcmode="lin" valueType="num">
                                      <p:cBhvr>
                                        <p:cTn id="39" dur="750" fill="hold"/>
                                        <p:tgtEl>
                                          <p:spTgt spid="12"/>
                                        </p:tgtEl>
                                        <p:attrNameLst>
                                          <p:attrName>ppt_h</p:attrName>
                                        </p:attrNameLst>
                                      </p:cBhvr>
                                      <p:tavLst>
                                        <p:tav tm="0">
                                          <p:val>
                                            <p:fltVal val="0"/>
                                          </p:val>
                                        </p:tav>
                                        <p:tav tm="100000">
                                          <p:val>
                                            <p:strVal val="#ppt_h"/>
                                          </p:val>
                                        </p:tav>
                                      </p:tavLst>
                                    </p:anim>
                                    <p:anim calcmode="lin" valueType="num">
                                      <p:cBhvr>
                                        <p:cTn id="40" dur="750" fill="hold"/>
                                        <p:tgtEl>
                                          <p:spTgt spid="12"/>
                                        </p:tgtEl>
                                        <p:attrNameLst>
                                          <p:attrName>style.rotation</p:attrName>
                                        </p:attrNameLst>
                                      </p:cBhvr>
                                      <p:tavLst>
                                        <p:tav tm="0">
                                          <p:val>
                                            <p:fltVal val="90"/>
                                          </p:val>
                                        </p:tav>
                                        <p:tav tm="100000">
                                          <p:val>
                                            <p:fltVal val="0"/>
                                          </p:val>
                                        </p:tav>
                                      </p:tavLst>
                                    </p:anim>
                                    <p:animEffect transition="in" filter="fade">
                                      <p:cBhvr>
                                        <p:cTn id="41" dur="750"/>
                                        <p:tgtEl>
                                          <p:spTgt spid="12"/>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750"/>
                                        <p:tgtEl>
                                          <p:spTgt spid="9"/>
                                        </p:tgtEl>
                                      </p:cBhvr>
                                    </p:animEffect>
                                    <p:anim calcmode="lin" valueType="num">
                                      <p:cBhvr>
                                        <p:cTn id="45" dur="750" fill="hold"/>
                                        <p:tgtEl>
                                          <p:spTgt spid="9"/>
                                        </p:tgtEl>
                                        <p:attrNameLst>
                                          <p:attrName>ppt_x</p:attrName>
                                        </p:attrNameLst>
                                      </p:cBhvr>
                                      <p:tavLst>
                                        <p:tav tm="0">
                                          <p:val>
                                            <p:strVal val="#ppt_x"/>
                                          </p:val>
                                        </p:tav>
                                        <p:tav tm="100000">
                                          <p:val>
                                            <p:strVal val="#ppt_x"/>
                                          </p:val>
                                        </p:tav>
                                      </p:tavLst>
                                    </p:anim>
                                    <p:anim calcmode="lin" valueType="num">
                                      <p:cBhvr>
                                        <p:cTn id="46" dur="75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 presetClass="entr" presetSubtype="2"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750" fill="hold"/>
                                        <p:tgtEl>
                                          <p:spTgt spid="15"/>
                                        </p:tgtEl>
                                        <p:attrNameLst>
                                          <p:attrName>ppt_x</p:attrName>
                                        </p:attrNameLst>
                                      </p:cBhvr>
                                      <p:tavLst>
                                        <p:tav tm="0">
                                          <p:val>
                                            <p:strVal val="1+#ppt_w/2"/>
                                          </p:val>
                                        </p:tav>
                                        <p:tav tm="100000">
                                          <p:val>
                                            <p:strVal val="#ppt_x"/>
                                          </p:val>
                                        </p:tav>
                                      </p:tavLst>
                                    </p:anim>
                                    <p:anim calcmode="lin" valueType="num">
                                      <p:cBhvr additive="base">
                                        <p:cTn id="51"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 grpId="0"/>
      <p:bldP spid="9" grpId="0"/>
      <p:bldP spid="17" grpId="0" animBg="1"/>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alpha val="47000"/>
              </a:schemeClr>
            </a:gs>
            <a:gs pos="40000">
              <a:schemeClr val="accent2">
                <a:lumMod val="95000"/>
                <a:lumOff val="5000"/>
              </a:schemeClr>
            </a:gs>
            <a:gs pos="77000">
              <a:schemeClr val="tx2">
                <a:lumMod val="5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5037F12-65B5-E66A-77A9-EE6F4E33EDFD}"/>
              </a:ext>
              <a:ext uri="{C183D7F6-B498-43B3-948B-1728B52AA6E4}">
                <adec:decorative xmlns:adec="http://schemas.microsoft.com/office/drawing/2017/decorative" val="1"/>
              </a:ext>
            </a:extLst>
          </p:cNvPr>
          <p:cNvSpPr/>
          <p:nvPr/>
        </p:nvSpPr>
        <p:spPr>
          <a:xfrm rot="10800000">
            <a:off x="-7" y="0"/>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6" name="Freeform: Shape 5">
            <a:extLst>
              <a:ext uri="{FF2B5EF4-FFF2-40B4-BE49-F238E27FC236}">
                <a16:creationId xmlns:a16="http://schemas.microsoft.com/office/drawing/2014/main" id="{FCD27EA7-7F75-648F-0005-36D391C82607}"/>
              </a:ext>
              <a:ext uri="{C183D7F6-B498-43B3-948B-1728B52AA6E4}">
                <adec:decorative xmlns:adec="http://schemas.microsoft.com/office/drawing/2017/decorative" val="1"/>
              </a:ext>
            </a:extLst>
          </p:cNvPr>
          <p:cNvSpPr/>
          <p:nvPr/>
        </p:nvSpPr>
        <p:spPr>
          <a:xfrm rot="10800000" flipH="1" flipV="1">
            <a:off x="-6" y="1597446"/>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2" name="Title 1">
            <a:extLst>
              <a:ext uri="{FF2B5EF4-FFF2-40B4-BE49-F238E27FC236}">
                <a16:creationId xmlns:a16="http://schemas.microsoft.com/office/drawing/2014/main" id="{4474BC12-376F-776E-F97A-3690BD76F029}"/>
              </a:ext>
            </a:extLst>
          </p:cNvPr>
          <p:cNvSpPr>
            <a:spLocks noGrp="1"/>
          </p:cNvSpPr>
          <p:nvPr>
            <p:ph type="ctrTitle"/>
          </p:nvPr>
        </p:nvSpPr>
        <p:spPr>
          <a:xfrm>
            <a:off x="1920240" y="1597436"/>
            <a:ext cx="8351520" cy="2870655"/>
          </a:xfrm>
        </p:spPr>
        <p:txBody>
          <a:bodyPr>
            <a:noAutofit/>
          </a:bodyPr>
          <a:lstStyle/>
          <a:p>
            <a:r>
              <a:rPr lang="en-US" sz="6600" dirty="0">
                <a:solidFill>
                  <a:schemeClr val="bg1"/>
                </a:solidFill>
              </a:rPr>
              <a:t>Assistive Technology and Adaptive Aids</a:t>
            </a:r>
          </a:p>
        </p:txBody>
      </p:sp>
    </p:spTree>
    <p:custDataLst>
      <p:tags r:id="rId1"/>
    </p:custDataLst>
    <p:extLst>
      <p:ext uri="{BB962C8B-B14F-4D97-AF65-F5344CB8AC3E}">
        <p14:creationId xmlns:p14="http://schemas.microsoft.com/office/powerpoint/2010/main" val="150177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AAA1-CFB1-4119-8CB1-A11D727BFB28}"/>
              </a:ext>
            </a:extLst>
          </p:cNvPr>
          <p:cNvSpPr>
            <a:spLocks noGrp="1"/>
          </p:cNvSpPr>
          <p:nvPr>
            <p:ph type="ctrTitle"/>
          </p:nvPr>
        </p:nvSpPr>
        <p:spPr>
          <a:xfrm>
            <a:off x="7355061" y="227427"/>
            <a:ext cx="4274232" cy="1735102"/>
          </a:xfrm>
        </p:spPr>
        <p:txBody>
          <a:bodyPr>
            <a:noAutofit/>
          </a:bodyPr>
          <a:lstStyle/>
          <a:p>
            <a:r>
              <a:rPr lang="en-US" sz="4400" dirty="0"/>
              <a:t>What is </a:t>
            </a:r>
            <a:r>
              <a:rPr lang="en-US" sz="4400" b="1" dirty="0"/>
              <a:t>Assistive Technology?</a:t>
            </a:r>
          </a:p>
        </p:txBody>
      </p:sp>
      <p:pic>
        <p:nvPicPr>
          <p:cNvPr id="9" name="Picture Placeholder 8">
            <a:extLst>
              <a:ext uri="{FF2B5EF4-FFF2-40B4-BE49-F238E27FC236}">
                <a16:creationId xmlns:a16="http://schemas.microsoft.com/office/drawing/2014/main" id="{D9F8A7C5-BBA4-E4FC-921D-768CD04E6A49}"/>
              </a:ext>
              <a:ext uri="{C183D7F6-B498-43B3-948B-1728B52AA6E4}">
                <adec:decorative xmlns:adec="http://schemas.microsoft.com/office/drawing/2017/decorative" val="1"/>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l="710" r="710"/>
          <a:stretch>
            <a:fillRect/>
          </a:stretch>
        </p:blipFill>
        <p:spPr>
          <a:xfrm>
            <a:off x="117230" y="0"/>
            <a:ext cx="6611024" cy="4470399"/>
          </a:xfrm>
        </p:spPr>
      </p:pic>
      <p:sp>
        <p:nvSpPr>
          <p:cNvPr id="3" name="Content Placeholder 2">
            <a:extLst>
              <a:ext uri="{FF2B5EF4-FFF2-40B4-BE49-F238E27FC236}">
                <a16:creationId xmlns:a16="http://schemas.microsoft.com/office/drawing/2014/main" id="{A012575E-25CD-4E32-B3B3-37D8AAA364A9}"/>
              </a:ext>
            </a:extLst>
          </p:cNvPr>
          <p:cNvSpPr>
            <a:spLocks noGrp="1"/>
          </p:cNvSpPr>
          <p:nvPr>
            <p:ph idx="4294967295"/>
          </p:nvPr>
        </p:nvSpPr>
        <p:spPr>
          <a:xfrm>
            <a:off x="6787662" y="2235199"/>
            <a:ext cx="4876800" cy="4255476"/>
          </a:xfrm>
        </p:spPr>
        <p:txBody>
          <a:bodyPr>
            <a:noAutofit/>
          </a:bodyPr>
          <a:lstStyle/>
          <a:p>
            <a:pPr marL="347472" indent="-347472">
              <a:lnSpc>
                <a:spcPct val="108000"/>
              </a:lnSpc>
              <a:spcBef>
                <a:spcPts val="1200"/>
              </a:spcBef>
              <a:buClr>
                <a:schemeClr val="bg2"/>
              </a:buClr>
              <a:buSzPct val="125000"/>
            </a:pPr>
            <a:r>
              <a:rPr lang="en-US" dirty="0">
                <a:solidFill>
                  <a:srgbClr val="000000"/>
                </a:solidFill>
                <a:latin typeface="+mn-lt"/>
              </a:rPr>
              <a:t>Specialized computer software</a:t>
            </a:r>
          </a:p>
          <a:p>
            <a:pPr marL="347472" indent="-347472">
              <a:lnSpc>
                <a:spcPct val="108000"/>
              </a:lnSpc>
              <a:spcBef>
                <a:spcPts val="1200"/>
              </a:spcBef>
              <a:buClr>
                <a:schemeClr val="bg2"/>
              </a:buClr>
              <a:buSzPct val="125000"/>
            </a:pPr>
            <a:r>
              <a:rPr lang="en-US" dirty="0">
                <a:solidFill>
                  <a:srgbClr val="000000"/>
                </a:solidFill>
                <a:latin typeface="+mn-lt"/>
              </a:rPr>
              <a:t>Joy sticks, switches or buttons</a:t>
            </a:r>
          </a:p>
          <a:p>
            <a:pPr marL="347472" indent="-347472">
              <a:lnSpc>
                <a:spcPct val="108000"/>
              </a:lnSpc>
              <a:spcBef>
                <a:spcPts val="1200"/>
              </a:spcBef>
              <a:buClr>
                <a:schemeClr val="bg2"/>
              </a:buClr>
              <a:buSzPct val="125000"/>
            </a:pPr>
            <a:r>
              <a:rPr lang="en-US" dirty="0">
                <a:solidFill>
                  <a:srgbClr val="000000"/>
                </a:solidFill>
                <a:latin typeface="+mn-lt"/>
              </a:rPr>
              <a:t>Modifications to a workstation </a:t>
            </a:r>
          </a:p>
          <a:p>
            <a:pPr marL="347472" indent="-347472">
              <a:lnSpc>
                <a:spcPct val="108000"/>
              </a:lnSpc>
              <a:spcBef>
                <a:spcPts val="1200"/>
              </a:spcBef>
              <a:buClr>
                <a:schemeClr val="bg2"/>
              </a:buClr>
              <a:buSzPct val="125000"/>
            </a:pPr>
            <a:r>
              <a:rPr lang="en-US" dirty="0">
                <a:solidFill>
                  <a:srgbClr val="000000"/>
                </a:solidFill>
                <a:latin typeface="+mn-lt"/>
              </a:rPr>
              <a:t>Low tech solutions like rubber grips and wrist rests</a:t>
            </a:r>
          </a:p>
        </p:txBody>
      </p:sp>
      <p:sp>
        <p:nvSpPr>
          <p:cNvPr id="6" name="Freeform: Shape 5">
            <a:extLst>
              <a:ext uri="{FF2B5EF4-FFF2-40B4-BE49-F238E27FC236}">
                <a16:creationId xmlns:a16="http://schemas.microsoft.com/office/drawing/2014/main" id="{7C9708BC-B4A3-2E31-C1AA-C51FDDF8EF6A}"/>
              </a:ext>
              <a:ext uri="{C183D7F6-B498-43B3-948B-1728B52AA6E4}">
                <adec:decorative xmlns:adec="http://schemas.microsoft.com/office/drawing/2017/decorative" val="1"/>
              </a:ext>
            </a:extLst>
          </p:cNvPr>
          <p:cNvSpPr/>
          <p:nvPr/>
        </p:nvSpPr>
        <p:spPr>
          <a:xfrm flipH="1" flipV="1">
            <a:off x="0" y="0"/>
            <a:ext cx="4876800" cy="6858000"/>
          </a:xfrm>
          <a:custGeom>
            <a:avLst/>
            <a:gdLst>
              <a:gd name="connsiteX0" fmla="*/ 0 w 4876800"/>
              <a:gd name="connsiteY0" fmla="*/ 6852220 h 6858000"/>
              <a:gd name="connsiteX1" fmla="*/ 228600 w 4876800"/>
              <a:gd name="connsiteY1" fmla="*/ 6858000 h 6858000"/>
              <a:gd name="connsiteX2" fmla="*/ 0 w 4876800"/>
              <a:gd name="connsiteY2" fmla="*/ 6858000 h 6858000"/>
              <a:gd name="connsiteX3" fmla="*/ 4876800 w 4876800"/>
              <a:gd name="connsiteY3" fmla="*/ 2209800 h 6858000"/>
              <a:gd name="connsiteX4" fmla="*/ 4876800 w 4876800"/>
              <a:gd name="connsiteY4" fmla="*/ 6858000 h 6858000"/>
              <a:gd name="connsiteX5" fmla="*/ 228600 w 4876800"/>
              <a:gd name="connsiteY5" fmla="*/ 6858000 h 6858000"/>
              <a:gd name="connsiteX6" fmla="*/ 4876800 w 4876800"/>
              <a:gd name="connsiteY6" fmla="*/ 2209800 h 6858000"/>
              <a:gd name="connsiteX7" fmla="*/ 4318762 w 4876800"/>
              <a:gd name="connsiteY7" fmla="*/ 0 h 6858000"/>
              <a:gd name="connsiteX8" fmla="*/ 4876800 w 4876800"/>
              <a:gd name="connsiteY8" fmla="*/ 0 h 6858000"/>
              <a:gd name="connsiteX9" fmla="*/ 4876800 w 4876800"/>
              <a:gd name="connsiteY9" fmla="*/ 2209800 h 6858000"/>
              <a:gd name="connsiteX10" fmla="*/ 4418437 w 4876800"/>
              <a:gd name="connsiteY10" fmla="*/ 1946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76800" h="6858000">
                <a:moveTo>
                  <a:pt x="0" y="6852220"/>
                </a:moveTo>
                <a:lnTo>
                  <a:pt x="228600" y="6858000"/>
                </a:lnTo>
                <a:lnTo>
                  <a:pt x="0" y="6858000"/>
                </a:lnTo>
                <a:close/>
                <a:moveTo>
                  <a:pt x="4876800" y="2209800"/>
                </a:moveTo>
                <a:lnTo>
                  <a:pt x="4876800" y="6858000"/>
                </a:lnTo>
                <a:lnTo>
                  <a:pt x="228600" y="6858000"/>
                </a:lnTo>
                <a:cubicBezTo>
                  <a:pt x="2795730" y="6858000"/>
                  <a:pt x="4876800" y="4776930"/>
                  <a:pt x="4876800" y="2209800"/>
                </a:cubicBezTo>
                <a:close/>
                <a:moveTo>
                  <a:pt x="4318762" y="0"/>
                </a:moveTo>
                <a:lnTo>
                  <a:pt x="4876800" y="0"/>
                </a:lnTo>
                <a:lnTo>
                  <a:pt x="4876800" y="2209800"/>
                </a:lnTo>
                <a:cubicBezTo>
                  <a:pt x="4876800" y="1487795"/>
                  <a:pt x="4712184" y="804238"/>
                  <a:pt x="4418437" y="194613"/>
                </a:cubicBezTo>
                <a:close/>
              </a:path>
            </a:pathLst>
          </a:custGeom>
          <a:gradFill>
            <a:gsLst>
              <a:gs pos="0">
                <a:schemeClr val="accent1">
                  <a:alpha val="90000"/>
                </a:schemeClr>
              </a:gs>
              <a:gs pos="100000">
                <a:schemeClr val="accent6">
                  <a:lumMod val="20000"/>
                  <a:lumOff val="8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20">
            <a:extLst>
              <a:ext uri="{FF2B5EF4-FFF2-40B4-BE49-F238E27FC236}">
                <a16:creationId xmlns:a16="http://schemas.microsoft.com/office/drawing/2014/main" id="{68C41212-375F-9277-5DCE-AD7A670C9DE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16699" r="16699"/>
          <a:stretch/>
        </p:blipFill>
        <p:spPr>
          <a:xfrm>
            <a:off x="2554965" y="2960077"/>
            <a:ext cx="3647200" cy="3647200"/>
          </a:xfrm>
          <a:prstGeom prst="ellipse">
            <a:avLst/>
          </a:prstGeom>
        </p:spPr>
      </p:pic>
    </p:spTree>
    <p:custDataLst>
      <p:tags r:id="rId1"/>
    </p:custDataLst>
    <p:extLst>
      <p:ext uri="{BB962C8B-B14F-4D97-AF65-F5344CB8AC3E}">
        <p14:creationId xmlns:p14="http://schemas.microsoft.com/office/powerpoint/2010/main" val="166797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75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90"/>
                                          </p:val>
                                        </p:tav>
                                        <p:tav tm="100000">
                                          <p:val>
                                            <p:fltVal val="0"/>
                                          </p:val>
                                        </p:tav>
                                      </p:tavLst>
                                    </p:anim>
                                    <p:animEffect transition="in" filter="fade">
                                      <p:cBhvr>
                                        <p:cTn id="16" dur="750"/>
                                        <p:tgtEl>
                                          <p:spTgt spid="8"/>
                                        </p:tgtEl>
                                      </p:cBhvr>
                                    </p:animEffect>
                                  </p:childTnLst>
                                </p:cTn>
                              </p:par>
                            </p:childTnLst>
                          </p:cTn>
                        </p:par>
                        <p:par>
                          <p:cTn id="17" fill="hold">
                            <p:stCondLst>
                              <p:cond delay="750"/>
                            </p:stCondLst>
                            <p:childTnLst>
                              <p:par>
                                <p:cTn id="18" presetID="2" presetClass="entr" presetSubtype="8" fill="hold" grpId="0" nodeType="afterEffect">
                                  <p:stCondLst>
                                    <p:cond delay="0"/>
                                  </p:stCondLst>
                                  <p:iterate type="wd">
                                    <p:tmPct val="10000"/>
                                  </p:iterate>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500" fill="hold"/>
                                        <p:tgtEl>
                                          <p:spTgt spid="2"/>
                                        </p:tgtEl>
                                        <p:attrNameLst>
                                          <p:attrName>ppt_x</p:attrName>
                                        </p:attrNameLst>
                                      </p:cBhvr>
                                      <p:tavLst>
                                        <p:tav tm="0">
                                          <p:val>
                                            <p:strVal val="0-#ppt_w/2"/>
                                          </p:val>
                                        </p:tav>
                                        <p:tav tm="100000">
                                          <p:val>
                                            <p:strVal val="#ppt_x"/>
                                          </p:val>
                                        </p:tav>
                                      </p:tavLst>
                                    </p:anim>
                                    <p:anim calcmode="lin" valueType="num">
                                      <p:cBhvr additive="base">
                                        <p:cTn id="21" dur="15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2850"/>
                            </p:stCondLst>
                            <p:childTnLst>
                              <p:par>
                                <p:cTn id="23" presetID="42" presetClass="entr" presetSubtype="0"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3850"/>
                            </p:stCondLst>
                            <p:childTnLst>
                              <p:par>
                                <p:cTn id="29" presetID="42" presetClass="entr" presetSubtype="0"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4" fill="hold">
                            <p:stCondLst>
                              <p:cond delay="4850"/>
                            </p:stCondLst>
                            <p:childTnLst>
                              <p:par>
                                <p:cTn id="35" presetID="42" presetClass="entr" presetSubtype="0" fill="hold" grpId="0"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5850"/>
                            </p:stCondLst>
                            <p:childTnLst>
                              <p:par>
                                <p:cTn id="41" presetID="42" presetClass="entr" presetSubtype="0" fill="hold" grpId="0" nodeType="after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0"/>
                                        <p:tgtEl>
                                          <p:spTgt spid="3">
                                            <p:txEl>
                                              <p:pRg st="3" end="3"/>
                                            </p:txEl>
                                          </p:spTgt>
                                        </p:tgtEl>
                                      </p:cBhvr>
                                    </p:animEffect>
                                    <p:anim calcmode="lin" valueType="num">
                                      <p:cBhvr>
                                        <p:cTn id="4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601CD3B-B38A-18D3-D8C5-88837A968A54}"/>
              </a:ext>
              <a:ext uri="{C183D7F6-B498-43B3-948B-1728B52AA6E4}">
                <adec:decorative xmlns:adec="http://schemas.microsoft.com/office/drawing/2017/decorative" val="1"/>
              </a:ext>
            </a:extLst>
          </p:cNvPr>
          <p:cNvSpPr/>
          <p:nvPr/>
        </p:nvSpPr>
        <p:spPr>
          <a:xfrm>
            <a:off x="0" y="1563330"/>
            <a:ext cx="6622026" cy="1371600"/>
          </a:xfrm>
          <a:custGeom>
            <a:avLst/>
            <a:gdLst>
              <a:gd name="connsiteX0" fmla="*/ 29018 w 6622026"/>
              <a:gd name="connsiteY0" fmla="*/ 0 h 1371600"/>
              <a:gd name="connsiteX1" fmla="*/ 6622026 w 6622026"/>
              <a:gd name="connsiteY1" fmla="*/ 0 h 1371600"/>
              <a:gd name="connsiteX2" fmla="*/ 6622026 w 6622026"/>
              <a:gd name="connsiteY2" fmla="*/ 1371600 h 1371600"/>
              <a:gd name="connsiteX3" fmla="*/ 0 w 6622026"/>
              <a:gd name="connsiteY3" fmla="*/ 1371600 h 1371600"/>
              <a:gd name="connsiteX4" fmla="*/ 0 w 6622026"/>
              <a:gd name="connsiteY4" fmla="*/ 1371599 h 1371600"/>
              <a:gd name="connsiteX5" fmla="*/ 501445 w 6622026"/>
              <a:gd name="connsiteY5" fmla="*/ 622443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2026" h="1371600">
                <a:moveTo>
                  <a:pt x="29018" y="0"/>
                </a:moveTo>
                <a:lnTo>
                  <a:pt x="6622026" y="0"/>
                </a:lnTo>
                <a:lnTo>
                  <a:pt x="6622026" y="1371600"/>
                </a:lnTo>
                <a:lnTo>
                  <a:pt x="0" y="1371600"/>
                </a:lnTo>
                <a:lnTo>
                  <a:pt x="0" y="1371599"/>
                </a:lnTo>
                <a:lnTo>
                  <a:pt x="501445" y="622443"/>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DBAAAA1-CFB1-4119-8CB1-A11D727BFB28}"/>
              </a:ext>
            </a:extLst>
          </p:cNvPr>
          <p:cNvSpPr>
            <a:spLocks noGrp="1"/>
          </p:cNvSpPr>
          <p:nvPr>
            <p:ph type="ctrTitle"/>
          </p:nvPr>
        </p:nvSpPr>
        <p:spPr>
          <a:xfrm>
            <a:off x="731520" y="365760"/>
            <a:ext cx="4874986" cy="855406"/>
          </a:xfrm>
        </p:spPr>
        <p:txBody>
          <a:bodyPr>
            <a:noAutofit/>
          </a:bodyPr>
          <a:lstStyle/>
          <a:p>
            <a:r>
              <a:rPr lang="en-US" sz="4400" b="1" dirty="0"/>
              <a:t>Service Providers</a:t>
            </a:r>
          </a:p>
        </p:txBody>
      </p:sp>
      <p:pic>
        <p:nvPicPr>
          <p:cNvPr id="9" name="Picture Placeholder 8">
            <a:extLst>
              <a:ext uri="{FF2B5EF4-FFF2-40B4-BE49-F238E27FC236}">
                <a16:creationId xmlns:a16="http://schemas.microsoft.com/office/drawing/2014/main" id="{D9F8A7C5-BBA4-E4FC-921D-768CD04E6A49}"/>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29619" r="11333"/>
          <a:stretch/>
        </p:blipFill>
        <p:spPr>
          <a:xfrm>
            <a:off x="6096001" y="0"/>
            <a:ext cx="6096000" cy="6858000"/>
          </a:xfrm>
        </p:spPr>
      </p:pic>
      <p:sp>
        <p:nvSpPr>
          <p:cNvPr id="3" name="Content Placeholder 2">
            <a:extLst>
              <a:ext uri="{FF2B5EF4-FFF2-40B4-BE49-F238E27FC236}">
                <a16:creationId xmlns:a16="http://schemas.microsoft.com/office/drawing/2014/main" id="{A012575E-25CD-4E32-B3B3-37D8AAA364A9}"/>
              </a:ext>
            </a:extLst>
          </p:cNvPr>
          <p:cNvSpPr>
            <a:spLocks noGrp="1"/>
          </p:cNvSpPr>
          <p:nvPr>
            <p:ph idx="4294967295"/>
          </p:nvPr>
        </p:nvSpPr>
        <p:spPr>
          <a:xfrm>
            <a:off x="820008" y="3277094"/>
            <a:ext cx="5153086" cy="3580906"/>
          </a:xfrm>
        </p:spPr>
        <p:txBody>
          <a:bodyPr>
            <a:noAutofit/>
          </a:bodyPr>
          <a:lstStyle/>
          <a:p>
            <a:pPr marL="0" indent="0">
              <a:lnSpc>
                <a:spcPct val="108000"/>
              </a:lnSpc>
              <a:spcBef>
                <a:spcPts val="1200"/>
              </a:spcBef>
              <a:buClr>
                <a:schemeClr val="bg2"/>
              </a:buClr>
              <a:buSzPct val="125000"/>
              <a:buNone/>
            </a:pPr>
            <a:r>
              <a:rPr lang="en-US" sz="2200" b="1" dirty="0">
                <a:solidFill>
                  <a:schemeClr val="accent1">
                    <a:lumMod val="75000"/>
                  </a:schemeClr>
                </a:solidFill>
                <a:latin typeface="+mn-lt"/>
              </a:rPr>
              <a:t>Assistive Technology resources available through: </a:t>
            </a:r>
          </a:p>
          <a:p>
            <a:pPr marL="347472" indent="-347472">
              <a:lnSpc>
                <a:spcPct val="108000"/>
              </a:lnSpc>
              <a:spcBef>
                <a:spcPts val="1200"/>
              </a:spcBef>
              <a:buClr>
                <a:schemeClr val="bg2"/>
              </a:buClr>
              <a:buSzPct val="125000"/>
            </a:pPr>
            <a:r>
              <a:rPr lang="en-US" sz="2000" dirty="0">
                <a:solidFill>
                  <a:srgbClr val="000000"/>
                </a:solidFill>
                <a:latin typeface="+mn-lt"/>
              </a:rPr>
              <a:t>Independent Living Centers </a:t>
            </a:r>
          </a:p>
          <a:p>
            <a:pPr marL="347472" indent="-347472">
              <a:lnSpc>
                <a:spcPct val="108000"/>
              </a:lnSpc>
              <a:spcBef>
                <a:spcPts val="1200"/>
              </a:spcBef>
              <a:buClr>
                <a:schemeClr val="bg2"/>
              </a:buClr>
              <a:buSzPct val="125000"/>
            </a:pPr>
            <a:r>
              <a:rPr lang="en-US" sz="2000" dirty="0">
                <a:solidFill>
                  <a:srgbClr val="000000"/>
                </a:solidFill>
                <a:latin typeface="+mn-lt"/>
              </a:rPr>
              <a:t>Family Care</a:t>
            </a:r>
          </a:p>
          <a:p>
            <a:pPr marL="347472" indent="-347472">
              <a:lnSpc>
                <a:spcPct val="108000"/>
              </a:lnSpc>
              <a:spcBef>
                <a:spcPts val="1200"/>
              </a:spcBef>
              <a:buClr>
                <a:schemeClr val="bg2"/>
              </a:buClr>
              <a:buSzPct val="125000"/>
            </a:pPr>
            <a:r>
              <a:rPr lang="en-US" sz="2000" dirty="0">
                <a:solidFill>
                  <a:srgbClr val="000000"/>
                </a:solidFill>
                <a:latin typeface="+mn-lt"/>
              </a:rPr>
              <a:t>Family Care Partnership</a:t>
            </a:r>
          </a:p>
          <a:p>
            <a:pPr marL="347472" indent="-347472">
              <a:lnSpc>
                <a:spcPct val="108000"/>
              </a:lnSpc>
              <a:spcBef>
                <a:spcPts val="1200"/>
              </a:spcBef>
              <a:buClr>
                <a:schemeClr val="bg2"/>
              </a:buClr>
              <a:buSzPct val="125000"/>
            </a:pPr>
            <a:r>
              <a:rPr lang="en-US" sz="2000" dirty="0">
                <a:solidFill>
                  <a:srgbClr val="000000"/>
                </a:solidFill>
                <a:latin typeface="+mn-lt"/>
              </a:rPr>
              <a:t>IRIS</a:t>
            </a:r>
          </a:p>
          <a:p>
            <a:pPr marL="347472" indent="-347472">
              <a:lnSpc>
                <a:spcPct val="108000"/>
              </a:lnSpc>
              <a:spcBef>
                <a:spcPts val="1200"/>
              </a:spcBef>
              <a:buClr>
                <a:schemeClr val="bg2"/>
              </a:buClr>
              <a:buSzPct val="125000"/>
            </a:pPr>
            <a:r>
              <a:rPr lang="en-US" sz="2000" dirty="0">
                <a:solidFill>
                  <a:srgbClr val="000000"/>
                </a:solidFill>
                <a:latin typeface="+mn-lt"/>
              </a:rPr>
              <a:t>The Division of Vocational Rehabilitation</a:t>
            </a:r>
          </a:p>
        </p:txBody>
      </p:sp>
      <p:sp>
        <p:nvSpPr>
          <p:cNvPr id="6" name="Freeform: Shape 5">
            <a:extLst>
              <a:ext uri="{FF2B5EF4-FFF2-40B4-BE49-F238E27FC236}">
                <a16:creationId xmlns:a16="http://schemas.microsoft.com/office/drawing/2014/main" id="{7C9708BC-B4A3-2E31-C1AA-C51FDDF8EF6A}"/>
              </a:ext>
              <a:ext uri="{C183D7F6-B498-43B3-948B-1728B52AA6E4}">
                <adec:decorative xmlns:adec="http://schemas.microsoft.com/office/drawing/2017/decorative" val="1"/>
              </a:ext>
            </a:extLst>
          </p:cNvPr>
          <p:cNvSpPr/>
          <p:nvPr/>
        </p:nvSpPr>
        <p:spPr>
          <a:xfrm flipV="1">
            <a:off x="7315200" y="0"/>
            <a:ext cx="4876800" cy="6858000"/>
          </a:xfrm>
          <a:custGeom>
            <a:avLst/>
            <a:gdLst>
              <a:gd name="connsiteX0" fmla="*/ 0 w 4876800"/>
              <a:gd name="connsiteY0" fmla="*/ 6852220 h 6858000"/>
              <a:gd name="connsiteX1" fmla="*/ 228600 w 4876800"/>
              <a:gd name="connsiteY1" fmla="*/ 6858000 h 6858000"/>
              <a:gd name="connsiteX2" fmla="*/ 0 w 4876800"/>
              <a:gd name="connsiteY2" fmla="*/ 6858000 h 6858000"/>
              <a:gd name="connsiteX3" fmla="*/ 4876800 w 4876800"/>
              <a:gd name="connsiteY3" fmla="*/ 2209800 h 6858000"/>
              <a:gd name="connsiteX4" fmla="*/ 4876800 w 4876800"/>
              <a:gd name="connsiteY4" fmla="*/ 6858000 h 6858000"/>
              <a:gd name="connsiteX5" fmla="*/ 228600 w 4876800"/>
              <a:gd name="connsiteY5" fmla="*/ 6858000 h 6858000"/>
              <a:gd name="connsiteX6" fmla="*/ 4876800 w 4876800"/>
              <a:gd name="connsiteY6" fmla="*/ 2209800 h 6858000"/>
              <a:gd name="connsiteX7" fmla="*/ 4318762 w 4876800"/>
              <a:gd name="connsiteY7" fmla="*/ 0 h 6858000"/>
              <a:gd name="connsiteX8" fmla="*/ 4876800 w 4876800"/>
              <a:gd name="connsiteY8" fmla="*/ 0 h 6858000"/>
              <a:gd name="connsiteX9" fmla="*/ 4876800 w 4876800"/>
              <a:gd name="connsiteY9" fmla="*/ 2209800 h 6858000"/>
              <a:gd name="connsiteX10" fmla="*/ 4418437 w 4876800"/>
              <a:gd name="connsiteY10" fmla="*/ 1946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76800" h="6858000">
                <a:moveTo>
                  <a:pt x="0" y="6852220"/>
                </a:moveTo>
                <a:lnTo>
                  <a:pt x="228600" y="6858000"/>
                </a:lnTo>
                <a:lnTo>
                  <a:pt x="0" y="6858000"/>
                </a:lnTo>
                <a:close/>
                <a:moveTo>
                  <a:pt x="4876800" y="2209800"/>
                </a:moveTo>
                <a:lnTo>
                  <a:pt x="4876800" y="6858000"/>
                </a:lnTo>
                <a:lnTo>
                  <a:pt x="228600" y="6858000"/>
                </a:lnTo>
                <a:cubicBezTo>
                  <a:pt x="2795730" y="6858000"/>
                  <a:pt x="4876800" y="4776930"/>
                  <a:pt x="4876800" y="2209800"/>
                </a:cubicBezTo>
                <a:close/>
                <a:moveTo>
                  <a:pt x="4318762" y="0"/>
                </a:moveTo>
                <a:lnTo>
                  <a:pt x="4876800" y="0"/>
                </a:lnTo>
                <a:lnTo>
                  <a:pt x="4876800" y="2209800"/>
                </a:lnTo>
                <a:cubicBezTo>
                  <a:pt x="4876800" y="1487795"/>
                  <a:pt x="4712184" y="804238"/>
                  <a:pt x="4418437" y="194613"/>
                </a:cubicBezTo>
                <a:close/>
              </a:path>
            </a:pathLst>
          </a:custGeom>
          <a:gradFill>
            <a:gsLst>
              <a:gs pos="0">
                <a:schemeClr val="accent1">
                  <a:alpha val="90000"/>
                </a:schemeClr>
              </a:gs>
              <a:gs pos="100000">
                <a:schemeClr val="tx1">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hlinkClick r:id="rId5"/>
            <a:extLst>
              <a:ext uri="{FF2B5EF4-FFF2-40B4-BE49-F238E27FC236}">
                <a16:creationId xmlns:a16="http://schemas.microsoft.com/office/drawing/2014/main" id="{5FC9F44C-FF3D-DC5C-600A-039EB218FEF8}"/>
              </a:ext>
            </a:extLst>
          </p:cNvPr>
          <p:cNvSpPr txBox="1"/>
          <p:nvPr/>
        </p:nvSpPr>
        <p:spPr>
          <a:xfrm>
            <a:off x="820008" y="1757049"/>
            <a:ext cx="4830264" cy="1013354"/>
          </a:xfrm>
          <a:prstGeom prst="rect">
            <a:avLst/>
          </a:prstGeom>
          <a:noFill/>
        </p:spPr>
        <p:txBody>
          <a:bodyPr wrap="square">
            <a:spAutoFit/>
          </a:bodyPr>
          <a:lstStyle/>
          <a:p>
            <a:pPr marL="0" indent="0">
              <a:lnSpc>
                <a:spcPct val="112000"/>
              </a:lnSpc>
              <a:buNone/>
            </a:pPr>
            <a:r>
              <a:rPr lang="en-US" sz="2800" b="1" u="sng" dirty="0">
                <a:effectLst/>
                <a:ea typeface="Calibri" panose="020F0502020204030204" pitchFamily="34" charset="0"/>
                <a:cs typeface="Times New Roman" panose="02020603050405020304" pitchFamily="18" charset="0"/>
              </a:rPr>
              <a:t>WisTech</a:t>
            </a:r>
            <a:r>
              <a:rPr lang="en-US" sz="2800" u="sng" dirty="0">
                <a:effectLst/>
                <a:ea typeface="Calibri" panose="020F0502020204030204" pitchFamily="34" charset="0"/>
                <a:cs typeface="Times New Roman" panose="02020603050405020304" pitchFamily="18" charset="0"/>
              </a:rPr>
              <a:t> is Wisconsin’s assistive technology program</a:t>
            </a:r>
            <a:endParaRPr lang="en-US" sz="2800" u="sng" dirty="0"/>
          </a:p>
        </p:txBody>
      </p:sp>
    </p:spTree>
    <p:custDataLst>
      <p:tags r:id="rId1"/>
    </p:custDataLst>
    <p:extLst>
      <p:ext uri="{BB962C8B-B14F-4D97-AF65-F5344CB8AC3E}">
        <p14:creationId xmlns:p14="http://schemas.microsoft.com/office/powerpoint/2010/main" val="140316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750" fill="hold"/>
                                        <p:tgtEl>
                                          <p:spTgt spid="2"/>
                                        </p:tgtEl>
                                        <p:attrNameLst>
                                          <p:attrName>ppt_x</p:attrName>
                                        </p:attrNameLst>
                                      </p:cBhvr>
                                      <p:tavLst>
                                        <p:tav tm="0">
                                          <p:val>
                                            <p:strVal val="0-#ppt_w/2"/>
                                          </p:val>
                                        </p:tav>
                                        <p:tav tm="100000">
                                          <p:val>
                                            <p:strVal val="#ppt_x"/>
                                          </p:val>
                                        </p:tav>
                                      </p:tavLst>
                                    </p:anim>
                                    <p:anim calcmode="lin" valueType="num">
                                      <p:cBhvr additive="base">
                                        <p:cTn id="11" dur="75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par>
                          <p:cTn id="16" fill="hold">
                            <p:stCondLst>
                              <p:cond delay="3500"/>
                            </p:stCondLst>
                            <p:childTnLst>
                              <p:par>
                                <p:cTn id="17" presetID="2" presetClass="entr" presetSubtype="4"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4500"/>
                            </p:stCondLst>
                            <p:childTnLst>
                              <p:par>
                                <p:cTn id="22" presetID="2" presetClass="entr" presetSubtype="4"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500"/>
                            </p:stCondLst>
                            <p:childTnLst>
                              <p:par>
                                <p:cTn id="27" presetID="2" presetClass="entr" presetSubtype="4"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6500"/>
                            </p:stCondLst>
                            <p:childTnLst>
                              <p:par>
                                <p:cTn id="32" presetID="2" presetClass="entr" presetSubtype="4"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6" fill="hold">
                            <p:stCondLst>
                              <p:cond delay="7500"/>
                            </p:stCondLst>
                            <p:childTnLst>
                              <p:par>
                                <p:cTn id="37" presetID="2" presetClass="entr" presetSubtype="4"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1" fill="hold">
                            <p:stCondLst>
                              <p:cond delay="8500"/>
                            </p:stCondLst>
                            <p:childTnLst>
                              <p:par>
                                <p:cTn id="42" presetID="2" presetClass="entr" presetSubtype="4"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alpha val="47000"/>
              </a:schemeClr>
            </a:gs>
            <a:gs pos="40000">
              <a:schemeClr val="accent2">
                <a:lumMod val="95000"/>
                <a:lumOff val="5000"/>
              </a:schemeClr>
            </a:gs>
            <a:gs pos="77000">
              <a:schemeClr val="tx2">
                <a:lumMod val="5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5037F12-65B5-E66A-77A9-EE6F4E33EDFD}"/>
              </a:ext>
              <a:ext uri="{C183D7F6-B498-43B3-948B-1728B52AA6E4}">
                <adec:decorative xmlns:adec="http://schemas.microsoft.com/office/drawing/2017/decorative" val="1"/>
              </a:ext>
            </a:extLst>
          </p:cNvPr>
          <p:cNvSpPr/>
          <p:nvPr/>
        </p:nvSpPr>
        <p:spPr>
          <a:xfrm rot="10800000">
            <a:off x="-7" y="0"/>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6" name="Freeform: Shape 5">
            <a:extLst>
              <a:ext uri="{FF2B5EF4-FFF2-40B4-BE49-F238E27FC236}">
                <a16:creationId xmlns:a16="http://schemas.microsoft.com/office/drawing/2014/main" id="{FCD27EA7-7F75-648F-0005-36D391C82607}"/>
              </a:ext>
              <a:ext uri="{C183D7F6-B498-43B3-948B-1728B52AA6E4}">
                <adec:decorative xmlns:adec="http://schemas.microsoft.com/office/drawing/2017/decorative" val="1"/>
              </a:ext>
            </a:extLst>
          </p:cNvPr>
          <p:cNvSpPr/>
          <p:nvPr/>
        </p:nvSpPr>
        <p:spPr>
          <a:xfrm rot="10800000" flipH="1" flipV="1">
            <a:off x="-6" y="1597446"/>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2" name="Title 1">
            <a:extLst>
              <a:ext uri="{FF2B5EF4-FFF2-40B4-BE49-F238E27FC236}">
                <a16:creationId xmlns:a16="http://schemas.microsoft.com/office/drawing/2014/main" id="{4474BC12-376F-776E-F97A-3690BD76F029}"/>
              </a:ext>
            </a:extLst>
          </p:cNvPr>
          <p:cNvSpPr>
            <a:spLocks noGrp="1"/>
          </p:cNvSpPr>
          <p:nvPr>
            <p:ph type="ctrTitle"/>
          </p:nvPr>
        </p:nvSpPr>
        <p:spPr>
          <a:xfrm>
            <a:off x="1920240" y="1597436"/>
            <a:ext cx="8351520" cy="2350619"/>
          </a:xfrm>
        </p:spPr>
        <p:txBody>
          <a:bodyPr>
            <a:noAutofit/>
          </a:bodyPr>
          <a:lstStyle/>
          <a:p>
            <a:r>
              <a:rPr lang="en-US" sz="6600" dirty="0">
                <a:solidFill>
                  <a:schemeClr val="bg1"/>
                </a:solidFill>
              </a:rPr>
              <a:t>Disability Disclosure</a:t>
            </a:r>
          </a:p>
        </p:txBody>
      </p:sp>
    </p:spTree>
    <p:custDataLst>
      <p:tags r:id="rId1"/>
    </p:custDataLst>
    <p:extLst>
      <p:ext uri="{BB962C8B-B14F-4D97-AF65-F5344CB8AC3E}">
        <p14:creationId xmlns:p14="http://schemas.microsoft.com/office/powerpoint/2010/main" val="4769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D3B2E43-B792-80E2-E434-D1A659514D2A}"/>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0917" t="13439" r="10917" b="5379"/>
          <a:stretch/>
        </p:blipFill>
        <p:spPr>
          <a:xfrm>
            <a:off x="1" y="0"/>
            <a:ext cx="6095999" cy="6860672"/>
          </a:xfrm>
          <a:custGeom>
            <a:avLst/>
            <a:gdLst>
              <a:gd name="connsiteX0" fmla="*/ 0 w 6095999"/>
              <a:gd name="connsiteY0" fmla="*/ 0 h 6860672"/>
              <a:gd name="connsiteX1" fmla="*/ 5555051 w 6095999"/>
              <a:gd name="connsiteY1" fmla="*/ 0 h 6860672"/>
              <a:gd name="connsiteX2" fmla="*/ 5578238 w 6095999"/>
              <a:gd name="connsiteY2" fmla="*/ 69693 h 6860672"/>
              <a:gd name="connsiteX3" fmla="*/ 6095999 w 6095999"/>
              <a:gd name="connsiteY3" fmla="*/ 3430336 h 6860672"/>
              <a:gd name="connsiteX4" fmla="*/ 5578238 w 6095999"/>
              <a:gd name="connsiteY4" fmla="*/ 6790980 h 6860672"/>
              <a:gd name="connsiteX5" fmla="*/ 5555051 w 6095999"/>
              <a:gd name="connsiteY5" fmla="*/ 6860672 h 6860672"/>
              <a:gd name="connsiteX6" fmla="*/ 0 w 6095999"/>
              <a:gd name="connsiteY6" fmla="*/ 6860672 h 686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6860672">
                <a:moveTo>
                  <a:pt x="0" y="0"/>
                </a:moveTo>
                <a:lnTo>
                  <a:pt x="5555051" y="0"/>
                </a:lnTo>
                <a:lnTo>
                  <a:pt x="5578238" y="69693"/>
                </a:lnTo>
                <a:cubicBezTo>
                  <a:pt x="5917719" y="1155211"/>
                  <a:pt x="6095999" y="2279151"/>
                  <a:pt x="6095999" y="3430336"/>
                </a:cubicBezTo>
                <a:cubicBezTo>
                  <a:pt x="6095999" y="4581522"/>
                  <a:pt x="5917719" y="5705461"/>
                  <a:pt x="5578238" y="6790980"/>
                </a:cubicBezTo>
                <a:lnTo>
                  <a:pt x="5555051" y="6860672"/>
                </a:lnTo>
                <a:lnTo>
                  <a:pt x="0" y="6860672"/>
                </a:lnTo>
                <a:close/>
              </a:path>
            </a:pathLst>
          </a:custGeom>
          <a:solidFill>
            <a:schemeClr val="bg2">
              <a:lumMod val="95000"/>
            </a:schemeClr>
          </a:solidFill>
          <a:ln>
            <a:noFill/>
          </a:ln>
        </p:spPr>
      </p:pic>
      <p:sp>
        <p:nvSpPr>
          <p:cNvPr id="4" name="Title 3">
            <a:extLst>
              <a:ext uri="{FF2B5EF4-FFF2-40B4-BE49-F238E27FC236}">
                <a16:creationId xmlns:a16="http://schemas.microsoft.com/office/drawing/2014/main" id="{12FA3D9E-C101-0609-2A71-BB9BA87EB9FD}"/>
              </a:ext>
            </a:extLst>
          </p:cNvPr>
          <p:cNvSpPr>
            <a:spLocks noGrp="1"/>
          </p:cNvSpPr>
          <p:nvPr>
            <p:ph type="ctrTitle"/>
          </p:nvPr>
        </p:nvSpPr>
        <p:spPr>
          <a:xfrm>
            <a:off x="6564933" y="593388"/>
            <a:ext cx="5233367" cy="1880871"/>
          </a:xfrm>
        </p:spPr>
        <p:txBody>
          <a:bodyPr/>
          <a:lstStyle/>
          <a:p>
            <a:r>
              <a:rPr lang="en-US" sz="4000" dirty="0"/>
              <a:t>Competitive Integrated Employment Services </a:t>
            </a:r>
            <a:r>
              <a:rPr lang="en-US" sz="4000" b="1" dirty="0"/>
              <a:t>for Adults</a:t>
            </a:r>
          </a:p>
        </p:txBody>
      </p:sp>
      <p:sp>
        <p:nvSpPr>
          <p:cNvPr id="2" name="Content Placeholder 2">
            <a:extLst>
              <a:ext uri="{FF2B5EF4-FFF2-40B4-BE49-F238E27FC236}">
                <a16:creationId xmlns:a16="http://schemas.microsoft.com/office/drawing/2014/main" id="{FCAA9667-DE4D-8043-25A4-83C8AEE9FB5B}"/>
              </a:ext>
            </a:extLst>
          </p:cNvPr>
          <p:cNvSpPr>
            <a:spLocks noGrp="1"/>
          </p:cNvSpPr>
          <p:nvPr>
            <p:ph type="subTitle" idx="1"/>
          </p:nvPr>
        </p:nvSpPr>
        <p:spPr>
          <a:xfrm>
            <a:off x="6564934" y="2732442"/>
            <a:ext cx="4547716" cy="3532170"/>
          </a:xfrm>
        </p:spPr>
        <p:txBody>
          <a:bodyPr>
            <a:noAutofit/>
          </a:bodyPr>
          <a:lstStyle/>
          <a:p>
            <a:pPr marL="457200" indent="-457200">
              <a:lnSpc>
                <a:spcPct val="108000"/>
              </a:lnSpc>
              <a:spcBef>
                <a:spcPts val="1200"/>
              </a:spcBef>
              <a:buClr>
                <a:schemeClr val="bg2"/>
              </a:buClr>
              <a:buFont typeface="Wingdings" panose="05000000000000000000" pitchFamily="2" charset="2"/>
              <a:buChar char="ü"/>
            </a:pPr>
            <a:r>
              <a:rPr lang="en-US" b="0" dirty="0">
                <a:solidFill>
                  <a:srgbClr val="000000"/>
                </a:solidFill>
                <a:latin typeface="+mn-lt"/>
              </a:rPr>
              <a:t>Prevocational Services </a:t>
            </a:r>
          </a:p>
          <a:p>
            <a:pPr marL="457200" indent="-457200">
              <a:lnSpc>
                <a:spcPct val="108000"/>
              </a:lnSpc>
              <a:spcBef>
                <a:spcPts val="1200"/>
              </a:spcBef>
              <a:buClr>
                <a:schemeClr val="bg2"/>
              </a:buClr>
              <a:buFont typeface="Wingdings" panose="05000000000000000000" pitchFamily="2" charset="2"/>
              <a:buChar char="ü"/>
            </a:pPr>
            <a:r>
              <a:rPr lang="en-US" b="0" dirty="0">
                <a:solidFill>
                  <a:srgbClr val="000000"/>
                </a:solidFill>
                <a:latin typeface="+mn-lt"/>
              </a:rPr>
              <a:t>Individual Supported Employment Services </a:t>
            </a:r>
          </a:p>
          <a:p>
            <a:pPr marL="457200" indent="-457200">
              <a:lnSpc>
                <a:spcPct val="108000"/>
              </a:lnSpc>
              <a:spcBef>
                <a:spcPts val="1200"/>
              </a:spcBef>
              <a:buClr>
                <a:schemeClr val="bg2"/>
              </a:buClr>
              <a:buFont typeface="Wingdings" panose="05000000000000000000" pitchFamily="2" charset="2"/>
              <a:buChar char="ü"/>
            </a:pPr>
            <a:r>
              <a:rPr lang="en-US" b="0" dirty="0">
                <a:solidFill>
                  <a:srgbClr val="000000"/>
                </a:solidFill>
                <a:latin typeface="+mn-lt"/>
              </a:rPr>
              <a:t>Small Group Supported Employment Services </a:t>
            </a:r>
          </a:p>
          <a:p>
            <a:pPr marL="457200" indent="-457200">
              <a:lnSpc>
                <a:spcPct val="108000"/>
              </a:lnSpc>
              <a:spcBef>
                <a:spcPts val="1200"/>
              </a:spcBef>
              <a:buClr>
                <a:schemeClr val="bg2"/>
              </a:buClr>
              <a:buFont typeface="Wingdings" panose="05000000000000000000" pitchFamily="2" charset="2"/>
              <a:buChar char="ü"/>
            </a:pPr>
            <a:r>
              <a:rPr lang="en-US" b="0" dirty="0">
                <a:solidFill>
                  <a:srgbClr val="000000"/>
                </a:solidFill>
                <a:latin typeface="+mn-lt"/>
              </a:rPr>
              <a:t>Vocational Futures Planning and Support (VFPS) </a:t>
            </a:r>
          </a:p>
        </p:txBody>
      </p:sp>
      <p:sp>
        <p:nvSpPr>
          <p:cNvPr id="7" name="Freeform: Shape 6">
            <a:extLst>
              <a:ext uri="{FF2B5EF4-FFF2-40B4-BE49-F238E27FC236}">
                <a16:creationId xmlns:a16="http://schemas.microsoft.com/office/drawing/2014/main" id="{A67E0339-5038-FAE9-C519-31B3B52EF523}"/>
              </a:ext>
              <a:ext uri="{C183D7F6-B498-43B3-948B-1728B52AA6E4}">
                <adec:decorative xmlns:adec="http://schemas.microsoft.com/office/drawing/2017/decorative" val="1"/>
              </a:ext>
            </a:extLst>
          </p:cNvPr>
          <p:cNvSpPr/>
          <p:nvPr/>
        </p:nvSpPr>
        <p:spPr>
          <a:xfrm flipV="1">
            <a:off x="0" y="0"/>
            <a:ext cx="6096000" cy="6858000"/>
          </a:xfrm>
          <a:custGeom>
            <a:avLst/>
            <a:gdLst>
              <a:gd name="connsiteX0" fmla="*/ 0 w 5778404"/>
              <a:gd name="connsiteY0" fmla="*/ 0 h 6858000"/>
              <a:gd name="connsiteX1" fmla="*/ 5775563 w 5778404"/>
              <a:gd name="connsiteY1" fmla="*/ 0 h 6858000"/>
              <a:gd name="connsiteX2" fmla="*/ 5778404 w 5778404"/>
              <a:gd name="connsiteY2" fmla="*/ 14407 h 6858000"/>
              <a:gd name="connsiteX3" fmla="*/ 5565208 w 5778404"/>
              <a:gd name="connsiteY3" fmla="*/ 30619 h 6858000"/>
              <a:gd name="connsiteX4" fmla="*/ 240891 w 5778404"/>
              <a:gd name="connsiteY4" fmla="*/ 5930695 h 6858000"/>
              <a:gd name="connsiteX5" fmla="*/ 309226 w 5778404"/>
              <a:gd name="connsiteY5" fmla="*/ 6833882 h 6858000"/>
              <a:gd name="connsiteX6" fmla="*/ 313533 w 5778404"/>
              <a:gd name="connsiteY6" fmla="*/ 6858000 h 6858000"/>
              <a:gd name="connsiteX7" fmla="*/ 0 w 577840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8404" h="6858000">
                <a:moveTo>
                  <a:pt x="0" y="0"/>
                </a:moveTo>
                <a:lnTo>
                  <a:pt x="5775563" y="0"/>
                </a:lnTo>
                <a:lnTo>
                  <a:pt x="5778404" y="14407"/>
                </a:lnTo>
                <a:lnTo>
                  <a:pt x="5565208" y="30619"/>
                </a:lnTo>
                <a:cubicBezTo>
                  <a:pt x="2574619" y="334330"/>
                  <a:pt x="240891" y="2859977"/>
                  <a:pt x="240891" y="5930695"/>
                </a:cubicBezTo>
                <a:cubicBezTo>
                  <a:pt x="240891" y="6237767"/>
                  <a:pt x="264229" y="6539388"/>
                  <a:pt x="309226" y="6833882"/>
                </a:cubicBezTo>
                <a:lnTo>
                  <a:pt x="313533" y="6858000"/>
                </a:lnTo>
                <a:lnTo>
                  <a:pt x="0" y="6858000"/>
                </a:lnTo>
                <a:close/>
              </a:path>
            </a:pathLst>
          </a:custGeom>
          <a:gradFill>
            <a:gsLst>
              <a:gs pos="0">
                <a:schemeClr val="accent1">
                  <a:alpha val="90000"/>
                </a:schemeClr>
              </a:gs>
              <a:gs pos="100000">
                <a:schemeClr val="accent6">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Tree>
    <p:custDataLst>
      <p:tags r:id="rId1"/>
    </p:custDataLst>
    <p:extLst>
      <p:ext uri="{BB962C8B-B14F-4D97-AF65-F5344CB8AC3E}">
        <p14:creationId xmlns:p14="http://schemas.microsoft.com/office/powerpoint/2010/main" val="21289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000"/>
                                        <p:tgtEl>
                                          <p:spTgt spid="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1000"/>
                                        <p:tgtEl>
                                          <p:spTgt spid="2">
                                            <p:txEl>
                                              <p:pRg st="1" end="1"/>
                                            </p:txEl>
                                          </p:spTgt>
                                        </p:tgtEl>
                                      </p:cBhvr>
                                    </p:animEffect>
                                    <p:anim calcmode="lin" valueType="num">
                                      <p:cBhvr>
                                        <p:cTn id="2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1000"/>
                                        <p:tgtEl>
                                          <p:spTgt spid="2">
                                            <p:txEl>
                                              <p:pRg st="2" end="2"/>
                                            </p:txEl>
                                          </p:spTgt>
                                        </p:tgtEl>
                                      </p:cBhvr>
                                    </p:animEffect>
                                    <p:anim calcmode="lin" valueType="num">
                                      <p:cBhvr>
                                        <p:cTn id="3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6C389CA-88ED-6401-9A76-AE0C5D8E978D}"/>
              </a:ext>
              <a:ext uri="{C183D7F6-B498-43B3-948B-1728B52AA6E4}">
                <adec:decorative xmlns:adec="http://schemas.microsoft.com/office/drawing/2017/decorative" val="1"/>
              </a:ext>
            </a:extLst>
          </p:cNvPr>
          <p:cNvSpPr/>
          <p:nvPr/>
        </p:nvSpPr>
        <p:spPr>
          <a:xfrm>
            <a:off x="8236536" y="2110129"/>
            <a:ext cx="3114233" cy="3114233"/>
          </a:xfrm>
          <a:prstGeom prst="ellipse">
            <a:avLst/>
          </a:prstGeom>
          <a:solidFill>
            <a:schemeClr val="accent6">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5" name="Title 4">
            <a:extLst>
              <a:ext uri="{FF2B5EF4-FFF2-40B4-BE49-F238E27FC236}">
                <a16:creationId xmlns:a16="http://schemas.microsoft.com/office/drawing/2014/main" id="{3627F1A1-BAC3-4137-9E3C-99456FA0F76C}"/>
              </a:ext>
            </a:extLst>
          </p:cNvPr>
          <p:cNvSpPr>
            <a:spLocks noGrp="1"/>
          </p:cNvSpPr>
          <p:nvPr>
            <p:ph type="ctrTitle"/>
          </p:nvPr>
        </p:nvSpPr>
        <p:spPr>
          <a:xfrm>
            <a:off x="1033436" y="430909"/>
            <a:ext cx="10585409" cy="843845"/>
          </a:xfrm>
        </p:spPr>
        <p:txBody>
          <a:bodyPr anchor="b" anchorCtr="0">
            <a:noAutofit/>
          </a:bodyPr>
          <a:lstStyle/>
          <a:p>
            <a:pPr>
              <a:lnSpc>
                <a:spcPct val="105000"/>
              </a:lnSpc>
            </a:pPr>
            <a:r>
              <a:rPr lang="en-US" sz="4800" dirty="0">
                <a:latin typeface="+mn-lt"/>
              </a:rPr>
              <a:t>ADA Protections</a:t>
            </a:r>
          </a:p>
        </p:txBody>
      </p:sp>
      <p:sp>
        <p:nvSpPr>
          <p:cNvPr id="50" name="Freeform: Shape 49">
            <a:extLst>
              <a:ext uri="{FF2B5EF4-FFF2-40B4-BE49-F238E27FC236}">
                <a16:creationId xmlns:a16="http://schemas.microsoft.com/office/drawing/2014/main" id="{2FC0BB5A-14D9-4D81-B8DE-A1CC16001992}"/>
              </a:ext>
              <a:ext uri="{C183D7F6-B498-43B3-948B-1728B52AA6E4}">
                <adec:decorative xmlns:adec="http://schemas.microsoft.com/office/drawing/2017/decorative" val="1"/>
              </a:ext>
            </a:extLst>
          </p:cNvPr>
          <p:cNvSpPr/>
          <p:nvPr/>
        </p:nvSpPr>
        <p:spPr>
          <a:xfrm>
            <a:off x="1" y="1"/>
            <a:ext cx="2926080" cy="292608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gs>
              <a:gs pos="100000">
                <a:schemeClr val="bg1">
                  <a:lumMod val="95000"/>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2" name="Freeform: Shape 1">
            <a:extLst>
              <a:ext uri="{FF2B5EF4-FFF2-40B4-BE49-F238E27FC236}">
                <a16:creationId xmlns:a16="http://schemas.microsoft.com/office/drawing/2014/main" id="{B82DA085-1E11-6B09-B2E9-FDCB1DDDA626}"/>
              </a:ext>
              <a:ext uri="{C183D7F6-B498-43B3-948B-1728B52AA6E4}">
                <adec:decorative xmlns:adec="http://schemas.microsoft.com/office/drawing/2017/decorative" val="1"/>
              </a:ext>
            </a:extLst>
          </p:cNvPr>
          <p:cNvSpPr/>
          <p:nvPr/>
        </p:nvSpPr>
        <p:spPr>
          <a:xfrm rot="10800000">
            <a:off x="9265920" y="3931920"/>
            <a:ext cx="2926080" cy="292608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gs>
              <a:gs pos="100000">
                <a:schemeClr val="bg1">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7" name="Oval 6">
            <a:extLst>
              <a:ext uri="{FF2B5EF4-FFF2-40B4-BE49-F238E27FC236}">
                <a16:creationId xmlns:a16="http://schemas.microsoft.com/office/drawing/2014/main" id="{C40CE177-C28A-B4A6-CC95-CACE00E55A40}"/>
              </a:ext>
              <a:ext uri="{C183D7F6-B498-43B3-948B-1728B52AA6E4}">
                <adec:decorative xmlns:adec="http://schemas.microsoft.com/office/drawing/2017/decorative" val="1"/>
              </a:ext>
            </a:extLst>
          </p:cNvPr>
          <p:cNvSpPr/>
          <p:nvPr/>
        </p:nvSpPr>
        <p:spPr>
          <a:xfrm>
            <a:off x="790930" y="1522710"/>
            <a:ext cx="4289070" cy="4289070"/>
          </a:xfrm>
          <a:prstGeom prst="ellipse">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9" name="TextBox 8">
            <a:extLst>
              <a:ext uri="{FF2B5EF4-FFF2-40B4-BE49-F238E27FC236}">
                <a16:creationId xmlns:a16="http://schemas.microsoft.com/office/drawing/2014/main" id="{BA0693DF-AAD9-5904-AF02-B49DEB4C64F2}"/>
              </a:ext>
            </a:extLst>
          </p:cNvPr>
          <p:cNvSpPr txBox="1"/>
          <p:nvPr/>
        </p:nvSpPr>
        <p:spPr>
          <a:xfrm>
            <a:off x="1317924" y="2248773"/>
            <a:ext cx="3235081" cy="2836944"/>
          </a:xfrm>
          <a:prstGeom prst="rect">
            <a:avLst/>
          </a:prstGeom>
          <a:noFill/>
        </p:spPr>
        <p:txBody>
          <a:bodyPr wrap="square" rtlCol="0" anchor="b" anchorCtr="0">
            <a:noAutofit/>
          </a:bodyPr>
          <a:lstStyle/>
          <a:p>
            <a:pPr lvl="0" algn="ctr">
              <a:lnSpc>
                <a:spcPct val="108000"/>
              </a:lnSpc>
              <a:defRPr/>
            </a:pPr>
            <a:r>
              <a:rPr lang="en-US" sz="2000" dirty="0">
                <a:solidFill>
                  <a:srgbClr val="000000"/>
                </a:solidFill>
              </a:rPr>
              <a:t>The Americans with Disabilities Act (or ADA) </a:t>
            </a:r>
            <a:r>
              <a:rPr lang="en-US" sz="2000" b="1" dirty="0">
                <a:solidFill>
                  <a:srgbClr val="000000"/>
                </a:solidFill>
              </a:rPr>
              <a:t>provides protections to qualified job applicants and employees with disabilities in workplaces that have 15 or more employees.</a:t>
            </a:r>
          </a:p>
        </p:txBody>
      </p:sp>
      <p:pic>
        <p:nvPicPr>
          <p:cNvPr id="20" name="Picture Placeholder 20">
            <a:extLst>
              <a:ext uri="{FF2B5EF4-FFF2-40B4-BE49-F238E27FC236}">
                <a16:creationId xmlns:a16="http://schemas.microsoft.com/office/drawing/2014/main" id="{03A0CF96-7AAA-F360-6F4D-4F88E08F29C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0257" t="4334" r="15921"/>
          <a:stretch/>
        </p:blipFill>
        <p:spPr>
          <a:xfrm>
            <a:off x="4666067" y="1797045"/>
            <a:ext cx="3740401" cy="3740401"/>
          </a:xfrm>
          <a:prstGeom prst="ellipse">
            <a:avLst/>
          </a:prstGeom>
        </p:spPr>
      </p:pic>
      <p:sp>
        <p:nvSpPr>
          <p:cNvPr id="4" name="TextBox 3">
            <a:extLst>
              <a:ext uri="{FF2B5EF4-FFF2-40B4-BE49-F238E27FC236}">
                <a16:creationId xmlns:a16="http://schemas.microsoft.com/office/drawing/2014/main" id="{3531E65C-5051-331F-EF96-9AE5A02E9F1D}"/>
              </a:ext>
            </a:extLst>
          </p:cNvPr>
          <p:cNvSpPr txBox="1"/>
          <p:nvPr/>
        </p:nvSpPr>
        <p:spPr>
          <a:xfrm>
            <a:off x="8555611" y="2752711"/>
            <a:ext cx="2516723" cy="1829068"/>
          </a:xfrm>
          <a:prstGeom prst="rect">
            <a:avLst/>
          </a:prstGeom>
          <a:noFill/>
        </p:spPr>
        <p:txBody>
          <a:bodyPr wrap="square" rtlCol="0" anchor="b" anchorCtr="0">
            <a:noAutofit/>
          </a:bodyPr>
          <a:lstStyle/>
          <a:p>
            <a:pPr lvl="0" algn="ctr">
              <a:lnSpc>
                <a:spcPct val="108000"/>
              </a:lnSpc>
              <a:defRPr/>
            </a:pPr>
            <a:r>
              <a:rPr lang="en-US" sz="2000" b="1" dirty="0">
                <a:solidFill>
                  <a:srgbClr val="000000"/>
                </a:solidFill>
              </a:rPr>
              <a:t>ADA limits when employers can ask applicants and employees about disability.</a:t>
            </a:r>
          </a:p>
        </p:txBody>
      </p:sp>
    </p:spTree>
    <p:custDataLst>
      <p:tags r:id="rId1"/>
    </p:custDataLst>
    <p:extLst>
      <p:ext uri="{BB962C8B-B14F-4D97-AF65-F5344CB8AC3E}">
        <p14:creationId xmlns:p14="http://schemas.microsoft.com/office/powerpoint/2010/main" val="71061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750"/>
                                        <p:tgtEl>
                                          <p:spTgt spid="20"/>
                                        </p:tgtEl>
                                      </p:cBhvr>
                                    </p:animEffect>
                                    <p:anim calcmode="lin" valueType="num">
                                      <p:cBhvr>
                                        <p:cTn id="13" dur="750" fill="hold"/>
                                        <p:tgtEl>
                                          <p:spTgt spid="20"/>
                                        </p:tgtEl>
                                        <p:attrNameLst>
                                          <p:attrName>ppt_x</p:attrName>
                                        </p:attrNameLst>
                                      </p:cBhvr>
                                      <p:tavLst>
                                        <p:tav tm="0">
                                          <p:val>
                                            <p:strVal val="#ppt_x"/>
                                          </p:val>
                                        </p:tav>
                                        <p:tav tm="100000">
                                          <p:val>
                                            <p:strVal val="#ppt_x"/>
                                          </p:val>
                                        </p:tav>
                                      </p:tavLst>
                                    </p:anim>
                                    <p:anim calcmode="lin" valueType="num">
                                      <p:cBhvr>
                                        <p:cTn id="14" dur="75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1"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1000"/>
                                        <p:tgtEl>
                                          <p:spTgt spid="7"/>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1500"/>
                                        <p:tgtEl>
                                          <p:spTgt spid="9"/>
                                        </p:tgtEl>
                                      </p:cBhvr>
                                    </p:animEffect>
                                  </p:childTnLst>
                                </p:cTn>
                              </p:par>
                            </p:childTnLst>
                          </p:cTn>
                        </p:par>
                        <p:par>
                          <p:cTn id="22" fill="hold">
                            <p:stCondLst>
                              <p:cond delay="2250"/>
                            </p:stCondLst>
                            <p:childTnLst>
                              <p:par>
                                <p:cTn id="23" presetID="21"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1000"/>
                                        <p:tgtEl>
                                          <p:spTgt spid="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9"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B79644C-CE4C-B8DC-D5F4-563842F4B54F}"/>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4669" t="828" r="9271" b="8464"/>
          <a:stretch/>
        </p:blipFill>
        <p:spPr>
          <a:xfrm>
            <a:off x="0" y="0"/>
            <a:ext cx="12192000" cy="6858000"/>
          </a:xfrm>
        </p:spPr>
      </p:pic>
      <p:sp>
        <p:nvSpPr>
          <p:cNvPr id="5" name="Title 4">
            <a:extLst>
              <a:ext uri="{FF2B5EF4-FFF2-40B4-BE49-F238E27FC236}">
                <a16:creationId xmlns:a16="http://schemas.microsoft.com/office/drawing/2014/main" id="{FF5E039C-D533-4C20-BF7C-CDA66D00AEC9}"/>
              </a:ext>
            </a:extLst>
          </p:cNvPr>
          <p:cNvSpPr>
            <a:spLocks noGrp="1"/>
          </p:cNvSpPr>
          <p:nvPr>
            <p:ph type="ctrTitle"/>
          </p:nvPr>
        </p:nvSpPr>
        <p:spPr>
          <a:xfrm>
            <a:off x="808892" y="1643943"/>
            <a:ext cx="7556174" cy="3278013"/>
          </a:xfrm>
        </p:spPr>
        <p:txBody>
          <a:bodyPr anchor="b" anchorCtr="0">
            <a:noAutofit/>
          </a:bodyPr>
          <a:lstStyle/>
          <a:p>
            <a:pPr algn="ctr">
              <a:lnSpc>
                <a:spcPct val="108000"/>
              </a:lnSpc>
              <a:spcBef>
                <a:spcPts val="1000"/>
              </a:spcBef>
            </a:pPr>
            <a:r>
              <a:rPr lang="en-US" sz="2800" i="1" dirty="0">
                <a:solidFill>
                  <a:srgbClr val="000000"/>
                </a:solidFill>
                <a:latin typeface="+mn-lt"/>
              </a:rPr>
              <a:t>“The decision-making process requires answering a number of personal questions that may be different with each employment experience. There is no single right or wrong approach to disclosing a disability.”</a:t>
            </a:r>
            <a:br>
              <a:rPr lang="en-US" sz="2800" dirty="0">
                <a:solidFill>
                  <a:srgbClr val="000000"/>
                </a:solidFill>
                <a:latin typeface="+mn-lt"/>
              </a:rPr>
            </a:br>
            <a:br>
              <a:rPr lang="en-US" sz="2800" dirty="0">
                <a:solidFill>
                  <a:srgbClr val="000000"/>
                </a:solidFill>
                <a:latin typeface="+mn-lt"/>
              </a:rPr>
            </a:br>
            <a:r>
              <a:rPr lang="en-US" sz="2400" dirty="0">
                <a:solidFill>
                  <a:srgbClr val="000000"/>
                </a:solidFill>
                <a:latin typeface="+mn-lt"/>
              </a:rPr>
              <a:t>– </a:t>
            </a:r>
            <a:r>
              <a:rPr lang="en-US" sz="2400" dirty="0">
                <a:solidFill>
                  <a:srgbClr val="000000"/>
                </a:solidFill>
                <a:latin typeface="+mn-lt"/>
                <a:hlinkClick r:id="rId5"/>
              </a:rPr>
              <a:t>Job Accomodation Network</a:t>
            </a:r>
            <a:endParaRPr lang="en-US" sz="2400" dirty="0">
              <a:solidFill>
                <a:srgbClr val="000000"/>
              </a:solidFill>
              <a:latin typeface="+mn-lt"/>
            </a:endParaRPr>
          </a:p>
        </p:txBody>
      </p:sp>
      <p:sp>
        <p:nvSpPr>
          <p:cNvPr id="13" name="Freeform: Shape 12">
            <a:extLst>
              <a:ext uri="{FF2B5EF4-FFF2-40B4-BE49-F238E27FC236}">
                <a16:creationId xmlns:a16="http://schemas.microsoft.com/office/drawing/2014/main" id="{961F1C3D-365E-40FA-942F-49977A71D0EF}"/>
              </a:ext>
              <a:ext uri="{C183D7F6-B498-43B3-948B-1728B52AA6E4}">
                <adec:decorative xmlns:adec="http://schemas.microsoft.com/office/drawing/2017/decorative" val="1"/>
              </a:ext>
            </a:extLst>
          </p:cNvPr>
          <p:cNvSpPr/>
          <p:nvPr/>
        </p:nvSpPr>
        <p:spPr>
          <a:xfrm>
            <a:off x="0" y="1"/>
            <a:ext cx="12191999" cy="6857999"/>
          </a:xfrm>
          <a:custGeom>
            <a:avLst/>
            <a:gdLst>
              <a:gd name="connsiteX0" fmla="*/ 12191999 w 12191999"/>
              <a:gd name="connsiteY0" fmla="*/ 6639004 h 6857999"/>
              <a:gd name="connsiteX1" fmla="*/ 12191999 w 12191999"/>
              <a:gd name="connsiteY1" fmla="*/ 6857999 h 6857999"/>
              <a:gd name="connsiteX2" fmla="*/ 12186462 w 12191999"/>
              <a:gd name="connsiteY2" fmla="*/ 6857999 h 6857999"/>
              <a:gd name="connsiteX3" fmla="*/ 0 w 12191999"/>
              <a:gd name="connsiteY3" fmla="*/ 0 h 6857999"/>
              <a:gd name="connsiteX4" fmla="*/ 12191999 w 12191999"/>
              <a:gd name="connsiteY4" fmla="*/ 0 h 6857999"/>
              <a:gd name="connsiteX5" fmla="*/ 12191999 w 12191999"/>
              <a:gd name="connsiteY5" fmla="*/ 6638848 h 6857999"/>
              <a:gd name="connsiteX6" fmla="*/ 12183363 w 12191999"/>
              <a:gd name="connsiteY6" fmla="*/ 6297288 h 6857999"/>
              <a:gd name="connsiteX7" fmla="*/ 5553076 w 12191999"/>
              <a:gd name="connsiteY7" fmla="*/ 1 h 6857999"/>
              <a:gd name="connsiteX8" fmla="*/ 47975 w 12191999"/>
              <a:gd name="connsiteY8" fmla="*/ 2927040 h 6857999"/>
              <a:gd name="connsiteX9" fmla="*/ 0 w 12191999"/>
              <a:gd name="connsiteY9" fmla="*/ 300187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6857999">
                <a:moveTo>
                  <a:pt x="12191999" y="6639004"/>
                </a:moveTo>
                <a:lnTo>
                  <a:pt x="12191999" y="6857999"/>
                </a:lnTo>
                <a:lnTo>
                  <a:pt x="12186462" y="6857999"/>
                </a:lnTo>
                <a:close/>
                <a:moveTo>
                  <a:pt x="0" y="0"/>
                </a:moveTo>
                <a:lnTo>
                  <a:pt x="12191999" y="0"/>
                </a:lnTo>
                <a:lnTo>
                  <a:pt x="12191999" y="6638848"/>
                </a:lnTo>
                <a:lnTo>
                  <a:pt x="12183363" y="6297288"/>
                </a:lnTo>
                <a:cubicBezTo>
                  <a:pt x="12005551" y="2789480"/>
                  <a:pt x="9105073" y="1"/>
                  <a:pt x="5553076" y="1"/>
                </a:cubicBezTo>
                <a:cubicBezTo>
                  <a:pt x="3261466" y="1"/>
                  <a:pt x="1241038" y="1161075"/>
                  <a:pt x="47975" y="2927040"/>
                </a:cubicBezTo>
                <a:lnTo>
                  <a:pt x="0" y="3001874"/>
                </a:lnTo>
                <a:close/>
              </a:path>
            </a:pathLst>
          </a:custGeom>
          <a:gradFill>
            <a:gsLst>
              <a:gs pos="100000">
                <a:schemeClr val="accent1">
                  <a:lumMod val="40000"/>
                  <a:lumOff val="60000"/>
                  <a:alpha val="50000"/>
                </a:schemeClr>
              </a:gs>
              <a:gs pos="0">
                <a:schemeClr val="tx2">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2" name="Title 4">
            <a:extLst>
              <a:ext uri="{FF2B5EF4-FFF2-40B4-BE49-F238E27FC236}">
                <a16:creationId xmlns:a16="http://schemas.microsoft.com/office/drawing/2014/main" id="{6CD9A4CD-3702-1885-8B11-076A9C3572EB}"/>
              </a:ext>
            </a:extLst>
          </p:cNvPr>
          <p:cNvSpPr txBox="1">
            <a:spLocks/>
          </p:cNvSpPr>
          <p:nvPr/>
        </p:nvSpPr>
        <p:spPr>
          <a:xfrm>
            <a:off x="2726769" y="948266"/>
            <a:ext cx="5638297" cy="695677"/>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4400" b="0" i="0" u="none" kern="1200">
                <a:solidFill>
                  <a:schemeClr val="tx1"/>
                </a:solidFill>
                <a:latin typeface="+mj-lt"/>
                <a:ea typeface="+mj-ea"/>
                <a:cs typeface="+mj-cs"/>
              </a:defRPr>
            </a:lvl1pPr>
          </a:lstStyle>
          <a:p>
            <a:pPr>
              <a:lnSpc>
                <a:spcPct val="105000"/>
              </a:lnSpc>
            </a:pPr>
            <a:r>
              <a:rPr lang="en-US" dirty="0">
                <a:latin typeface="+mn-lt"/>
              </a:rPr>
              <a:t>Disclosure </a:t>
            </a:r>
            <a:r>
              <a:rPr lang="en-US" b="1" i="1" dirty="0">
                <a:latin typeface="+mn-lt"/>
              </a:rPr>
              <a:t>is Personal</a:t>
            </a:r>
          </a:p>
        </p:txBody>
      </p:sp>
    </p:spTree>
    <p:custDataLst>
      <p:tags r:id="rId1"/>
    </p:custDataLst>
    <p:extLst>
      <p:ext uri="{BB962C8B-B14F-4D97-AF65-F5344CB8AC3E}">
        <p14:creationId xmlns:p14="http://schemas.microsoft.com/office/powerpoint/2010/main" val="121002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anim calcmode="lin" valueType="num">
                                      <p:cBhvr>
                                        <p:cTn id="11" dur="750" fill="hold"/>
                                        <p:tgtEl>
                                          <p:spTgt spid="2"/>
                                        </p:tgtEl>
                                        <p:attrNameLst>
                                          <p:attrName>ppt_x</p:attrName>
                                        </p:attrNameLst>
                                      </p:cBhvr>
                                      <p:tavLst>
                                        <p:tav tm="0">
                                          <p:val>
                                            <p:strVal val="#ppt_x"/>
                                          </p:val>
                                        </p:tav>
                                        <p:tav tm="100000">
                                          <p:val>
                                            <p:strVal val="#ppt_x"/>
                                          </p:val>
                                        </p:tav>
                                      </p:tavLst>
                                    </p:anim>
                                    <p:anim calcmode="lin" valueType="num">
                                      <p:cBhvr>
                                        <p:cTn id="12" dur="75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750"/>
                            </p:stCondLst>
                            <p:childTnLst>
                              <p:par>
                                <p:cTn id="14" presetID="1" presetClass="entr" presetSubtype="0" fill="hold" grpId="0" nodeType="afterEffect">
                                  <p:stCondLst>
                                    <p:cond delay="0"/>
                                  </p:stCondLst>
                                  <p:iterate type="lt">
                                    <p:tmAbs val="100"/>
                                  </p:iterate>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0A5E4-77A6-4FC9-B12D-B429F5E8971D}"/>
              </a:ext>
            </a:extLst>
          </p:cNvPr>
          <p:cNvSpPr>
            <a:spLocks noGrp="1"/>
          </p:cNvSpPr>
          <p:nvPr>
            <p:ph type="ctrTitle"/>
          </p:nvPr>
        </p:nvSpPr>
        <p:spPr>
          <a:xfrm>
            <a:off x="731520" y="365760"/>
            <a:ext cx="10682598" cy="822008"/>
          </a:xfrm>
        </p:spPr>
        <p:txBody>
          <a:bodyPr anchor="b" anchorCtr="0">
            <a:noAutofit/>
          </a:bodyPr>
          <a:lstStyle/>
          <a:p>
            <a:pPr algn="ctr"/>
            <a:r>
              <a:rPr lang="en-US" sz="4400" b="1" dirty="0"/>
              <a:t>Timing of Disclosure</a:t>
            </a:r>
          </a:p>
        </p:txBody>
      </p:sp>
      <p:sp>
        <p:nvSpPr>
          <p:cNvPr id="17" name="Freeform: Shape 16">
            <a:extLst>
              <a:ext uri="{FF2B5EF4-FFF2-40B4-BE49-F238E27FC236}">
                <a16:creationId xmlns:a16="http://schemas.microsoft.com/office/drawing/2014/main" id="{70EA9F46-6ACD-942E-6E2A-AA54ADA8132F}"/>
              </a:ext>
              <a:ext uri="{C183D7F6-B498-43B3-948B-1728B52AA6E4}">
                <adec:decorative xmlns:adec="http://schemas.microsoft.com/office/drawing/2017/decorative" val="1"/>
              </a:ext>
            </a:extLst>
          </p:cNvPr>
          <p:cNvSpPr/>
          <p:nvPr/>
        </p:nvSpPr>
        <p:spPr>
          <a:xfrm flipH="1">
            <a:off x="0" y="4125050"/>
            <a:ext cx="12192000" cy="2732950"/>
          </a:xfrm>
          <a:custGeom>
            <a:avLst/>
            <a:gdLst>
              <a:gd name="connsiteX0" fmla="*/ 12192000 w 12192000"/>
              <a:gd name="connsiteY0" fmla="*/ 1436790 h 2732950"/>
              <a:gd name="connsiteX1" fmla="*/ 12192000 w 12192000"/>
              <a:gd name="connsiteY1" fmla="*/ 2732950 h 2732950"/>
              <a:gd name="connsiteX2" fmla="*/ 7107302 w 12192000"/>
              <a:gd name="connsiteY2" fmla="*/ 2732950 h 2732950"/>
              <a:gd name="connsiteX3" fmla="*/ 12165063 w 12192000"/>
              <a:gd name="connsiteY3" fmla="*/ 1452278 h 2732950"/>
              <a:gd name="connsiteX4" fmla="*/ 0 w 12192000"/>
              <a:gd name="connsiteY4" fmla="*/ 0 h 2732950"/>
              <a:gd name="connsiteX5" fmla="*/ 357816 w 12192000"/>
              <a:gd name="connsiteY5" fmla="*/ 309948 h 2732950"/>
              <a:gd name="connsiteX6" fmla="*/ 7107302 w 12192000"/>
              <a:gd name="connsiteY6" fmla="*/ 2732950 h 2732950"/>
              <a:gd name="connsiteX7" fmla="*/ 0 w 12192000"/>
              <a:gd name="connsiteY7" fmla="*/ 2732950 h 2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32950">
                <a:moveTo>
                  <a:pt x="12192000" y="1436790"/>
                </a:moveTo>
                <a:lnTo>
                  <a:pt x="12192000" y="2732950"/>
                </a:lnTo>
                <a:lnTo>
                  <a:pt x="7107302" y="2732950"/>
                </a:lnTo>
                <a:cubicBezTo>
                  <a:pt x="8938618" y="2732950"/>
                  <a:pt x="10661577" y="2269021"/>
                  <a:pt x="12165063" y="1452278"/>
                </a:cubicBezTo>
                <a:close/>
                <a:moveTo>
                  <a:pt x="0" y="0"/>
                </a:moveTo>
                <a:lnTo>
                  <a:pt x="357816" y="309948"/>
                </a:lnTo>
                <a:cubicBezTo>
                  <a:pt x="2191997" y="1823648"/>
                  <a:pt x="4543460" y="2732950"/>
                  <a:pt x="7107302" y="2732950"/>
                </a:cubicBezTo>
                <a:lnTo>
                  <a:pt x="0" y="2732950"/>
                </a:lnTo>
                <a:close/>
              </a:path>
            </a:pathLst>
          </a:custGeom>
          <a:gradFill>
            <a:gsLst>
              <a:gs pos="0">
                <a:schemeClr val="tx2">
                  <a:alpha val="90000"/>
                </a:schemeClr>
              </a:gs>
              <a:gs pos="100000">
                <a:schemeClr val="accent6">
                  <a:lumMod val="20000"/>
                  <a:lumOff val="8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2" name="Content Placeholder 2">
            <a:extLst>
              <a:ext uri="{FF2B5EF4-FFF2-40B4-BE49-F238E27FC236}">
                <a16:creationId xmlns:a16="http://schemas.microsoft.com/office/drawing/2014/main" id="{86E4C2FE-EB50-C948-F678-A51EAF5FE45D}"/>
              </a:ext>
            </a:extLst>
          </p:cNvPr>
          <p:cNvSpPr txBox="1">
            <a:spLocks/>
          </p:cNvSpPr>
          <p:nvPr/>
        </p:nvSpPr>
        <p:spPr>
          <a:xfrm>
            <a:off x="731520" y="1292214"/>
            <a:ext cx="10445858" cy="26133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1200"/>
              </a:spcBef>
              <a:buNone/>
            </a:pPr>
            <a:r>
              <a:rPr lang="en-US" dirty="0">
                <a:solidFill>
                  <a:srgbClr val="000000"/>
                </a:solidFill>
                <a:latin typeface="+mn-lt"/>
              </a:rPr>
              <a:t>People with disabilities are not legally required to disclose their disability at any time. </a:t>
            </a:r>
          </a:p>
          <a:p>
            <a:pPr marL="0" indent="0">
              <a:lnSpc>
                <a:spcPct val="108000"/>
              </a:lnSpc>
              <a:spcBef>
                <a:spcPts val="1200"/>
              </a:spcBef>
              <a:buNone/>
            </a:pPr>
            <a:r>
              <a:rPr lang="en-US" i="1" dirty="0">
                <a:solidFill>
                  <a:schemeClr val="accent4">
                    <a:lumMod val="75000"/>
                  </a:schemeClr>
                </a:solidFill>
                <a:latin typeface="+mn-lt"/>
              </a:rPr>
              <a:t>However…</a:t>
            </a:r>
          </a:p>
          <a:p>
            <a:pPr marL="0" indent="0">
              <a:lnSpc>
                <a:spcPct val="108000"/>
              </a:lnSpc>
              <a:spcBef>
                <a:spcPts val="1200"/>
              </a:spcBef>
              <a:buNone/>
            </a:pPr>
            <a:r>
              <a:rPr lang="en-US" dirty="0">
                <a:solidFill>
                  <a:srgbClr val="000000"/>
                </a:solidFill>
                <a:latin typeface="+mn-lt"/>
              </a:rPr>
              <a:t>Sometimes it is best for them to disclose and start an open conversation with an employer.  </a:t>
            </a:r>
            <a:endParaRPr lang="en-US" dirty="0">
              <a:solidFill>
                <a:srgbClr val="000000"/>
              </a:solidFill>
            </a:endParaRPr>
          </a:p>
        </p:txBody>
      </p:sp>
      <p:sp>
        <p:nvSpPr>
          <p:cNvPr id="3" name="Content Placeholder 3">
            <a:extLst>
              <a:ext uri="{FF2B5EF4-FFF2-40B4-BE49-F238E27FC236}">
                <a16:creationId xmlns:a16="http://schemas.microsoft.com/office/drawing/2014/main" id="{C690CB9D-8C8E-2F21-9CF2-5E18427E41CF}"/>
              </a:ext>
            </a:extLst>
          </p:cNvPr>
          <p:cNvSpPr txBox="1">
            <a:spLocks/>
          </p:cNvSpPr>
          <p:nvPr/>
        </p:nvSpPr>
        <p:spPr>
          <a:xfrm>
            <a:off x="731520" y="4171544"/>
            <a:ext cx="10159218" cy="171781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buFont typeface="Arial" panose="020B0604020202020204" pitchFamily="34" charset="0"/>
              <a:buNone/>
            </a:pPr>
            <a:r>
              <a:rPr lang="en-US" sz="2200" dirty="0">
                <a:solidFill>
                  <a:schemeClr val="accent4">
                    <a:lumMod val="75000"/>
                  </a:schemeClr>
                </a:solidFill>
                <a:latin typeface="+mn-lt"/>
              </a:rPr>
              <a:t>“[We recommend that people disclose]…disability and request accommodations before [they] have difficulties on the job, or at least before they become serious and affect [their] performance.” </a:t>
            </a:r>
          </a:p>
          <a:p>
            <a:pPr marL="0" indent="0">
              <a:lnSpc>
                <a:spcPct val="108000"/>
              </a:lnSpc>
              <a:buFont typeface="Arial" panose="020B0604020202020204" pitchFamily="34" charset="0"/>
              <a:buNone/>
            </a:pPr>
            <a:r>
              <a:rPr lang="en-US" sz="2000" b="1" dirty="0">
                <a:solidFill>
                  <a:schemeClr val="accent4">
                    <a:lumMod val="75000"/>
                  </a:schemeClr>
                </a:solidFill>
                <a:latin typeface="+mn-lt"/>
              </a:rPr>
              <a:t>– Melanie Whetzel, Lead Consultant at the Job Accommodation Network</a:t>
            </a:r>
          </a:p>
        </p:txBody>
      </p:sp>
    </p:spTree>
    <p:custDataLst>
      <p:tags r:id="rId1"/>
    </p:custDataLst>
    <p:extLst>
      <p:ext uri="{BB962C8B-B14F-4D97-AF65-F5344CB8AC3E}">
        <p14:creationId xmlns:p14="http://schemas.microsoft.com/office/powerpoint/2010/main" val="9352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750"/>
                                        <p:tgtEl>
                                          <p:spTgt spid="17"/>
                                        </p:tgtEl>
                                      </p:cBhvr>
                                    </p:animEffect>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2750"/>
                            </p:stCondLst>
                            <p:childTnLst>
                              <p:par>
                                <p:cTn id="24" presetID="2" presetClass="entr" presetSubtype="8" fill="hold" grpId="0" nodeType="after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28" fill="hold">
                            <p:stCondLst>
                              <p:cond delay="3750"/>
                            </p:stCondLst>
                            <p:childTnLst>
                              <p:par>
                                <p:cTn id="29" presetID="2" presetClass="entr" presetSubtype="4"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1000" fill="hold"/>
                                        <p:tgtEl>
                                          <p:spTgt spid="3"/>
                                        </p:tgtEl>
                                        <p:attrNameLst>
                                          <p:attrName>ppt_x</p:attrName>
                                        </p:attrNameLst>
                                      </p:cBhvr>
                                      <p:tavLst>
                                        <p:tav tm="0">
                                          <p:val>
                                            <p:strVal val="#ppt_x"/>
                                          </p:val>
                                        </p:tav>
                                        <p:tav tm="100000">
                                          <p:val>
                                            <p:strVal val="#ppt_x"/>
                                          </p:val>
                                        </p:tav>
                                      </p:tavLst>
                                    </p:anim>
                                    <p:anim calcmode="lin" valueType="num">
                                      <p:cBhvr additive="base">
                                        <p:cTn id="3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2" grpId="0" build="p"/>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27F1A1-BAC3-4137-9E3C-99456FA0F76C}"/>
              </a:ext>
            </a:extLst>
          </p:cNvPr>
          <p:cNvSpPr>
            <a:spLocks noGrp="1"/>
          </p:cNvSpPr>
          <p:nvPr>
            <p:ph type="ctrTitle"/>
          </p:nvPr>
        </p:nvSpPr>
        <p:spPr>
          <a:xfrm>
            <a:off x="731520" y="430909"/>
            <a:ext cx="10722290" cy="871300"/>
          </a:xfrm>
        </p:spPr>
        <p:txBody>
          <a:bodyPr>
            <a:normAutofit/>
          </a:bodyPr>
          <a:lstStyle/>
          <a:p>
            <a:r>
              <a:rPr lang="en-US" sz="4400" b="1" dirty="0">
                <a:latin typeface="+mn-lt"/>
              </a:rPr>
              <a:t>What can an employer ask </a:t>
            </a:r>
            <a:r>
              <a:rPr lang="en-US" sz="4400" dirty="0">
                <a:latin typeface="+mn-lt"/>
              </a:rPr>
              <a:t>and </a:t>
            </a:r>
            <a:r>
              <a:rPr lang="en-US" sz="4400" b="1" dirty="0">
                <a:latin typeface="+mn-lt"/>
              </a:rPr>
              <a:t>when?</a:t>
            </a:r>
          </a:p>
        </p:txBody>
      </p:sp>
      <p:sp>
        <p:nvSpPr>
          <p:cNvPr id="40" name="TextBox 39">
            <a:extLst>
              <a:ext uri="{FF2B5EF4-FFF2-40B4-BE49-F238E27FC236}">
                <a16:creationId xmlns:a16="http://schemas.microsoft.com/office/drawing/2014/main" id="{43ED2C70-7E3B-4473-B97C-041AC4ADE920}"/>
              </a:ext>
            </a:extLst>
          </p:cNvPr>
          <p:cNvSpPr txBox="1"/>
          <p:nvPr/>
        </p:nvSpPr>
        <p:spPr>
          <a:xfrm>
            <a:off x="731520" y="1528088"/>
            <a:ext cx="10722290" cy="1959030"/>
          </a:xfrm>
          <a:prstGeom prst="rect">
            <a:avLst/>
          </a:prstGeom>
          <a:noFill/>
        </p:spPr>
        <p:txBody>
          <a:bodyPr wrap="square" lIns="91440" tIns="91440" rIns="91440" bIns="91440" rtlCol="0" anchor="b" anchorCtr="0">
            <a:noAutofit/>
          </a:bodyPr>
          <a:lstStyle/>
          <a:p>
            <a:pPr lvl="0">
              <a:lnSpc>
                <a:spcPct val="108000"/>
              </a:lnSpc>
              <a:spcBef>
                <a:spcPts val="1000"/>
              </a:spcBef>
              <a:defRPr/>
            </a:pPr>
            <a:r>
              <a:rPr lang="en-US" sz="2400" dirty="0">
                <a:solidFill>
                  <a:srgbClr val="000000"/>
                </a:solidFill>
              </a:rPr>
              <a:t>“Under the ADA, </a:t>
            </a:r>
            <a:r>
              <a:rPr lang="en-US" sz="2400" b="1" dirty="0">
                <a:solidFill>
                  <a:srgbClr val="000000"/>
                </a:solidFill>
              </a:rPr>
              <a:t>an employer generally may not require an applicant to disclose information about a disability or medical condition prior to making an offer of employment.</a:t>
            </a:r>
            <a:r>
              <a:rPr lang="en-US" sz="2400" dirty="0">
                <a:solidFill>
                  <a:srgbClr val="000000"/>
                </a:solidFill>
              </a:rPr>
              <a:t> </a:t>
            </a:r>
          </a:p>
          <a:p>
            <a:pPr lvl="0">
              <a:lnSpc>
                <a:spcPct val="108000"/>
              </a:lnSpc>
              <a:spcBef>
                <a:spcPts val="1200"/>
              </a:spcBef>
              <a:defRPr/>
            </a:pPr>
            <a:r>
              <a:rPr lang="en-US" sz="2400" b="1" i="1" dirty="0">
                <a:solidFill>
                  <a:schemeClr val="tx2"/>
                </a:solidFill>
              </a:rPr>
              <a:t>However…</a:t>
            </a:r>
            <a:r>
              <a:rPr lang="en-US" sz="2400" i="1" dirty="0">
                <a:solidFill>
                  <a:schemeClr val="tx2"/>
                </a:solidFill>
              </a:rPr>
              <a:t> </a:t>
            </a:r>
          </a:p>
        </p:txBody>
      </p:sp>
      <p:sp>
        <p:nvSpPr>
          <p:cNvPr id="50" name="Freeform: Shape 49">
            <a:extLst>
              <a:ext uri="{FF2B5EF4-FFF2-40B4-BE49-F238E27FC236}">
                <a16:creationId xmlns:a16="http://schemas.microsoft.com/office/drawing/2014/main" id="{2FC0BB5A-14D9-4D81-B8DE-A1CC16001992}"/>
              </a:ext>
              <a:ext uri="{C183D7F6-B498-43B3-948B-1728B52AA6E4}">
                <adec:decorative xmlns:adec="http://schemas.microsoft.com/office/drawing/2017/decorative" val="1"/>
              </a:ext>
            </a:extLst>
          </p:cNvPr>
          <p:cNvSpPr/>
          <p:nvPr/>
        </p:nvSpPr>
        <p:spPr>
          <a:xfrm>
            <a:off x="1" y="1"/>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pic>
        <p:nvPicPr>
          <p:cNvPr id="21" name="Picture Placeholder 20">
            <a:extLst>
              <a:ext uri="{FF2B5EF4-FFF2-40B4-BE49-F238E27FC236}">
                <a16:creationId xmlns:a16="http://schemas.microsoft.com/office/drawing/2014/main" id="{DB4073FD-7A23-DA94-8BE4-3407AAC87A61}"/>
              </a:ext>
              <a:ext uri="{C183D7F6-B498-43B3-948B-1728B52AA6E4}">
                <adec:decorative xmlns:adec="http://schemas.microsoft.com/office/drawing/2017/decorative" val="1"/>
              </a:ext>
            </a:extLst>
          </p:cNvPr>
          <p:cNvPicPr>
            <a:picLocks noGrp="1"/>
          </p:cNvPicPr>
          <p:nvPr>
            <p:ph type="pic" sz="quarter" idx="10"/>
          </p:nvPr>
        </p:nvPicPr>
        <p:blipFill rotWithShape="1">
          <a:blip r:embed="rId4">
            <a:extLst>
              <a:ext uri="{28A0092B-C50C-407E-A947-70E740481C1C}">
                <a14:useLocalDpi xmlns:a14="http://schemas.microsoft.com/office/drawing/2010/main" val="0"/>
              </a:ext>
            </a:extLst>
          </a:blip>
          <a:srcRect l="7650" t="3308" r="27604" b="-360"/>
          <a:stretch/>
        </p:blipFill>
        <p:spPr>
          <a:xfrm>
            <a:off x="8107742" y="2788445"/>
            <a:ext cx="3935410" cy="3935410"/>
          </a:xfrm>
        </p:spPr>
      </p:pic>
      <p:sp>
        <p:nvSpPr>
          <p:cNvPr id="2" name="Freeform: Shape 1">
            <a:extLst>
              <a:ext uri="{FF2B5EF4-FFF2-40B4-BE49-F238E27FC236}">
                <a16:creationId xmlns:a16="http://schemas.microsoft.com/office/drawing/2014/main" id="{B82DA085-1E11-6B09-B2E9-FDCB1DDDA626}"/>
              </a:ext>
              <a:ext uri="{C183D7F6-B498-43B3-948B-1728B52AA6E4}">
                <adec:decorative xmlns:adec="http://schemas.microsoft.com/office/drawing/2017/decorative" val="1"/>
              </a:ext>
            </a:extLst>
          </p:cNvPr>
          <p:cNvSpPr/>
          <p:nvPr/>
        </p:nvSpPr>
        <p:spPr>
          <a:xfrm rot="10800000">
            <a:off x="7988300" y="2654300"/>
            <a:ext cx="4203700" cy="420370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alpha val="90000"/>
                </a:schemeClr>
              </a:gs>
              <a:gs pos="100000">
                <a:schemeClr val="accent6">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3" name="TextBox 2">
            <a:extLst>
              <a:ext uri="{FF2B5EF4-FFF2-40B4-BE49-F238E27FC236}">
                <a16:creationId xmlns:a16="http://schemas.microsoft.com/office/drawing/2014/main" id="{CA0FA112-8D76-68E3-7C80-97086306686F}"/>
              </a:ext>
            </a:extLst>
          </p:cNvPr>
          <p:cNvSpPr txBox="1"/>
          <p:nvPr/>
        </p:nvSpPr>
        <p:spPr>
          <a:xfrm>
            <a:off x="731520" y="3665672"/>
            <a:ext cx="7187684" cy="1789732"/>
          </a:xfrm>
          <a:prstGeom prst="rect">
            <a:avLst/>
          </a:prstGeom>
          <a:noFill/>
        </p:spPr>
        <p:txBody>
          <a:bodyPr wrap="square" lIns="91440" tIns="91440" rIns="91440" bIns="91440" rtlCol="0" anchor="b" anchorCtr="0">
            <a:noAutofit/>
          </a:bodyPr>
          <a:lstStyle/>
          <a:p>
            <a:pPr lvl="0">
              <a:lnSpc>
                <a:spcPct val="108000"/>
              </a:lnSpc>
              <a:spcBef>
                <a:spcPts val="1000"/>
              </a:spcBef>
              <a:defRPr/>
            </a:pPr>
            <a:r>
              <a:rPr lang="en-US" sz="2400" dirty="0">
                <a:solidFill>
                  <a:srgbClr val="000000"/>
                </a:solidFill>
              </a:rPr>
              <a:t>there are situations when </a:t>
            </a:r>
            <a:r>
              <a:rPr lang="en-US" sz="2400" b="1" dirty="0">
                <a:solidFill>
                  <a:srgbClr val="000000"/>
                </a:solidFill>
              </a:rPr>
              <a:t>an applicant may need to disclose information about a disability during this early stage in the employment process.”</a:t>
            </a:r>
          </a:p>
          <a:p>
            <a:pPr>
              <a:lnSpc>
                <a:spcPct val="108000"/>
              </a:lnSpc>
              <a:spcBef>
                <a:spcPts val="1000"/>
              </a:spcBef>
              <a:defRPr/>
            </a:pPr>
            <a:r>
              <a:rPr lang="en-US" sz="2400" i="1" dirty="0"/>
              <a:t>- Job Accommodation Network </a:t>
            </a:r>
          </a:p>
        </p:txBody>
      </p:sp>
    </p:spTree>
    <p:custDataLst>
      <p:tags r:id="rId1"/>
    </p:custDataLst>
    <p:extLst>
      <p:ext uri="{BB962C8B-B14F-4D97-AF65-F5344CB8AC3E}">
        <p14:creationId xmlns:p14="http://schemas.microsoft.com/office/powerpoint/2010/main" val="249561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750"/>
                                        <p:tgtEl>
                                          <p:spTgt spid="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75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750"/>
                                        <p:tgtEl>
                                          <p:spTgt spid="21"/>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ppt_x</p:attrName>
                                        </p:attrNameLst>
                                      </p:cBhvr>
                                      <p:tavLst>
                                        <p:tav tm="0">
                                          <p:val>
                                            <p:strVal val="#ppt_x"/>
                                          </p:val>
                                        </p:tav>
                                        <p:tav tm="100000">
                                          <p:val>
                                            <p:strVal val="#ppt_x"/>
                                          </p:val>
                                        </p:tav>
                                      </p:tavLst>
                                    </p:anim>
                                    <p:anim calcmode="lin" valueType="num">
                                      <p:cBhvr>
                                        <p:cTn id="18" dur="75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750"/>
                            </p:stCondLst>
                            <p:childTnLst>
                              <p:par>
                                <p:cTn id="20" presetID="2" presetClass="entr" presetSubtype="8" fill="hold" grpId="0" nodeType="afterEffect">
                                  <p:stCondLst>
                                    <p:cond delay="0"/>
                                  </p:stCondLst>
                                  <p:iterate type="lt">
                                    <p:tmPct val="3000"/>
                                  </p:iterate>
                                  <p:childTnLst>
                                    <p:set>
                                      <p:cBhvr>
                                        <p:cTn id="21" dur="1" fill="hold">
                                          <p:stCondLst>
                                            <p:cond delay="0"/>
                                          </p:stCondLst>
                                        </p:cTn>
                                        <p:tgtEl>
                                          <p:spTgt spid="40">
                                            <p:txEl>
                                              <p:pRg st="0" end="0"/>
                                            </p:txEl>
                                          </p:spTgt>
                                        </p:tgtEl>
                                        <p:attrNameLst>
                                          <p:attrName>style.visibility</p:attrName>
                                        </p:attrNameLst>
                                      </p:cBhvr>
                                      <p:to>
                                        <p:strVal val="visible"/>
                                      </p:to>
                                    </p:set>
                                    <p:anim calcmode="lin" valueType="num">
                                      <p:cBhvr additive="base">
                                        <p:cTn id="22" dur="75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23" dur="75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iterate type="lt">
                                    <p:tmPct val="3000"/>
                                  </p:iterate>
                                  <p:childTnLst>
                                    <p:set>
                                      <p:cBhvr>
                                        <p:cTn id="27" dur="1" fill="hold">
                                          <p:stCondLst>
                                            <p:cond delay="0"/>
                                          </p:stCondLst>
                                        </p:cTn>
                                        <p:tgtEl>
                                          <p:spTgt spid="40">
                                            <p:txEl>
                                              <p:pRg st="1" end="1"/>
                                            </p:txEl>
                                          </p:spTgt>
                                        </p:tgtEl>
                                        <p:attrNameLst>
                                          <p:attrName>style.visibility</p:attrName>
                                        </p:attrNameLst>
                                      </p:cBhvr>
                                      <p:to>
                                        <p:strVal val="visible"/>
                                      </p:to>
                                    </p:set>
                                    <p:anim calcmode="lin" valueType="num">
                                      <p:cBhvr additive="base">
                                        <p:cTn id="28" dur="750" fill="hold"/>
                                        <p:tgtEl>
                                          <p:spTgt spid="40">
                                            <p:txEl>
                                              <p:pRg st="1" end="1"/>
                                            </p:txEl>
                                          </p:spTgt>
                                        </p:tgtEl>
                                        <p:attrNameLst>
                                          <p:attrName>ppt_x</p:attrName>
                                        </p:attrNameLst>
                                      </p:cBhvr>
                                      <p:tavLst>
                                        <p:tav tm="0">
                                          <p:val>
                                            <p:strVal val="0-#ppt_w/2"/>
                                          </p:val>
                                        </p:tav>
                                        <p:tav tm="100000">
                                          <p:val>
                                            <p:strVal val="#ppt_x"/>
                                          </p:val>
                                        </p:tav>
                                      </p:tavLst>
                                    </p:anim>
                                    <p:anim calcmode="lin" valueType="num">
                                      <p:cBhvr additive="base">
                                        <p:cTn id="29" dur="750" fill="hold"/>
                                        <p:tgtEl>
                                          <p:spTgt spid="40">
                                            <p:txEl>
                                              <p:pRg st="1" end="1"/>
                                            </p:txEl>
                                          </p:spTgt>
                                        </p:tgtEl>
                                        <p:attrNameLst>
                                          <p:attrName>ppt_y</p:attrName>
                                        </p:attrNameLst>
                                      </p:cBhvr>
                                      <p:tavLst>
                                        <p:tav tm="0">
                                          <p:val>
                                            <p:strVal val="#ppt_y"/>
                                          </p:val>
                                        </p:tav>
                                        <p:tav tm="100000">
                                          <p:val>
                                            <p:strVal val="#ppt_y"/>
                                          </p:val>
                                        </p:tav>
                                      </p:tavLst>
                                    </p:anim>
                                  </p:childTnLst>
                                </p:cTn>
                              </p:par>
                            </p:childTnLst>
                          </p:cTn>
                        </p:par>
                        <p:par>
                          <p:cTn id="30" fill="hold">
                            <p:stCondLst>
                              <p:cond delay="908"/>
                            </p:stCondLst>
                            <p:childTnLst>
                              <p:par>
                                <p:cTn id="31" presetID="2" presetClass="entr" presetSubtype="8" fill="hold" grpId="0" nodeType="afterEffect">
                                  <p:stCondLst>
                                    <p:cond delay="0"/>
                                  </p:stCondLst>
                                  <p:iterate type="lt">
                                    <p:tmPct val="3000"/>
                                  </p:iterate>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7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34" dur="7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iterate type="lt">
                                    <p:tmPct val="3000"/>
                                  </p:iterate>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additive="base">
                                        <p:cTn id="39" dur="7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40" dur="7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build="p"/>
      <p:bldP spid="50" grpId="0" animBg="1"/>
      <p:bldP spid="2" grpId="0" animBg="1"/>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D3B2E43-B792-80E2-E434-D1A659514D2A}"/>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5788" b="19130"/>
          <a:stretch/>
        </p:blipFill>
        <p:spPr>
          <a:xfrm>
            <a:off x="1" y="0"/>
            <a:ext cx="6095999" cy="6860672"/>
          </a:xfrm>
          <a:custGeom>
            <a:avLst/>
            <a:gdLst>
              <a:gd name="connsiteX0" fmla="*/ 0 w 6095999"/>
              <a:gd name="connsiteY0" fmla="*/ 0 h 6860672"/>
              <a:gd name="connsiteX1" fmla="*/ 5555051 w 6095999"/>
              <a:gd name="connsiteY1" fmla="*/ 0 h 6860672"/>
              <a:gd name="connsiteX2" fmla="*/ 5578238 w 6095999"/>
              <a:gd name="connsiteY2" fmla="*/ 69693 h 6860672"/>
              <a:gd name="connsiteX3" fmla="*/ 6095999 w 6095999"/>
              <a:gd name="connsiteY3" fmla="*/ 3430336 h 6860672"/>
              <a:gd name="connsiteX4" fmla="*/ 5578238 w 6095999"/>
              <a:gd name="connsiteY4" fmla="*/ 6790980 h 6860672"/>
              <a:gd name="connsiteX5" fmla="*/ 5555051 w 6095999"/>
              <a:gd name="connsiteY5" fmla="*/ 6860672 h 6860672"/>
              <a:gd name="connsiteX6" fmla="*/ 0 w 6095999"/>
              <a:gd name="connsiteY6" fmla="*/ 6860672 h 686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6860672">
                <a:moveTo>
                  <a:pt x="0" y="0"/>
                </a:moveTo>
                <a:lnTo>
                  <a:pt x="5555051" y="0"/>
                </a:lnTo>
                <a:lnTo>
                  <a:pt x="5578238" y="69693"/>
                </a:lnTo>
                <a:cubicBezTo>
                  <a:pt x="5917719" y="1155211"/>
                  <a:pt x="6095999" y="2279151"/>
                  <a:pt x="6095999" y="3430336"/>
                </a:cubicBezTo>
                <a:cubicBezTo>
                  <a:pt x="6095999" y="4581522"/>
                  <a:pt x="5917719" y="5705461"/>
                  <a:pt x="5578238" y="6790980"/>
                </a:cubicBezTo>
                <a:lnTo>
                  <a:pt x="5555051" y="6860672"/>
                </a:lnTo>
                <a:lnTo>
                  <a:pt x="0" y="6860672"/>
                </a:lnTo>
                <a:close/>
              </a:path>
            </a:pathLst>
          </a:custGeom>
          <a:solidFill>
            <a:schemeClr val="bg2">
              <a:lumMod val="95000"/>
            </a:schemeClr>
          </a:solidFill>
          <a:ln>
            <a:noFill/>
          </a:ln>
        </p:spPr>
      </p:pic>
      <p:sp>
        <p:nvSpPr>
          <p:cNvPr id="4" name="Title 3">
            <a:extLst>
              <a:ext uri="{FF2B5EF4-FFF2-40B4-BE49-F238E27FC236}">
                <a16:creationId xmlns:a16="http://schemas.microsoft.com/office/drawing/2014/main" id="{12FA3D9E-C101-0609-2A71-BB9BA87EB9FD}"/>
              </a:ext>
            </a:extLst>
          </p:cNvPr>
          <p:cNvSpPr>
            <a:spLocks noGrp="1"/>
          </p:cNvSpPr>
          <p:nvPr>
            <p:ph type="ctrTitle"/>
          </p:nvPr>
        </p:nvSpPr>
        <p:spPr>
          <a:xfrm>
            <a:off x="6564933" y="593388"/>
            <a:ext cx="5046617" cy="785961"/>
          </a:xfrm>
        </p:spPr>
        <p:txBody>
          <a:bodyPr/>
          <a:lstStyle/>
          <a:p>
            <a:r>
              <a:rPr lang="en-US" sz="4400" dirty="0"/>
              <a:t>Reasons to Disclose</a:t>
            </a:r>
            <a:endParaRPr lang="en-US" sz="4400" b="1" dirty="0"/>
          </a:p>
        </p:txBody>
      </p:sp>
      <p:sp>
        <p:nvSpPr>
          <p:cNvPr id="10" name="Freeform: Shape 9">
            <a:extLst>
              <a:ext uri="{FF2B5EF4-FFF2-40B4-BE49-F238E27FC236}">
                <a16:creationId xmlns:a16="http://schemas.microsoft.com/office/drawing/2014/main" id="{53E22EE6-8043-F5EE-B742-945E58F50825}"/>
              </a:ext>
              <a:ext uri="{C183D7F6-B498-43B3-948B-1728B52AA6E4}">
                <adec:decorative xmlns:adec="http://schemas.microsoft.com/office/drawing/2017/decorative" val="1"/>
              </a:ext>
            </a:extLst>
          </p:cNvPr>
          <p:cNvSpPr/>
          <p:nvPr/>
        </p:nvSpPr>
        <p:spPr>
          <a:xfrm>
            <a:off x="0" y="3024943"/>
            <a:ext cx="6772590" cy="3833057"/>
          </a:xfrm>
          <a:custGeom>
            <a:avLst/>
            <a:gdLst>
              <a:gd name="connsiteX0" fmla="*/ 12192000 w 12192000"/>
              <a:gd name="connsiteY0" fmla="*/ 2325117 h 3833057"/>
              <a:gd name="connsiteX1" fmla="*/ 12192000 w 12192000"/>
              <a:gd name="connsiteY1" fmla="*/ 3833057 h 3833057"/>
              <a:gd name="connsiteX2" fmla="*/ 7264400 w 12192000"/>
              <a:gd name="connsiteY2" fmla="*/ 3833057 h 3833057"/>
              <a:gd name="connsiteX3" fmla="*/ 12185179 w 12192000"/>
              <a:gd name="connsiteY3" fmla="*/ 2329968 h 3833057"/>
              <a:gd name="connsiteX4" fmla="*/ 0 w 12192000"/>
              <a:gd name="connsiteY4" fmla="*/ 0 h 3833057"/>
              <a:gd name="connsiteX5" fmla="*/ 211767 w 12192000"/>
              <a:gd name="connsiteY5" fmla="*/ 297795 h 3833057"/>
              <a:gd name="connsiteX6" fmla="*/ 7264400 w 12192000"/>
              <a:gd name="connsiteY6" fmla="*/ 3833057 h 3833057"/>
              <a:gd name="connsiteX7" fmla="*/ 0 w 12192000"/>
              <a:gd name="connsiteY7" fmla="*/ 3833057 h 3833057"/>
              <a:gd name="connsiteX0" fmla="*/ 12192000 w 12192000"/>
              <a:gd name="connsiteY0" fmla="*/ 2325117 h 3833057"/>
              <a:gd name="connsiteX1" fmla="*/ 12192000 w 12192000"/>
              <a:gd name="connsiteY1" fmla="*/ 3833057 h 3833057"/>
              <a:gd name="connsiteX2" fmla="*/ 12185179 w 12192000"/>
              <a:gd name="connsiteY2" fmla="*/ 2329968 h 3833057"/>
              <a:gd name="connsiteX3" fmla="*/ 12192000 w 12192000"/>
              <a:gd name="connsiteY3" fmla="*/ 2325117 h 3833057"/>
              <a:gd name="connsiteX4" fmla="*/ 0 w 12192000"/>
              <a:gd name="connsiteY4" fmla="*/ 0 h 3833057"/>
              <a:gd name="connsiteX5" fmla="*/ 211767 w 12192000"/>
              <a:gd name="connsiteY5" fmla="*/ 297795 h 3833057"/>
              <a:gd name="connsiteX6" fmla="*/ 7264400 w 12192000"/>
              <a:gd name="connsiteY6" fmla="*/ 3833057 h 3833057"/>
              <a:gd name="connsiteX7" fmla="*/ 0 w 12192000"/>
              <a:gd name="connsiteY7" fmla="*/ 3833057 h 3833057"/>
              <a:gd name="connsiteX8" fmla="*/ 0 w 12192000"/>
              <a:gd name="connsiteY8" fmla="*/ 0 h 3833057"/>
              <a:gd name="connsiteX0" fmla="*/ 12185179 w 12192000"/>
              <a:gd name="connsiteY0" fmla="*/ 2329968 h 3833057"/>
              <a:gd name="connsiteX1" fmla="*/ 12192000 w 12192000"/>
              <a:gd name="connsiteY1" fmla="*/ 3833057 h 3833057"/>
              <a:gd name="connsiteX2" fmla="*/ 12185179 w 12192000"/>
              <a:gd name="connsiteY2" fmla="*/ 2329968 h 3833057"/>
              <a:gd name="connsiteX3" fmla="*/ 0 w 12192000"/>
              <a:gd name="connsiteY3" fmla="*/ 0 h 3833057"/>
              <a:gd name="connsiteX4" fmla="*/ 211767 w 12192000"/>
              <a:gd name="connsiteY4" fmla="*/ 297795 h 3833057"/>
              <a:gd name="connsiteX5" fmla="*/ 7264400 w 12192000"/>
              <a:gd name="connsiteY5" fmla="*/ 3833057 h 3833057"/>
              <a:gd name="connsiteX6" fmla="*/ 0 w 12192000"/>
              <a:gd name="connsiteY6" fmla="*/ 3833057 h 3833057"/>
              <a:gd name="connsiteX7" fmla="*/ 0 w 12192000"/>
              <a:gd name="connsiteY7" fmla="*/ 0 h 3833057"/>
              <a:gd name="connsiteX0" fmla="*/ 0 w 7264400"/>
              <a:gd name="connsiteY0" fmla="*/ 0 h 3833057"/>
              <a:gd name="connsiteX1" fmla="*/ 211767 w 7264400"/>
              <a:gd name="connsiteY1" fmla="*/ 297795 h 3833057"/>
              <a:gd name="connsiteX2" fmla="*/ 7264400 w 7264400"/>
              <a:gd name="connsiteY2" fmla="*/ 3833057 h 3833057"/>
              <a:gd name="connsiteX3" fmla="*/ 0 w 7264400"/>
              <a:gd name="connsiteY3" fmla="*/ 3833057 h 3833057"/>
              <a:gd name="connsiteX4" fmla="*/ 0 w 7264400"/>
              <a:gd name="connsiteY4" fmla="*/ 0 h 383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4400" h="3833057">
                <a:moveTo>
                  <a:pt x="0" y="0"/>
                </a:moveTo>
                <a:lnTo>
                  <a:pt x="211767" y="297795"/>
                </a:lnTo>
                <a:cubicBezTo>
                  <a:pt x="1816755" y="2443917"/>
                  <a:pt x="4378352" y="3833057"/>
                  <a:pt x="7264400" y="3833057"/>
                </a:cubicBezTo>
                <a:lnTo>
                  <a:pt x="0" y="3833057"/>
                </a:lnTo>
                <a:lnTo>
                  <a:pt x="0" y="0"/>
                </a:lnTo>
                <a:close/>
              </a:path>
            </a:pathLst>
          </a:custGeom>
          <a:gradFill>
            <a:gsLst>
              <a:gs pos="0">
                <a:schemeClr val="tx1">
                  <a:alpha val="60000"/>
                </a:schemeClr>
              </a:gs>
              <a:gs pos="10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3" name="TextBox 2">
            <a:extLst>
              <a:ext uri="{FF2B5EF4-FFF2-40B4-BE49-F238E27FC236}">
                <a16:creationId xmlns:a16="http://schemas.microsoft.com/office/drawing/2014/main" id="{D77F1191-6CF2-722B-7209-F3B55CF6FF64}"/>
              </a:ext>
            </a:extLst>
          </p:cNvPr>
          <p:cNvSpPr txBox="1"/>
          <p:nvPr/>
        </p:nvSpPr>
        <p:spPr>
          <a:xfrm>
            <a:off x="6668761" y="1707377"/>
            <a:ext cx="4706995" cy="4109843"/>
          </a:xfrm>
          <a:prstGeom prst="rect">
            <a:avLst/>
          </a:prstGeom>
          <a:noFill/>
        </p:spPr>
        <p:txBody>
          <a:bodyPr wrap="square">
            <a:spAutoFit/>
          </a:bodyPr>
          <a:lstStyle/>
          <a:p>
            <a:pPr marL="457200" indent="-457200">
              <a:lnSpc>
                <a:spcPct val="108000"/>
              </a:lnSpc>
              <a:spcBef>
                <a:spcPts val="1200"/>
              </a:spcBef>
              <a:buClr>
                <a:schemeClr val="accent1"/>
              </a:buClr>
              <a:buFont typeface="Wingdings" panose="05000000000000000000" pitchFamily="2" charset="2"/>
              <a:buChar char="ü"/>
            </a:pPr>
            <a:r>
              <a:rPr lang="en-US" sz="2400" dirty="0">
                <a:solidFill>
                  <a:srgbClr val="000000"/>
                </a:solidFill>
              </a:rPr>
              <a:t>Provides protections under the ADA</a:t>
            </a:r>
          </a:p>
          <a:p>
            <a:pPr marL="457200" indent="-457200">
              <a:lnSpc>
                <a:spcPct val="108000"/>
              </a:lnSpc>
              <a:spcBef>
                <a:spcPts val="1200"/>
              </a:spcBef>
              <a:buClr>
                <a:schemeClr val="accent1"/>
              </a:buClr>
              <a:buFont typeface="Wingdings" panose="05000000000000000000" pitchFamily="2" charset="2"/>
              <a:buChar char="ü"/>
            </a:pPr>
            <a:r>
              <a:rPr lang="en-US" sz="2400" dirty="0">
                <a:solidFill>
                  <a:srgbClr val="000000"/>
                </a:solidFill>
              </a:rPr>
              <a:t>Provides an opportunity to have open conversations about accommodations </a:t>
            </a:r>
          </a:p>
          <a:p>
            <a:pPr marL="457200" indent="-457200">
              <a:lnSpc>
                <a:spcPct val="108000"/>
              </a:lnSpc>
              <a:spcBef>
                <a:spcPts val="1200"/>
              </a:spcBef>
              <a:buClr>
                <a:schemeClr val="accent1"/>
              </a:buClr>
              <a:buFont typeface="Wingdings" panose="05000000000000000000" pitchFamily="2" charset="2"/>
              <a:buChar char="ü"/>
            </a:pPr>
            <a:r>
              <a:rPr lang="en-US" sz="2400" dirty="0">
                <a:solidFill>
                  <a:srgbClr val="000000"/>
                </a:solidFill>
              </a:rPr>
              <a:t>Can demonstrate willingness to provide ideas</a:t>
            </a:r>
          </a:p>
          <a:p>
            <a:pPr marL="457200" indent="-457200">
              <a:lnSpc>
                <a:spcPct val="108000"/>
              </a:lnSpc>
              <a:spcBef>
                <a:spcPts val="1200"/>
              </a:spcBef>
              <a:buClr>
                <a:schemeClr val="accent1"/>
              </a:buClr>
              <a:buFont typeface="Wingdings" panose="05000000000000000000" pitchFamily="2" charset="2"/>
              <a:buChar char="ü"/>
            </a:pPr>
            <a:r>
              <a:rPr lang="en-US" sz="2400" dirty="0">
                <a:solidFill>
                  <a:srgbClr val="000000"/>
                </a:solidFill>
              </a:rPr>
              <a:t>Sets the stage for open communication going forward</a:t>
            </a:r>
          </a:p>
        </p:txBody>
      </p:sp>
    </p:spTree>
    <p:custDataLst>
      <p:tags r:id="rId1"/>
    </p:custDataLst>
    <p:extLst>
      <p:ext uri="{BB962C8B-B14F-4D97-AF65-F5344CB8AC3E}">
        <p14:creationId xmlns:p14="http://schemas.microsoft.com/office/powerpoint/2010/main" val="228843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750"/>
                                        <p:tgtEl>
                                          <p:spTgt spid="10"/>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anim calcmode="lin" valueType="num">
                                      <p:cBhvr>
                                        <p:cTn id="11" dur="750" fill="hold"/>
                                        <p:tgtEl>
                                          <p:spTgt spid="4"/>
                                        </p:tgtEl>
                                        <p:attrNameLst>
                                          <p:attrName>ppt_x</p:attrName>
                                        </p:attrNameLst>
                                      </p:cBhvr>
                                      <p:tavLst>
                                        <p:tav tm="0">
                                          <p:val>
                                            <p:strVal val="#ppt_x"/>
                                          </p:val>
                                        </p:tav>
                                        <p:tav tm="100000">
                                          <p:val>
                                            <p:strVal val="#ppt_x"/>
                                          </p:val>
                                        </p:tav>
                                      </p:tavLst>
                                    </p:anim>
                                    <p:anim calcmode="lin" valueType="num">
                                      <p:cBhvr>
                                        <p:cTn id="12" dur="750" fill="hold"/>
                                        <p:tgtEl>
                                          <p:spTgt spid="4"/>
                                        </p:tgtEl>
                                        <p:attrNameLst>
                                          <p:attrName>ppt_y</p:attrName>
                                        </p:attrNameLst>
                                      </p:cBhvr>
                                      <p:tavLst>
                                        <p:tav tm="0">
                                          <p:val>
                                            <p:strVal val="#ppt_y-.1"/>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750"/>
                                        <p:tgtEl>
                                          <p:spTgt spid="6"/>
                                        </p:tgtEl>
                                      </p:cBhvr>
                                    </p:animEffect>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750"/>
                                        <p:tgtEl>
                                          <p:spTgt spid="3">
                                            <p:txEl>
                                              <p:pRg st="0" end="0"/>
                                            </p:txEl>
                                          </p:spTgt>
                                        </p:tgtEl>
                                      </p:cBhvr>
                                    </p:animEffect>
                                    <p:anim calcmode="lin" valueType="num">
                                      <p:cBhvr>
                                        <p:cTn id="20"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750"/>
                                        <p:tgtEl>
                                          <p:spTgt spid="3">
                                            <p:txEl>
                                              <p:pRg st="1" end="1"/>
                                            </p:txEl>
                                          </p:spTgt>
                                        </p:tgtEl>
                                      </p:cBhvr>
                                    </p:animEffect>
                                    <p:anim calcmode="lin" valueType="num">
                                      <p:cBhvr>
                                        <p:cTn id="26"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250"/>
                            </p:stCondLst>
                            <p:childTnLst>
                              <p:par>
                                <p:cTn id="29" presetID="42" presetClass="entr" presetSubtype="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750"/>
                                        <p:tgtEl>
                                          <p:spTgt spid="3">
                                            <p:txEl>
                                              <p:pRg st="2" end="2"/>
                                            </p:txEl>
                                          </p:spTgt>
                                        </p:tgtEl>
                                      </p:cBhvr>
                                    </p:animEffect>
                                    <p:anim calcmode="lin" valueType="num">
                                      <p:cBhvr>
                                        <p:cTn id="3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750"/>
                                        <p:tgtEl>
                                          <p:spTgt spid="3">
                                            <p:txEl>
                                              <p:pRg st="3" end="3"/>
                                            </p:txEl>
                                          </p:spTgt>
                                        </p:tgtEl>
                                      </p:cBhvr>
                                    </p:animEffect>
                                    <p:anim calcmode="lin" valueType="num">
                                      <p:cBhvr>
                                        <p:cTn id="38"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56000"/>
          </a:schemeClr>
        </a:solidFill>
        <a:effectLst/>
      </p:bgPr>
    </p:bg>
    <p:spTree>
      <p:nvGrpSpPr>
        <p:cNvPr id="1" name=""/>
        <p:cNvGrpSpPr/>
        <p:nvPr/>
      </p:nvGrpSpPr>
      <p:grpSpPr>
        <a:xfrm>
          <a:off x="0" y="0"/>
          <a:ext cx="0" cy="0"/>
          <a:chOff x="0" y="0"/>
          <a:chExt cx="0" cy="0"/>
        </a:xfrm>
      </p:grpSpPr>
      <p:pic>
        <p:nvPicPr>
          <p:cNvPr id="14" name="Picture Placeholder 18">
            <a:extLst>
              <a:ext uri="{FF2B5EF4-FFF2-40B4-BE49-F238E27FC236}">
                <a16:creationId xmlns:a16="http://schemas.microsoft.com/office/drawing/2014/main" id="{F2204512-172A-AB30-07BA-0865E305FACF}"/>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t="26630" b="34424"/>
          <a:stretch/>
        </p:blipFill>
        <p:spPr>
          <a:xfrm>
            <a:off x="0" y="3687763"/>
            <a:ext cx="12192000" cy="3170237"/>
          </a:xfrm>
        </p:spPr>
      </p:pic>
      <p:sp>
        <p:nvSpPr>
          <p:cNvPr id="24" name="Rectangle 23">
            <a:extLst>
              <a:ext uri="{FF2B5EF4-FFF2-40B4-BE49-F238E27FC236}">
                <a16:creationId xmlns:a16="http://schemas.microsoft.com/office/drawing/2014/main" id="{21D043E5-81B5-08DB-A58A-CC65D256DF95}"/>
              </a:ext>
              <a:ext uri="{C183D7F6-B498-43B3-948B-1728B52AA6E4}">
                <adec:decorative xmlns:adec="http://schemas.microsoft.com/office/drawing/2017/decorative" val="1"/>
              </a:ext>
            </a:extLst>
          </p:cNvPr>
          <p:cNvSpPr/>
          <p:nvPr/>
        </p:nvSpPr>
        <p:spPr>
          <a:xfrm>
            <a:off x="0" y="1421156"/>
            <a:ext cx="12192000" cy="69960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4" name="Title 3">
            <a:extLst>
              <a:ext uri="{FF2B5EF4-FFF2-40B4-BE49-F238E27FC236}">
                <a16:creationId xmlns:a16="http://schemas.microsoft.com/office/drawing/2014/main" id="{4830A5E4-77A6-4FC9-B12D-B429F5E8971D}"/>
              </a:ext>
            </a:extLst>
          </p:cNvPr>
          <p:cNvSpPr>
            <a:spLocks noGrp="1"/>
          </p:cNvSpPr>
          <p:nvPr>
            <p:ph type="ctrTitle"/>
          </p:nvPr>
        </p:nvSpPr>
        <p:spPr>
          <a:xfrm>
            <a:off x="731520" y="418454"/>
            <a:ext cx="10682598" cy="878716"/>
          </a:xfrm>
        </p:spPr>
        <p:txBody>
          <a:bodyPr anchor="b" anchorCtr="0">
            <a:noAutofit/>
          </a:bodyPr>
          <a:lstStyle/>
          <a:p>
            <a:pPr algn="ctr"/>
            <a:r>
              <a:rPr lang="en-US" sz="4800" dirty="0"/>
              <a:t>Privacy Considerations</a:t>
            </a:r>
            <a:endParaRPr lang="en-US" sz="4800" b="1" dirty="0"/>
          </a:p>
        </p:txBody>
      </p:sp>
      <p:sp>
        <p:nvSpPr>
          <p:cNvPr id="7" name="TextBox 6">
            <a:extLst>
              <a:ext uri="{FF2B5EF4-FFF2-40B4-BE49-F238E27FC236}">
                <a16:creationId xmlns:a16="http://schemas.microsoft.com/office/drawing/2014/main" id="{3CBA6573-17AC-E3F7-CBC8-505527418B8F}"/>
              </a:ext>
            </a:extLst>
          </p:cNvPr>
          <p:cNvSpPr txBox="1"/>
          <p:nvPr/>
        </p:nvSpPr>
        <p:spPr>
          <a:xfrm>
            <a:off x="175845" y="1421155"/>
            <a:ext cx="11835533" cy="699603"/>
          </a:xfrm>
          <a:prstGeom prst="rect">
            <a:avLst/>
          </a:prstGeom>
          <a:noFill/>
        </p:spPr>
        <p:txBody>
          <a:bodyPr wrap="square" rtlCol="0" anchor="ctr" anchorCtr="0">
            <a:noAutofit/>
          </a:bodyPr>
          <a:lstStyle/>
          <a:p>
            <a:pPr lvl="0" algn="ctr">
              <a:lnSpc>
                <a:spcPct val="108000"/>
              </a:lnSpc>
              <a:defRPr/>
            </a:pPr>
            <a:r>
              <a:rPr lang="en-US" sz="2800" b="1" dirty="0">
                <a:solidFill>
                  <a:srgbClr val="FFFFFF"/>
                </a:solidFill>
              </a:rPr>
              <a:t>If a person chooses to disclose their disability… </a:t>
            </a:r>
          </a:p>
        </p:txBody>
      </p:sp>
      <p:sp>
        <p:nvSpPr>
          <p:cNvPr id="2" name="TextBox 1">
            <a:extLst>
              <a:ext uri="{FF2B5EF4-FFF2-40B4-BE49-F238E27FC236}">
                <a16:creationId xmlns:a16="http://schemas.microsoft.com/office/drawing/2014/main" id="{9D13FDAE-75F3-5ECB-5004-FF15581C8742}"/>
              </a:ext>
            </a:extLst>
          </p:cNvPr>
          <p:cNvSpPr txBox="1"/>
          <p:nvPr/>
        </p:nvSpPr>
        <p:spPr>
          <a:xfrm>
            <a:off x="1583467" y="2507453"/>
            <a:ext cx="4125671" cy="855940"/>
          </a:xfrm>
          <a:prstGeom prst="rect">
            <a:avLst/>
          </a:prstGeom>
          <a:noFill/>
        </p:spPr>
        <p:txBody>
          <a:bodyPr wrap="square" rtlCol="0" anchor="ctr">
            <a:spAutoFit/>
          </a:bodyPr>
          <a:lstStyle/>
          <a:p>
            <a:pPr lvl="0">
              <a:lnSpc>
                <a:spcPct val="108000"/>
              </a:lnSpc>
              <a:buClr>
                <a:srgbClr val="45C2C8"/>
              </a:buClr>
              <a:buSzPct val="125000"/>
              <a:defRPr/>
            </a:pPr>
            <a:r>
              <a:rPr lang="en-US" sz="2400" b="1" i="1" dirty="0">
                <a:solidFill>
                  <a:srgbClr val="000000"/>
                </a:solidFill>
              </a:rPr>
              <a:t>Do not </a:t>
            </a:r>
            <a:r>
              <a:rPr lang="en-US" sz="2400" dirty="0">
                <a:solidFill>
                  <a:srgbClr val="000000"/>
                </a:solidFill>
              </a:rPr>
              <a:t>have to share highly personal information</a:t>
            </a:r>
          </a:p>
        </p:txBody>
      </p:sp>
      <p:sp>
        <p:nvSpPr>
          <p:cNvPr id="9" name="TextBox 8">
            <a:extLst>
              <a:ext uri="{FF2B5EF4-FFF2-40B4-BE49-F238E27FC236}">
                <a16:creationId xmlns:a16="http://schemas.microsoft.com/office/drawing/2014/main" id="{7A8F8394-0C39-4898-9637-A96B8B0E7C36}"/>
              </a:ext>
            </a:extLst>
          </p:cNvPr>
          <p:cNvSpPr txBox="1"/>
          <p:nvPr/>
        </p:nvSpPr>
        <p:spPr>
          <a:xfrm>
            <a:off x="6932903" y="2308009"/>
            <a:ext cx="4489349" cy="1254831"/>
          </a:xfrm>
          <a:prstGeom prst="rect">
            <a:avLst/>
          </a:prstGeom>
          <a:noFill/>
        </p:spPr>
        <p:txBody>
          <a:bodyPr wrap="square" rtlCol="0" anchor="ctr">
            <a:spAutoFit/>
          </a:bodyPr>
          <a:lstStyle/>
          <a:p>
            <a:pPr lvl="0">
              <a:lnSpc>
                <a:spcPct val="108000"/>
              </a:lnSpc>
              <a:buClr>
                <a:srgbClr val="45C2C8"/>
              </a:buClr>
              <a:buSzPct val="125000"/>
              <a:defRPr/>
            </a:pPr>
            <a:r>
              <a:rPr lang="en-US" sz="2400" b="1" i="1" dirty="0">
                <a:solidFill>
                  <a:srgbClr val="000000"/>
                </a:solidFill>
              </a:rPr>
              <a:t>Do not </a:t>
            </a:r>
            <a:r>
              <a:rPr lang="en-US" sz="2400" dirty="0">
                <a:solidFill>
                  <a:srgbClr val="000000"/>
                </a:solidFill>
              </a:rPr>
              <a:t>have to answer questions that make them uncomfortable </a:t>
            </a:r>
          </a:p>
        </p:txBody>
      </p:sp>
      <p:sp>
        <p:nvSpPr>
          <p:cNvPr id="17" name="Freeform: Shape 16">
            <a:extLst>
              <a:ext uri="{FF2B5EF4-FFF2-40B4-BE49-F238E27FC236}">
                <a16:creationId xmlns:a16="http://schemas.microsoft.com/office/drawing/2014/main" id="{70EA9F46-6ACD-942E-6E2A-AA54ADA8132F}"/>
              </a:ext>
              <a:ext uri="{C183D7F6-B498-43B3-948B-1728B52AA6E4}">
                <adec:decorative xmlns:adec="http://schemas.microsoft.com/office/drawing/2017/decorative" val="1"/>
              </a:ext>
            </a:extLst>
          </p:cNvPr>
          <p:cNvSpPr/>
          <p:nvPr/>
        </p:nvSpPr>
        <p:spPr>
          <a:xfrm>
            <a:off x="0" y="4125050"/>
            <a:ext cx="12192000" cy="2732950"/>
          </a:xfrm>
          <a:custGeom>
            <a:avLst/>
            <a:gdLst>
              <a:gd name="connsiteX0" fmla="*/ 12192000 w 12192000"/>
              <a:gd name="connsiteY0" fmla="*/ 1436790 h 2732950"/>
              <a:gd name="connsiteX1" fmla="*/ 12192000 w 12192000"/>
              <a:gd name="connsiteY1" fmla="*/ 2732950 h 2732950"/>
              <a:gd name="connsiteX2" fmla="*/ 7107302 w 12192000"/>
              <a:gd name="connsiteY2" fmla="*/ 2732950 h 2732950"/>
              <a:gd name="connsiteX3" fmla="*/ 12165063 w 12192000"/>
              <a:gd name="connsiteY3" fmla="*/ 1452278 h 2732950"/>
              <a:gd name="connsiteX4" fmla="*/ 0 w 12192000"/>
              <a:gd name="connsiteY4" fmla="*/ 0 h 2732950"/>
              <a:gd name="connsiteX5" fmla="*/ 357816 w 12192000"/>
              <a:gd name="connsiteY5" fmla="*/ 309948 h 2732950"/>
              <a:gd name="connsiteX6" fmla="*/ 7107302 w 12192000"/>
              <a:gd name="connsiteY6" fmla="*/ 2732950 h 2732950"/>
              <a:gd name="connsiteX7" fmla="*/ 0 w 12192000"/>
              <a:gd name="connsiteY7" fmla="*/ 2732950 h 2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32950">
                <a:moveTo>
                  <a:pt x="12192000" y="1436790"/>
                </a:moveTo>
                <a:lnTo>
                  <a:pt x="12192000" y="2732950"/>
                </a:lnTo>
                <a:lnTo>
                  <a:pt x="7107302" y="2732950"/>
                </a:lnTo>
                <a:cubicBezTo>
                  <a:pt x="8938618" y="2732950"/>
                  <a:pt x="10661577" y="2269021"/>
                  <a:pt x="12165063" y="1452278"/>
                </a:cubicBezTo>
                <a:close/>
                <a:moveTo>
                  <a:pt x="0" y="0"/>
                </a:moveTo>
                <a:lnTo>
                  <a:pt x="357816" y="309948"/>
                </a:lnTo>
                <a:cubicBezTo>
                  <a:pt x="2191997" y="1823648"/>
                  <a:pt x="4543460" y="2732950"/>
                  <a:pt x="7107302" y="2732950"/>
                </a:cubicBezTo>
                <a:lnTo>
                  <a:pt x="0" y="2732950"/>
                </a:lnTo>
                <a:close/>
              </a:path>
            </a:pathLst>
          </a:custGeom>
          <a:gradFill>
            <a:gsLst>
              <a:gs pos="0">
                <a:schemeClr val="tx2">
                  <a:alpha val="90000"/>
                </a:schemeClr>
              </a:gs>
              <a:gs pos="100000">
                <a:schemeClr val="accent6">
                  <a:lumMod val="20000"/>
                  <a:lumOff val="8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grpSp>
        <p:nvGrpSpPr>
          <p:cNvPr id="13" name="Group 12">
            <a:extLst>
              <a:ext uri="{FF2B5EF4-FFF2-40B4-BE49-F238E27FC236}">
                <a16:creationId xmlns:a16="http://schemas.microsoft.com/office/drawing/2014/main" id="{E789DA00-D662-FC31-89D5-DC7F37F7A627}"/>
              </a:ext>
              <a:ext uri="{C183D7F6-B498-43B3-948B-1728B52AA6E4}">
                <adec:decorative xmlns:adec="http://schemas.microsoft.com/office/drawing/2017/decorative" val="1"/>
              </a:ext>
            </a:extLst>
          </p:cNvPr>
          <p:cNvGrpSpPr/>
          <p:nvPr/>
        </p:nvGrpSpPr>
        <p:grpSpPr>
          <a:xfrm>
            <a:off x="816910" y="2551229"/>
            <a:ext cx="706397" cy="706397"/>
            <a:chOff x="816910" y="2492021"/>
            <a:chExt cx="706397" cy="706397"/>
          </a:xfrm>
        </p:grpSpPr>
        <p:sp>
          <p:nvSpPr>
            <p:cNvPr id="6" name="Oval 5">
              <a:extLst>
                <a:ext uri="{FF2B5EF4-FFF2-40B4-BE49-F238E27FC236}">
                  <a16:creationId xmlns:a16="http://schemas.microsoft.com/office/drawing/2014/main" id="{0AB17B21-4940-E1B4-AC87-B59A3049B5AE}"/>
                </a:ext>
                <a:ext uri="{C183D7F6-B498-43B3-948B-1728B52AA6E4}">
                  <adec:decorative xmlns:adec="http://schemas.microsoft.com/office/drawing/2017/decorative" val="1"/>
                </a:ext>
              </a:extLst>
            </p:cNvPr>
            <p:cNvSpPr/>
            <p:nvPr/>
          </p:nvSpPr>
          <p:spPr>
            <a:xfrm>
              <a:off x="877070" y="2803509"/>
              <a:ext cx="375324" cy="375324"/>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pic>
          <p:nvPicPr>
            <p:cNvPr id="8" name="Graphic 7">
              <a:extLst>
                <a:ext uri="{FF2B5EF4-FFF2-40B4-BE49-F238E27FC236}">
                  <a16:creationId xmlns:a16="http://schemas.microsoft.com/office/drawing/2014/main" id="{7C5B140E-FBD0-AC21-20EF-41D1F439506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6910" y="2492021"/>
              <a:ext cx="706397" cy="706397"/>
            </a:xfrm>
            <a:prstGeom prst="rect">
              <a:avLst/>
            </a:prstGeom>
          </p:spPr>
        </p:pic>
      </p:grpSp>
      <p:grpSp>
        <p:nvGrpSpPr>
          <p:cNvPr id="12" name="Group 11">
            <a:extLst>
              <a:ext uri="{FF2B5EF4-FFF2-40B4-BE49-F238E27FC236}">
                <a16:creationId xmlns:a16="http://schemas.microsoft.com/office/drawing/2014/main" id="{FCA25D3B-4047-065C-92A1-31EC48E3B984}"/>
              </a:ext>
              <a:ext uri="{C183D7F6-B498-43B3-948B-1728B52AA6E4}">
                <adec:decorative xmlns:adec="http://schemas.microsoft.com/office/drawing/2017/decorative" val="1"/>
              </a:ext>
            </a:extLst>
          </p:cNvPr>
          <p:cNvGrpSpPr/>
          <p:nvPr/>
        </p:nvGrpSpPr>
        <p:grpSpPr>
          <a:xfrm>
            <a:off x="6166346" y="2551229"/>
            <a:ext cx="706397" cy="706397"/>
            <a:chOff x="7499198" y="2486546"/>
            <a:chExt cx="706397" cy="706397"/>
          </a:xfrm>
        </p:grpSpPr>
        <p:sp>
          <p:nvSpPr>
            <p:cNvPr id="10" name="Oval 9">
              <a:extLst>
                <a:ext uri="{FF2B5EF4-FFF2-40B4-BE49-F238E27FC236}">
                  <a16:creationId xmlns:a16="http://schemas.microsoft.com/office/drawing/2014/main" id="{E3F18E74-33FD-E591-B889-FAB3930B8FAA}"/>
                </a:ext>
                <a:ext uri="{C183D7F6-B498-43B3-948B-1728B52AA6E4}">
                  <adec:decorative xmlns:adec="http://schemas.microsoft.com/office/drawing/2017/decorative" val="1"/>
                </a:ext>
              </a:extLst>
            </p:cNvPr>
            <p:cNvSpPr/>
            <p:nvPr/>
          </p:nvSpPr>
          <p:spPr>
            <a:xfrm>
              <a:off x="7559358" y="2798034"/>
              <a:ext cx="375324" cy="375324"/>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pic>
          <p:nvPicPr>
            <p:cNvPr id="11" name="Graphic 10">
              <a:extLst>
                <a:ext uri="{FF2B5EF4-FFF2-40B4-BE49-F238E27FC236}">
                  <a16:creationId xmlns:a16="http://schemas.microsoft.com/office/drawing/2014/main" id="{321594D6-E4C4-D4D0-E617-BDFB9D9B03A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99198" y="2486546"/>
              <a:ext cx="706397" cy="706397"/>
            </a:xfrm>
            <a:prstGeom prst="rect">
              <a:avLst/>
            </a:prstGeom>
          </p:spPr>
        </p:pic>
      </p:grpSp>
    </p:spTree>
    <p:custDataLst>
      <p:tags r:id="rId1"/>
    </p:custDataLst>
    <p:extLst>
      <p:ext uri="{BB962C8B-B14F-4D97-AF65-F5344CB8AC3E}">
        <p14:creationId xmlns:p14="http://schemas.microsoft.com/office/powerpoint/2010/main" val="15514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750"/>
                                        <p:tgtEl>
                                          <p:spTgt spid="1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750"/>
                                        <p:tgtEl>
                                          <p:spTgt spid="24"/>
                                        </p:tgtEl>
                                      </p:cBhvr>
                                    </p:animEffect>
                                  </p:childTnLst>
                                </p:cTn>
                              </p:par>
                              <p:par>
                                <p:cTn id="17" presetID="22" presetClass="entr" presetSubtype="8" fill="hold" grpId="0" nodeType="withEffect">
                                  <p:stCondLst>
                                    <p:cond delay="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750"/>
                                        <p:tgtEl>
                                          <p:spTgt spid="7">
                                            <p:txEl>
                                              <p:pRg st="0" end="0"/>
                                            </p:txEl>
                                          </p:spTgt>
                                        </p:tgtEl>
                                      </p:cBhvr>
                                    </p:animEffect>
                                  </p:childTnLst>
                                </p:cTn>
                              </p:par>
                            </p:childTnLst>
                          </p:cTn>
                        </p:par>
                        <p:par>
                          <p:cTn id="20" fill="hold">
                            <p:stCondLst>
                              <p:cond delay="4825"/>
                            </p:stCondLst>
                            <p:childTnLst>
                              <p:par>
                                <p:cTn id="21" presetID="31"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style.rotation</p:attrName>
                                        </p:attrNameLst>
                                      </p:cBhvr>
                                      <p:tavLst>
                                        <p:tav tm="0">
                                          <p:val>
                                            <p:fltVal val="90"/>
                                          </p:val>
                                        </p:tav>
                                        <p:tav tm="100000">
                                          <p:val>
                                            <p:fltVal val="0"/>
                                          </p:val>
                                        </p:tav>
                                      </p:tavLst>
                                    </p:anim>
                                    <p:animEffect transition="in" filter="fade">
                                      <p:cBhvr>
                                        <p:cTn id="32" dur="1000"/>
                                        <p:tgtEl>
                                          <p:spTgt spid="2"/>
                                        </p:tgtEl>
                                      </p:cBhvr>
                                    </p:animEffect>
                                  </p:childTnLst>
                                </p:cTn>
                              </p:par>
                            </p:childTnLst>
                          </p:cTn>
                        </p:par>
                        <p:par>
                          <p:cTn id="33" fill="hold">
                            <p:stCondLst>
                              <p:cond delay="5825"/>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 grpId="0"/>
      <p:bldP spid="7" grpId="0" build="p"/>
      <p:bldP spid="2" grpId="0"/>
      <p:bldP spid="9" grpId="0"/>
      <p:bldP spid="1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06E7989-5585-1B09-7E6A-580A192FAB18}"/>
              </a:ext>
              <a:ext uri="{C183D7F6-B498-43B3-948B-1728B52AA6E4}">
                <adec:decorative xmlns:adec="http://schemas.microsoft.com/office/drawing/2017/decorative" val="1"/>
              </a:ext>
            </a:extLst>
          </p:cNvPr>
          <p:cNvSpPr/>
          <p:nvPr/>
        </p:nvSpPr>
        <p:spPr>
          <a:xfrm flipH="1">
            <a:off x="0" y="-3640"/>
            <a:ext cx="4128608" cy="6861640"/>
          </a:xfrm>
          <a:custGeom>
            <a:avLst/>
            <a:gdLst>
              <a:gd name="connsiteX0" fmla="*/ 4128608 w 4128608"/>
              <a:gd name="connsiteY0" fmla="*/ 0 h 6861640"/>
              <a:gd name="connsiteX1" fmla="*/ 1 w 4128608"/>
              <a:gd name="connsiteY1" fmla="*/ 0 h 6861640"/>
              <a:gd name="connsiteX2" fmla="*/ 51605 w 4128608"/>
              <a:gd name="connsiteY2" fmla="*/ 34793 h 6861640"/>
              <a:gd name="connsiteX3" fmla="*/ 1482651 w 4128608"/>
              <a:gd name="connsiteY3" fmla="*/ 3430820 h 6861640"/>
              <a:gd name="connsiteX4" fmla="*/ 51605 w 4128608"/>
              <a:gd name="connsiteY4" fmla="*/ 6826848 h 6861640"/>
              <a:gd name="connsiteX5" fmla="*/ 0 w 4128608"/>
              <a:gd name="connsiteY5" fmla="*/ 6861640 h 6861640"/>
              <a:gd name="connsiteX6" fmla="*/ 4128608 w 4128608"/>
              <a:gd name="connsiteY6" fmla="*/ 6861640 h 686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8608" h="6861640">
                <a:moveTo>
                  <a:pt x="4128608" y="0"/>
                </a:moveTo>
                <a:lnTo>
                  <a:pt x="1" y="0"/>
                </a:lnTo>
                <a:lnTo>
                  <a:pt x="51605" y="34793"/>
                </a:lnTo>
                <a:cubicBezTo>
                  <a:pt x="898341" y="643254"/>
                  <a:pt x="1482651" y="1935274"/>
                  <a:pt x="1482651" y="3430820"/>
                </a:cubicBezTo>
                <a:cubicBezTo>
                  <a:pt x="1482651" y="4926367"/>
                  <a:pt x="898341" y="6218387"/>
                  <a:pt x="51605" y="6826848"/>
                </a:cubicBezTo>
                <a:lnTo>
                  <a:pt x="0" y="6861640"/>
                </a:lnTo>
                <a:lnTo>
                  <a:pt x="4128608" y="6861640"/>
                </a:lnTo>
                <a:close/>
              </a:path>
            </a:pathLst>
          </a:custGeom>
          <a:gradFill>
            <a:gsLst>
              <a:gs pos="0">
                <a:srgbClr val="5DD4FF">
                  <a:alpha val="50000"/>
                </a:srgbClr>
              </a:gs>
              <a:gs pos="100000">
                <a:srgbClr val="00B050">
                  <a:alpha val="5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2" name="Title 1">
            <a:extLst>
              <a:ext uri="{FF2B5EF4-FFF2-40B4-BE49-F238E27FC236}">
                <a16:creationId xmlns:a16="http://schemas.microsoft.com/office/drawing/2014/main" id="{BC095FF8-269A-E400-C6EC-B9281B3BA4A2}"/>
              </a:ext>
            </a:extLst>
          </p:cNvPr>
          <p:cNvSpPr>
            <a:spLocks noGrp="1"/>
          </p:cNvSpPr>
          <p:nvPr>
            <p:ph type="title"/>
          </p:nvPr>
        </p:nvSpPr>
        <p:spPr>
          <a:xfrm>
            <a:off x="4530863" y="542634"/>
            <a:ext cx="6733722" cy="822960"/>
          </a:xfrm>
        </p:spPr>
        <p:txBody>
          <a:bodyPr/>
          <a:lstStyle/>
          <a:p>
            <a:pPr algn="ctr"/>
            <a:r>
              <a:rPr lang="en-US" sz="4800" b="1" dirty="0"/>
              <a:t>More Resources</a:t>
            </a:r>
          </a:p>
        </p:txBody>
      </p:sp>
      <p:sp>
        <p:nvSpPr>
          <p:cNvPr id="4" name="Oval 343">
            <a:hlinkClick r:id="" action="ppaction://noaction"/>
            <a:extLst>
              <a:ext uri="{FF2B5EF4-FFF2-40B4-BE49-F238E27FC236}">
                <a16:creationId xmlns:a16="http://schemas.microsoft.com/office/drawing/2014/main" id="{DD25A60D-9E77-3032-1C54-1AD28D95729B}"/>
              </a:ext>
              <a:ext uri="{C183D7F6-B498-43B3-948B-1728B52AA6E4}">
                <adec:decorative xmlns:adec="http://schemas.microsoft.com/office/drawing/2017/decorative" val="1"/>
              </a:ext>
            </a:extLst>
          </p:cNvPr>
          <p:cNvSpPr>
            <a:spLocks noChangeArrowheads="1"/>
          </p:cNvSpPr>
          <p:nvPr/>
        </p:nvSpPr>
        <p:spPr bwMode="auto">
          <a:xfrm>
            <a:off x="997375" y="1662256"/>
            <a:ext cx="3533488" cy="3533488"/>
          </a:xfrm>
          <a:prstGeom prst="ellipse">
            <a:avLst/>
          </a:prstGeom>
          <a:solidFill>
            <a:srgbClr val="012C5F"/>
          </a:solidFill>
          <a:ln w="25400">
            <a:solidFill>
              <a:srgbClr val="A8E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dirty="0">
              <a:ln>
                <a:noFill/>
              </a:ln>
              <a:solidFill>
                <a:srgbClr val="FFFFFF"/>
              </a:solidFill>
              <a:effectLst/>
              <a:uLnTx/>
              <a:uFillTx/>
              <a:ea typeface="+mn-ea"/>
              <a:cs typeface="+mn-cs"/>
            </a:endParaRPr>
          </a:p>
        </p:txBody>
      </p:sp>
      <p:pic>
        <p:nvPicPr>
          <p:cNvPr id="5" name="Graphic 4" descr="Job Accommodation Network">
            <a:extLst>
              <a:ext uri="{FF2B5EF4-FFF2-40B4-BE49-F238E27FC236}">
                <a16:creationId xmlns:a16="http://schemas.microsoft.com/office/drawing/2014/main" id="{F5A48E9E-E7FD-E869-336B-FA699EDED872}"/>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48311" y="2979904"/>
            <a:ext cx="2646806" cy="898192"/>
          </a:xfrm>
          <a:prstGeom prst="rect">
            <a:avLst/>
          </a:prstGeom>
          <a:solidFill>
            <a:srgbClr val="012C5F"/>
          </a:solidFill>
          <a:ln>
            <a:noFill/>
          </a:ln>
        </p:spPr>
      </p:pic>
      <p:sp>
        <p:nvSpPr>
          <p:cNvPr id="21" name="Content Placeholder 2">
            <a:extLst>
              <a:ext uri="{FF2B5EF4-FFF2-40B4-BE49-F238E27FC236}">
                <a16:creationId xmlns:a16="http://schemas.microsoft.com/office/drawing/2014/main" id="{216672B0-CE24-3A29-FF27-9012A0FEA239}"/>
              </a:ext>
            </a:extLst>
          </p:cNvPr>
          <p:cNvSpPr txBox="1">
            <a:spLocks/>
          </p:cNvSpPr>
          <p:nvPr/>
        </p:nvSpPr>
        <p:spPr>
          <a:xfrm>
            <a:off x="4981799" y="2460978"/>
            <a:ext cx="6633087" cy="27347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lvl="0" indent="-347472">
              <a:lnSpc>
                <a:spcPct val="110000"/>
              </a:lnSpc>
              <a:spcBef>
                <a:spcPts val="2400"/>
              </a:spcBef>
              <a:buClr>
                <a:schemeClr val="accent1">
                  <a:lumMod val="40000"/>
                  <a:lumOff val="60000"/>
                </a:schemeClr>
              </a:buClr>
              <a:buSzPct val="125000"/>
              <a:defRPr/>
            </a:pPr>
            <a:r>
              <a:rPr lang="en-US" sz="2400" b="1" i="1" dirty="0">
                <a:solidFill>
                  <a:srgbClr val="000000"/>
                </a:solidFill>
                <a:latin typeface="+mn-lt"/>
                <a:hlinkClick r:id="rId5"/>
              </a:rPr>
              <a:t>Disability Disclosure Article and Q&amp;A </a:t>
            </a:r>
            <a:r>
              <a:rPr lang="en-US" sz="2400" i="1" dirty="0">
                <a:solidFill>
                  <a:srgbClr val="000000"/>
                </a:solidFill>
                <a:latin typeface="+mn-lt"/>
                <a:hlinkClick r:id="rId5"/>
              </a:rPr>
              <a:t>-</a:t>
            </a:r>
            <a:r>
              <a:rPr lang="en-US" sz="2400" b="1" i="1" dirty="0">
                <a:solidFill>
                  <a:srgbClr val="000000"/>
                </a:solidFill>
                <a:latin typeface="+mn-lt"/>
                <a:hlinkClick r:id="rId5"/>
              </a:rPr>
              <a:t> </a:t>
            </a:r>
            <a:br>
              <a:rPr lang="en-US" sz="2400" b="1" i="1" dirty="0">
                <a:solidFill>
                  <a:srgbClr val="000000"/>
                </a:solidFill>
                <a:latin typeface="+mn-lt"/>
              </a:rPr>
            </a:br>
            <a:r>
              <a:rPr lang="en-US" sz="2400" dirty="0">
                <a:solidFill>
                  <a:srgbClr val="000000"/>
                </a:solidFill>
                <a:latin typeface="+mn-lt"/>
              </a:rPr>
              <a:t>written by the Job Accommodation Network</a:t>
            </a:r>
          </a:p>
          <a:p>
            <a:pPr marL="347472" lvl="0" indent="-347472">
              <a:lnSpc>
                <a:spcPct val="110000"/>
              </a:lnSpc>
              <a:spcBef>
                <a:spcPts val="2400"/>
              </a:spcBef>
              <a:buClr>
                <a:schemeClr val="accent1">
                  <a:lumMod val="40000"/>
                  <a:lumOff val="60000"/>
                </a:schemeClr>
              </a:buClr>
              <a:buSzPct val="125000"/>
              <a:defRPr/>
            </a:pPr>
            <a:r>
              <a:rPr lang="en-US" sz="2400" b="1" i="1" dirty="0">
                <a:solidFill>
                  <a:srgbClr val="000000"/>
                </a:solidFill>
                <a:latin typeface="+mn-lt"/>
                <a:hlinkClick r:id="rId6"/>
              </a:rPr>
              <a:t>A to Z of Disabilities and Accommodations </a:t>
            </a:r>
            <a:r>
              <a:rPr lang="en-US" sz="2400" dirty="0">
                <a:solidFill>
                  <a:srgbClr val="000000"/>
                </a:solidFill>
                <a:latin typeface="+mn-lt"/>
                <a:hlinkClick r:id="rId6"/>
              </a:rPr>
              <a:t>- </a:t>
            </a:r>
            <a:r>
              <a:rPr lang="en-US" sz="2400" dirty="0">
                <a:solidFill>
                  <a:srgbClr val="000000"/>
                </a:solidFill>
                <a:latin typeface="+mn-lt"/>
              </a:rPr>
              <a:t>Free guidance from experts at the Job Accommodation Network</a:t>
            </a:r>
          </a:p>
        </p:txBody>
      </p:sp>
    </p:spTree>
    <p:custDataLst>
      <p:tags r:id="rId1"/>
    </p:custDataLst>
    <p:extLst>
      <p:ext uri="{BB962C8B-B14F-4D97-AF65-F5344CB8AC3E}">
        <p14:creationId xmlns:p14="http://schemas.microsoft.com/office/powerpoint/2010/main" val="417076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3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par>
                                <p:cTn id="19" presetID="3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750"/>
                                        <p:tgtEl>
                                          <p:spTgt spid="21">
                                            <p:txEl>
                                              <p:pRg st="0" end="0"/>
                                            </p:txEl>
                                          </p:spTgt>
                                        </p:tgtEl>
                                      </p:cBhvr>
                                    </p:animEffect>
                                    <p:anim calcmode="lin" valueType="num">
                                      <p:cBhvr>
                                        <p:cTn id="29"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0" dur="7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1750"/>
                            </p:stCondLst>
                            <p:childTnLst>
                              <p:par>
                                <p:cTn id="32" presetID="42" presetClass="entr" presetSubtype="0" fill="hold" nodeType="afterEffect">
                                  <p:stCondLst>
                                    <p:cond delay="0"/>
                                  </p:stCondLst>
                                  <p:childTnLst>
                                    <p:set>
                                      <p:cBhvr>
                                        <p:cTn id="33" dur="1" fill="hold">
                                          <p:stCondLst>
                                            <p:cond delay="0"/>
                                          </p:stCondLst>
                                        </p:cTn>
                                        <p:tgtEl>
                                          <p:spTgt spid="21">
                                            <p:txEl>
                                              <p:pRg st="1" end="1"/>
                                            </p:txEl>
                                          </p:spTgt>
                                        </p:tgtEl>
                                        <p:attrNameLst>
                                          <p:attrName>style.visibility</p:attrName>
                                        </p:attrNameLst>
                                      </p:cBhvr>
                                      <p:to>
                                        <p:strVal val="visible"/>
                                      </p:to>
                                    </p:set>
                                    <p:animEffect transition="in" filter="fade">
                                      <p:cBhvr>
                                        <p:cTn id="34" dur="750"/>
                                        <p:tgtEl>
                                          <p:spTgt spid="21">
                                            <p:txEl>
                                              <p:pRg st="1" end="1"/>
                                            </p:txEl>
                                          </p:spTgt>
                                        </p:tgtEl>
                                      </p:cBhvr>
                                    </p:animEffect>
                                    <p:anim calcmode="lin" valueType="num">
                                      <p:cBhvr>
                                        <p:cTn id="35" dur="75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36" dur="75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4" grpId="0" animBg="1"/>
      <p:bldP spid="21"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alpha val="47000"/>
              </a:schemeClr>
            </a:gs>
            <a:gs pos="40000">
              <a:schemeClr val="accent2">
                <a:lumMod val="95000"/>
                <a:lumOff val="5000"/>
              </a:schemeClr>
            </a:gs>
            <a:gs pos="77000">
              <a:schemeClr val="tx2">
                <a:lumMod val="5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5037F12-65B5-E66A-77A9-EE6F4E33EDFD}"/>
              </a:ext>
              <a:ext uri="{C183D7F6-B498-43B3-948B-1728B52AA6E4}">
                <adec:decorative xmlns:adec="http://schemas.microsoft.com/office/drawing/2017/decorative" val="1"/>
              </a:ext>
            </a:extLst>
          </p:cNvPr>
          <p:cNvSpPr/>
          <p:nvPr/>
        </p:nvSpPr>
        <p:spPr>
          <a:xfrm rot="10800000">
            <a:off x="-7" y="0"/>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6" name="Freeform: Shape 5">
            <a:extLst>
              <a:ext uri="{FF2B5EF4-FFF2-40B4-BE49-F238E27FC236}">
                <a16:creationId xmlns:a16="http://schemas.microsoft.com/office/drawing/2014/main" id="{FCD27EA7-7F75-648F-0005-36D391C82607}"/>
              </a:ext>
              <a:ext uri="{C183D7F6-B498-43B3-948B-1728B52AA6E4}">
                <adec:decorative xmlns:adec="http://schemas.microsoft.com/office/drawing/2017/decorative" val="1"/>
              </a:ext>
            </a:extLst>
          </p:cNvPr>
          <p:cNvSpPr/>
          <p:nvPr/>
        </p:nvSpPr>
        <p:spPr>
          <a:xfrm rot="10800000" flipH="1" flipV="1">
            <a:off x="-6" y="1597446"/>
            <a:ext cx="12192001" cy="5260563"/>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flip="none" rotWithShape="1">
            <a:gsLst>
              <a:gs pos="0">
                <a:schemeClr val="tx1">
                  <a:alpha val="90000"/>
                </a:schemeClr>
              </a:gs>
              <a:gs pos="50000">
                <a:schemeClr val="accent1">
                  <a:alpha val="90000"/>
                </a:schemeClr>
              </a:gs>
              <a:gs pos="100000">
                <a:schemeClr val="accent6">
                  <a:lumMod val="40000"/>
                  <a:lumOff val="60000"/>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2" name="Title 1">
            <a:extLst>
              <a:ext uri="{FF2B5EF4-FFF2-40B4-BE49-F238E27FC236}">
                <a16:creationId xmlns:a16="http://schemas.microsoft.com/office/drawing/2014/main" id="{4474BC12-376F-776E-F97A-3690BD76F029}"/>
              </a:ext>
            </a:extLst>
          </p:cNvPr>
          <p:cNvSpPr>
            <a:spLocks noGrp="1"/>
          </p:cNvSpPr>
          <p:nvPr>
            <p:ph type="ctrTitle"/>
          </p:nvPr>
        </p:nvSpPr>
        <p:spPr>
          <a:xfrm>
            <a:off x="1524000" y="1597436"/>
            <a:ext cx="9144000" cy="3275778"/>
          </a:xfrm>
        </p:spPr>
        <p:txBody>
          <a:bodyPr>
            <a:noAutofit/>
          </a:bodyPr>
          <a:lstStyle/>
          <a:p>
            <a:r>
              <a:rPr lang="en-US" sz="6600" dirty="0">
                <a:solidFill>
                  <a:schemeClr val="bg1"/>
                </a:solidFill>
              </a:rPr>
              <a:t>How to Request Reasonable Accommodations</a:t>
            </a:r>
          </a:p>
        </p:txBody>
      </p:sp>
    </p:spTree>
    <p:custDataLst>
      <p:tags r:id="rId1"/>
    </p:custDataLst>
    <p:extLst>
      <p:ext uri="{BB962C8B-B14F-4D97-AF65-F5344CB8AC3E}">
        <p14:creationId xmlns:p14="http://schemas.microsoft.com/office/powerpoint/2010/main" val="44211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B3E3CA-2FBC-200B-52D8-9646CAC54609}"/>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8449" t="445" r="-321" b="6438"/>
          <a:stretch/>
        </p:blipFill>
        <p:spPr>
          <a:xfrm flipH="1">
            <a:off x="6074654" y="-1"/>
            <a:ext cx="6117345" cy="4136571"/>
          </a:xfrm>
        </p:spPr>
      </p:pic>
      <p:sp>
        <p:nvSpPr>
          <p:cNvPr id="9" name="Title 1">
            <a:extLst>
              <a:ext uri="{FF2B5EF4-FFF2-40B4-BE49-F238E27FC236}">
                <a16:creationId xmlns:a16="http://schemas.microsoft.com/office/drawing/2014/main" id="{246A8D5B-5CA4-1592-C6FB-CF16F1A8A901}"/>
              </a:ext>
            </a:extLst>
          </p:cNvPr>
          <p:cNvSpPr>
            <a:spLocks noGrp="1"/>
          </p:cNvSpPr>
          <p:nvPr>
            <p:ph type="ctrTitle"/>
          </p:nvPr>
        </p:nvSpPr>
        <p:spPr>
          <a:xfrm>
            <a:off x="492369" y="365758"/>
            <a:ext cx="5195510" cy="2508214"/>
          </a:xfrm>
        </p:spPr>
        <p:txBody>
          <a:bodyPr>
            <a:noAutofit/>
          </a:bodyPr>
          <a:lstStyle/>
          <a:p>
            <a:r>
              <a:rPr lang="en-US" sz="4800" b="1" dirty="0"/>
              <a:t>When</a:t>
            </a:r>
            <a:r>
              <a:rPr lang="en-US" sz="4800" dirty="0"/>
              <a:t> and </a:t>
            </a:r>
            <a:r>
              <a:rPr lang="en-US" sz="4800" b="1" dirty="0"/>
              <a:t>How</a:t>
            </a:r>
            <a:r>
              <a:rPr lang="en-US" sz="4800" dirty="0"/>
              <a:t> </a:t>
            </a:r>
            <a:br>
              <a:rPr lang="en-US" sz="4800" dirty="0"/>
            </a:br>
            <a:r>
              <a:rPr lang="en-US" sz="4800" dirty="0"/>
              <a:t>to </a:t>
            </a:r>
            <a:r>
              <a:rPr lang="en-US" sz="4800" b="1" dirty="0"/>
              <a:t>Request Accommodations</a:t>
            </a:r>
          </a:p>
        </p:txBody>
      </p:sp>
      <p:sp>
        <p:nvSpPr>
          <p:cNvPr id="13" name="Freeform: Shape 12">
            <a:extLst>
              <a:ext uri="{FF2B5EF4-FFF2-40B4-BE49-F238E27FC236}">
                <a16:creationId xmlns:a16="http://schemas.microsoft.com/office/drawing/2014/main" id="{0B13F2ED-CA56-B8DB-23F8-3F9F8553B463}"/>
              </a:ext>
              <a:ext uri="{C183D7F6-B498-43B3-948B-1728B52AA6E4}">
                <adec:decorative xmlns:adec="http://schemas.microsoft.com/office/drawing/2017/decorative" val="1"/>
              </a:ext>
            </a:extLst>
          </p:cNvPr>
          <p:cNvSpPr/>
          <p:nvPr/>
        </p:nvSpPr>
        <p:spPr>
          <a:xfrm flipH="1">
            <a:off x="8314168" y="-12881"/>
            <a:ext cx="3877830" cy="5847624"/>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75000"/>
                  <a:alpha val="90000"/>
                </a:schemeClr>
              </a:gs>
              <a:gs pos="100000">
                <a:schemeClr val="accent2">
                  <a:lumMod val="20000"/>
                  <a:lumOff val="80000"/>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33" name="Content Placeholder 2">
            <a:extLst>
              <a:ext uri="{FF2B5EF4-FFF2-40B4-BE49-F238E27FC236}">
                <a16:creationId xmlns:a16="http://schemas.microsoft.com/office/drawing/2014/main" id="{58BC98C2-CCC5-C866-3E17-EFCB3CDBDD3F}"/>
              </a:ext>
            </a:extLst>
          </p:cNvPr>
          <p:cNvSpPr txBox="1">
            <a:spLocks/>
          </p:cNvSpPr>
          <p:nvPr/>
        </p:nvSpPr>
        <p:spPr>
          <a:xfrm>
            <a:off x="1479604" y="3319656"/>
            <a:ext cx="5531233" cy="85594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8000"/>
              </a:lnSpc>
              <a:buClr>
                <a:srgbClr val="00B0F0">
                  <a:lumMod val="75000"/>
                </a:srgbClr>
              </a:buClr>
              <a:buNone/>
            </a:pPr>
            <a:r>
              <a:rPr lang="en-US" sz="2400" b="1" dirty="0">
                <a:solidFill>
                  <a:schemeClr val="accent1">
                    <a:lumMod val="75000"/>
                  </a:schemeClr>
                </a:solidFill>
                <a:latin typeface="Lato"/>
              </a:rPr>
              <a:t>Requests can be made at any time, but sooner is better.</a:t>
            </a:r>
          </a:p>
        </p:txBody>
      </p:sp>
      <p:sp>
        <p:nvSpPr>
          <p:cNvPr id="34" name="Content Placeholder 2">
            <a:extLst>
              <a:ext uri="{FF2B5EF4-FFF2-40B4-BE49-F238E27FC236}">
                <a16:creationId xmlns:a16="http://schemas.microsoft.com/office/drawing/2014/main" id="{A1496873-49B5-DA85-AE5C-FA60C336B3BE}"/>
              </a:ext>
            </a:extLst>
          </p:cNvPr>
          <p:cNvSpPr txBox="1">
            <a:spLocks/>
          </p:cNvSpPr>
          <p:nvPr/>
        </p:nvSpPr>
        <p:spPr>
          <a:xfrm>
            <a:off x="2820692" y="4560811"/>
            <a:ext cx="8121112" cy="1813253"/>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8000"/>
              </a:lnSpc>
              <a:spcBef>
                <a:spcPts val="1000"/>
              </a:spcBef>
              <a:buClr>
                <a:srgbClr val="00B0F0">
                  <a:lumMod val="75000"/>
                </a:srgbClr>
              </a:buClr>
              <a:buNone/>
            </a:pPr>
            <a:r>
              <a:rPr lang="en-US" b="1" dirty="0">
                <a:solidFill>
                  <a:schemeClr val="accent1">
                    <a:lumMod val="75000"/>
                  </a:schemeClr>
                </a:solidFill>
                <a:latin typeface="Lato"/>
              </a:rPr>
              <a:t>Requests can be formal or informal. </a:t>
            </a:r>
            <a:br>
              <a:rPr lang="en-US" sz="1800" dirty="0">
                <a:solidFill>
                  <a:srgbClr val="000000"/>
                </a:solidFill>
                <a:latin typeface="Lato"/>
              </a:rPr>
            </a:br>
            <a:r>
              <a:rPr lang="en-US" sz="2200" dirty="0">
                <a:solidFill>
                  <a:srgbClr val="000000"/>
                </a:solidFill>
              </a:rPr>
              <a:t>Conversation with employer </a:t>
            </a:r>
          </a:p>
          <a:p>
            <a:pPr marL="0" lvl="1" indent="0">
              <a:lnSpc>
                <a:spcPct val="108000"/>
              </a:lnSpc>
              <a:spcBef>
                <a:spcPts val="1000"/>
              </a:spcBef>
              <a:buClr>
                <a:srgbClr val="00B0F0">
                  <a:lumMod val="75000"/>
                </a:srgbClr>
              </a:buClr>
              <a:buNone/>
            </a:pPr>
            <a:r>
              <a:rPr lang="en-US" sz="2200" b="1" i="1" dirty="0">
                <a:solidFill>
                  <a:srgbClr val="000000"/>
                </a:solidFill>
              </a:rPr>
              <a:t>or</a:t>
            </a:r>
          </a:p>
          <a:p>
            <a:pPr marL="0" lvl="1" indent="0">
              <a:lnSpc>
                <a:spcPct val="108000"/>
              </a:lnSpc>
              <a:spcBef>
                <a:spcPts val="1000"/>
              </a:spcBef>
              <a:buClr>
                <a:srgbClr val="00B0F0">
                  <a:lumMod val="75000"/>
                </a:srgbClr>
              </a:buClr>
              <a:buNone/>
            </a:pPr>
            <a:r>
              <a:rPr lang="en-US" sz="2200" dirty="0">
                <a:solidFill>
                  <a:srgbClr val="000000"/>
                </a:solidFill>
              </a:rPr>
              <a:t>Formal written request to the human resources department </a:t>
            </a:r>
          </a:p>
        </p:txBody>
      </p:sp>
      <p:grpSp>
        <p:nvGrpSpPr>
          <p:cNvPr id="14" name="Group 13">
            <a:extLst>
              <a:ext uri="{FF2B5EF4-FFF2-40B4-BE49-F238E27FC236}">
                <a16:creationId xmlns:a16="http://schemas.microsoft.com/office/drawing/2014/main" id="{8573962C-0C28-9A80-E29C-F0D5279537B1}"/>
              </a:ext>
              <a:ext uri="{C183D7F6-B498-43B3-948B-1728B52AA6E4}">
                <adec:decorative xmlns:adec="http://schemas.microsoft.com/office/drawing/2017/decorative" val="1"/>
              </a:ext>
            </a:extLst>
          </p:cNvPr>
          <p:cNvGrpSpPr/>
          <p:nvPr/>
        </p:nvGrpSpPr>
        <p:grpSpPr>
          <a:xfrm>
            <a:off x="998424" y="3305190"/>
            <a:ext cx="360226" cy="360226"/>
            <a:chOff x="858066" y="3863370"/>
            <a:chExt cx="360226" cy="360226"/>
          </a:xfrm>
        </p:grpSpPr>
        <p:sp>
          <p:nvSpPr>
            <p:cNvPr id="2" name="Oval 1">
              <a:extLst>
                <a:ext uri="{FF2B5EF4-FFF2-40B4-BE49-F238E27FC236}">
                  <a16:creationId xmlns:a16="http://schemas.microsoft.com/office/drawing/2014/main" id="{5969C5C0-AB01-7F62-86A7-6464AA1E6507}"/>
                </a:ext>
                <a:ext uri="{C183D7F6-B498-43B3-948B-1728B52AA6E4}">
                  <adec:decorative xmlns:adec="http://schemas.microsoft.com/office/drawing/2017/decorative" val="1"/>
                </a:ext>
              </a:extLst>
            </p:cNvPr>
            <p:cNvSpPr>
              <a:spLocks/>
            </p:cNvSpPr>
            <p:nvPr/>
          </p:nvSpPr>
          <p:spPr>
            <a:xfrm>
              <a:off x="897220" y="4025703"/>
              <a:ext cx="182880" cy="18288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pic>
          <p:nvPicPr>
            <p:cNvPr id="3" name="Graphic 2">
              <a:extLst>
                <a:ext uri="{FF2B5EF4-FFF2-40B4-BE49-F238E27FC236}">
                  <a16:creationId xmlns:a16="http://schemas.microsoft.com/office/drawing/2014/main" id="{D198F40E-9ED9-3D30-B0A2-5D1A1143815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066" y="3863370"/>
              <a:ext cx="360226" cy="360226"/>
            </a:xfrm>
            <a:prstGeom prst="rect">
              <a:avLst/>
            </a:prstGeom>
          </p:spPr>
        </p:pic>
      </p:grpSp>
      <p:grpSp>
        <p:nvGrpSpPr>
          <p:cNvPr id="12" name="Group 11">
            <a:extLst>
              <a:ext uri="{FF2B5EF4-FFF2-40B4-BE49-F238E27FC236}">
                <a16:creationId xmlns:a16="http://schemas.microsoft.com/office/drawing/2014/main" id="{C44A726C-C2F4-23EC-7BAB-3A574D08CBDC}"/>
              </a:ext>
              <a:ext uri="{C183D7F6-B498-43B3-948B-1728B52AA6E4}">
                <adec:decorative xmlns:adec="http://schemas.microsoft.com/office/drawing/2017/decorative" val="1"/>
              </a:ext>
            </a:extLst>
          </p:cNvPr>
          <p:cNvGrpSpPr/>
          <p:nvPr/>
        </p:nvGrpSpPr>
        <p:grpSpPr>
          <a:xfrm>
            <a:off x="2301619" y="4560811"/>
            <a:ext cx="360226" cy="360226"/>
            <a:chOff x="871461" y="4570506"/>
            <a:chExt cx="360226" cy="360226"/>
          </a:xfrm>
        </p:grpSpPr>
        <p:sp>
          <p:nvSpPr>
            <p:cNvPr id="4" name="Oval 3">
              <a:extLst>
                <a:ext uri="{FF2B5EF4-FFF2-40B4-BE49-F238E27FC236}">
                  <a16:creationId xmlns:a16="http://schemas.microsoft.com/office/drawing/2014/main" id="{A1D08398-28D1-B856-BED1-78C682DC618D}"/>
                </a:ext>
                <a:ext uri="{C183D7F6-B498-43B3-948B-1728B52AA6E4}">
                  <adec:decorative xmlns:adec="http://schemas.microsoft.com/office/drawing/2017/decorative" val="1"/>
                </a:ext>
              </a:extLst>
            </p:cNvPr>
            <p:cNvSpPr>
              <a:spLocks/>
            </p:cNvSpPr>
            <p:nvPr/>
          </p:nvSpPr>
          <p:spPr>
            <a:xfrm>
              <a:off x="910615" y="4732839"/>
              <a:ext cx="182880" cy="18288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pic>
          <p:nvPicPr>
            <p:cNvPr id="5" name="Graphic 4">
              <a:extLst>
                <a:ext uri="{FF2B5EF4-FFF2-40B4-BE49-F238E27FC236}">
                  <a16:creationId xmlns:a16="http://schemas.microsoft.com/office/drawing/2014/main" id="{F031EC60-4160-D65F-5DA4-55BED5FFF9A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1461" y="4570506"/>
              <a:ext cx="360226" cy="360226"/>
            </a:xfrm>
            <a:prstGeom prst="rect">
              <a:avLst/>
            </a:prstGeom>
          </p:spPr>
        </p:pic>
      </p:grpSp>
      <p:sp>
        <p:nvSpPr>
          <p:cNvPr id="24" name="Freeform: Shape 23">
            <a:extLst>
              <a:ext uri="{FF2B5EF4-FFF2-40B4-BE49-F238E27FC236}">
                <a16:creationId xmlns:a16="http://schemas.microsoft.com/office/drawing/2014/main" id="{FE838FE4-D309-C610-9FE3-4BB9116A71E6}"/>
              </a:ext>
              <a:ext uri="{C183D7F6-B498-43B3-948B-1728B52AA6E4}">
                <adec:decorative xmlns:adec="http://schemas.microsoft.com/office/drawing/2017/decorative" val="1"/>
              </a:ext>
            </a:extLst>
          </p:cNvPr>
          <p:cNvSpPr/>
          <p:nvPr/>
        </p:nvSpPr>
        <p:spPr>
          <a:xfrm flipV="1">
            <a:off x="0" y="1027422"/>
            <a:ext cx="2169763" cy="5830577"/>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75000"/>
                  <a:alpha val="16000"/>
                </a:schemeClr>
              </a:gs>
              <a:gs pos="100000">
                <a:schemeClr val="accent2">
                  <a:lumMod val="20000"/>
                  <a:lumOff val="80000"/>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Tree>
    <p:custDataLst>
      <p:tags r:id="rId1"/>
    </p:custDataLst>
    <p:extLst>
      <p:ext uri="{BB962C8B-B14F-4D97-AF65-F5344CB8AC3E}">
        <p14:creationId xmlns:p14="http://schemas.microsoft.com/office/powerpoint/2010/main" val="29752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1000"/>
                                        <p:tgtEl>
                                          <p:spTgt spid="24"/>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750" fill="hold"/>
                                        <p:tgtEl>
                                          <p:spTgt spid="33"/>
                                        </p:tgtEl>
                                        <p:attrNameLst>
                                          <p:attrName>ppt_x</p:attrName>
                                        </p:attrNameLst>
                                      </p:cBhvr>
                                      <p:tavLst>
                                        <p:tav tm="0">
                                          <p:val>
                                            <p:strVal val="1+#ppt_w/2"/>
                                          </p:val>
                                        </p:tav>
                                        <p:tav tm="100000">
                                          <p:val>
                                            <p:strVal val="#ppt_x"/>
                                          </p:val>
                                        </p:tav>
                                      </p:tavLst>
                                    </p:anim>
                                    <p:anim calcmode="lin" valueType="num">
                                      <p:cBhvr additive="base">
                                        <p:cTn id="20" dur="75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750" fill="hold"/>
                                        <p:tgtEl>
                                          <p:spTgt spid="14"/>
                                        </p:tgtEl>
                                        <p:attrNameLst>
                                          <p:attrName>ppt_x</p:attrName>
                                        </p:attrNameLst>
                                      </p:cBhvr>
                                      <p:tavLst>
                                        <p:tav tm="0">
                                          <p:val>
                                            <p:strVal val="1+#ppt_w/2"/>
                                          </p:val>
                                        </p:tav>
                                        <p:tav tm="100000">
                                          <p:val>
                                            <p:strVal val="#ppt_x"/>
                                          </p:val>
                                        </p:tav>
                                      </p:tavLst>
                                    </p:anim>
                                    <p:anim calcmode="lin" valueType="num">
                                      <p:cBhvr additive="base">
                                        <p:cTn id="24" dur="75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ppt_x"/>
                                          </p:val>
                                        </p:tav>
                                        <p:tav tm="100000">
                                          <p:val>
                                            <p:strVal val="#ppt_x"/>
                                          </p:val>
                                        </p:tav>
                                      </p:tavLst>
                                    </p:anim>
                                    <p:anim calcmode="lin" valueType="num">
                                      <p:cBhvr additive="base">
                                        <p:cTn id="29" dur="75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4">
                                            <p:txEl>
                                              <p:pRg st="0" end="0"/>
                                            </p:txEl>
                                          </p:spTgt>
                                        </p:tgtEl>
                                        <p:attrNameLst>
                                          <p:attrName>style.visibility</p:attrName>
                                        </p:attrNameLst>
                                      </p:cBhvr>
                                      <p:to>
                                        <p:strVal val="visible"/>
                                      </p:to>
                                    </p:set>
                                    <p:anim calcmode="lin" valueType="num">
                                      <p:cBhvr additive="base">
                                        <p:cTn id="32" dur="75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34">
                                            <p:txEl>
                                              <p:pRg st="1" end="1"/>
                                            </p:txEl>
                                          </p:spTgt>
                                        </p:tgtEl>
                                        <p:attrNameLst>
                                          <p:attrName>style.visibility</p:attrName>
                                        </p:attrNameLst>
                                      </p:cBhvr>
                                      <p:to>
                                        <p:strVal val="visible"/>
                                      </p:to>
                                    </p:set>
                                    <p:anim calcmode="lin" valueType="num">
                                      <p:cBhvr additive="base">
                                        <p:cTn id="37" dur="75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250"/>
                            </p:stCondLst>
                            <p:childTnLst>
                              <p:par>
                                <p:cTn id="40" presetID="2" presetClass="entr" presetSubtype="4" fill="hold" grpId="0" nodeType="afterEffect">
                                  <p:stCondLst>
                                    <p:cond delay="0"/>
                                  </p:stCondLst>
                                  <p:childTnLst>
                                    <p:set>
                                      <p:cBhvr>
                                        <p:cTn id="41" dur="1" fill="hold">
                                          <p:stCondLst>
                                            <p:cond delay="0"/>
                                          </p:stCondLst>
                                        </p:cTn>
                                        <p:tgtEl>
                                          <p:spTgt spid="34">
                                            <p:txEl>
                                              <p:pRg st="2" end="2"/>
                                            </p:txEl>
                                          </p:spTgt>
                                        </p:tgtEl>
                                        <p:attrNameLst>
                                          <p:attrName>style.visibility</p:attrName>
                                        </p:attrNameLst>
                                      </p:cBhvr>
                                      <p:to>
                                        <p:strVal val="visible"/>
                                      </p:to>
                                    </p:set>
                                    <p:anim calcmode="lin" valueType="num">
                                      <p:cBhvr additive="base">
                                        <p:cTn id="42" dur="75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43" dur="75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33" grpId="0"/>
      <p:bldP spid="34" grpId="0" uiExpand="1" build="p"/>
      <p:bldP spid="2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27F1A1-BAC3-4137-9E3C-99456FA0F76C}"/>
              </a:ext>
            </a:extLst>
          </p:cNvPr>
          <p:cNvSpPr>
            <a:spLocks noGrp="1"/>
          </p:cNvSpPr>
          <p:nvPr>
            <p:ph type="ctrTitle"/>
          </p:nvPr>
        </p:nvSpPr>
        <p:spPr>
          <a:xfrm>
            <a:off x="734855" y="430908"/>
            <a:ext cx="10722290" cy="1476379"/>
          </a:xfrm>
        </p:spPr>
        <p:txBody>
          <a:bodyPr anchor="b" anchorCtr="0">
            <a:noAutofit/>
          </a:bodyPr>
          <a:lstStyle/>
          <a:p>
            <a:r>
              <a:rPr lang="en-US" sz="4400" b="1" dirty="0">
                <a:latin typeface="+mn-lt"/>
              </a:rPr>
              <a:t>Steps a person can take </a:t>
            </a:r>
            <a:r>
              <a:rPr lang="en-US" sz="4400" dirty="0">
                <a:latin typeface="+mn-lt"/>
              </a:rPr>
              <a:t>to prepare their accommodation request are: </a:t>
            </a:r>
          </a:p>
        </p:txBody>
      </p:sp>
      <p:sp>
        <p:nvSpPr>
          <p:cNvPr id="40" name="TextBox 39">
            <a:extLst>
              <a:ext uri="{FF2B5EF4-FFF2-40B4-BE49-F238E27FC236}">
                <a16:creationId xmlns:a16="http://schemas.microsoft.com/office/drawing/2014/main" id="{43ED2C70-7E3B-4473-B97C-041AC4ADE920}"/>
              </a:ext>
            </a:extLst>
          </p:cNvPr>
          <p:cNvSpPr txBox="1"/>
          <p:nvPr/>
        </p:nvSpPr>
        <p:spPr>
          <a:xfrm>
            <a:off x="4649492" y="2046769"/>
            <a:ext cx="6679769" cy="4400523"/>
          </a:xfrm>
          <a:prstGeom prst="rect">
            <a:avLst/>
          </a:prstGeom>
          <a:noFill/>
        </p:spPr>
        <p:txBody>
          <a:bodyPr wrap="square" lIns="91440" tIns="91440" rIns="91440" bIns="91440" rtlCol="0" anchor="b" anchorCtr="0">
            <a:noAutofit/>
          </a:bodyPr>
          <a:lstStyle/>
          <a:p>
            <a:pPr marL="342900" lvl="0" indent="-342900">
              <a:lnSpc>
                <a:spcPct val="108000"/>
              </a:lnSpc>
              <a:spcBef>
                <a:spcPts val="1200"/>
              </a:spcBef>
              <a:buClr>
                <a:schemeClr val="accent4">
                  <a:lumMod val="75000"/>
                </a:schemeClr>
              </a:buClr>
              <a:buSzPct val="125000"/>
              <a:buFont typeface="Arial" panose="020B0604020202020204" pitchFamily="34" charset="0"/>
              <a:buChar char="•"/>
              <a:defRPr/>
            </a:pPr>
            <a:r>
              <a:rPr lang="en-US" sz="2800" b="1" dirty="0">
                <a:solidFill>
                  <a:srgbClr val="000000"/>
                </a:solidFill>
              </a:rPr>
              <a:t>List the work tasks </a:t>
            </a:r>
            <a:r>
              <a:rPr lang="en-US" sz="2800" dirty="0">
                <a:solidFill>
                  <a:srgbClr val="000000"/>
                </a:solidFill>
              </a:rPr>
              <a:t>and </a:t>
            </a:r>
            <a:r>
              <a:rPr lang="en-US" sz="2800" b="1" dirty="0">
                <a:solidFill>
                  <a:srgbClr val="000000"/>
                </a:solidFill>
              </a:rPr>
              <a:t>responsibilities </a:t>
            </a:r>
            <a:r>
              <a:rPr lang="en-US" sz="2800" dirty="0">
                <a:solidFill>
                  <a:srgbClr val="000000"/>
                </a:solidFill>
              </a:rPr>
              <a:t>that are impacted</a:t>
            </a:r>
          </a:p>
          <a:p>
            <a:pPr marL="342900" lvl="0" indent="-342900">
              <a:lnSpc>
                <a:spcPct val="108000"/>
              </a:lnSpc>
              <a:spcBef>
                <a:spcPts val="1200"/>
              </a:spcBef>
              <a:buClr>
                <a:schemeClr val="accent4">
                  <a:lumMod val="75000"/>
                </a:schemeClr>
              </a:buClr>
              <a:buSzPct val="125000"/>
              <a:buFont typeface="Arial" panose="020B0604020202020204" pitchFamily="34" charset="0"/>
              <a:buChar char="•"/>
              <a:defRPr/>
            </a:pPr>
            <a:r>
              <a:rPr lang="en-US" sz="2800" b="1" dirty="0">
                <a:solidFill>
                  <a:srgbClr val="000000"/>
                </a:solidFill>
              </a:rPr>
              <a:t>Think about changes </a:t>
            </a:r>
            <a:r>
              <a:rPr lang="en-US" sz="2800" dirty="0">
                <a:solidFill>
                  <a:srgbClr val="000000"/>
                </a:solidFill>
              </a:rPr>
              <a:t>or </a:t>
            </a:r>
            <a:r>
              <a:rPr lang="en-US" sz="2800" b="1" dirty="0">
                <a:solidFill>
                  <a:srgbClr val="000000"/>
                </a:solidFill>
              </a:rPr>
              <a:t>adaptations </a:t>
            </a:r>
            <a:r>
              <a:rPr lang="en-US" sz="2800" dirty="0">
                <a:solidFill>
                  <a:srgbClr val="000000"/>
                </a:solidFill>
              </a:rPr>
              <a:t>that could be made</a:t>
            </a:r>
          </a:p>
          <a:p>
            <a:pPr marL="342900" lvl="0" indent="-342900">
              <a:lnSpc>
                <a:spcPct val="108000"/>
              </a:lnSpc>
              <a:spcBef>
                <a:spcPts val="1200"/>
              </a:spcBef>
              <a:buClr>
                <a:schemeClr val="accent4">
                  <a:lumMod val="75000"/>
                </a:schemeClr>
              </a:buClr>
              <a:buSzPct val="125000"/>
              <a:buFont typeface="Arial" panose="020B0604020202020204" pitchFamily="34" charset="0"/>
              <a:buChar char="•"/>
              <a:defRPr/>
            </a:pPr>
            <a:r>
              <a:rPr lang="en-US" sz="2800" dirty="0">
                <a:solidFill>
                  <a:srgbClr val="000000"/>
                </a:solidFill>
              </a:rPr>
              <a:t>Consider if these changes and adaptations </a:t>
            </a:r>
            <a:r>
              <a:rPr lang="en-US" sz="2800" b="1" dirty="0">
                <a:solidFill>
                  <a:srgbClr val="000000"/>
                </a:solidFill>
              </a:rPr>
              <a:t>are reasonable</a:t>
            </a:r>
            <a:endParaRPr lang="en-US" sz="2800" dirty="0">
              <a:solidFill>
                <a:srgbClr val="000000"/>
              </a:solidFill>
            </a:endParaRPr>
          </a:p>
          <a:p>
            <a:pPr marL="342900" lvl="0" indent="-342900">
              <a:lnSpc>
                <a:spcPct val="108000"/>
              </a:lnSpc>
              <a:spcBef>
                <a:spcPts val="1200"/>
              </a:spcBef>
              <a:buClr>
                <a:schemeClr val="accent4">
                  <a:lumMod val="75000"/>
                </a:schemeClr>
              </a:buClr>
              <a:buSzPct val="125000"/>
              <a:buFont typeface="Arial" panose="020B0604020202020204" pitchFamily="34" charset="0"/>
              <a:buChar char="•"/>
              <a:defRPr/>
            </a:pPr>
            <a:r>
              <a:rPr lang="en-US" sz="2800" dirty="0">
                <a:solidFill>
                  <a:srgbClr val="000000"/>
                </a:solidFill>
              </a:rPr>
              <a:t>Explain how the </a:t>
            </a:r>
            <a:r>
              <a:rPr lang="en-US" sz="2800" b="1" dirty="0">
                <a:solidFill>
                  <a:srgbClr val="000000"/>
                </a:solidFill>
              </a:rPr>
              <a:t>accommodation</a:t>
            </a:r>
            <a:r>
              <a:rPr lang="en-US" sz="2800" dirty="0">
                <a:solidFill>
                  <a:srgbClr val="000000"/>
                </a:solidFill>
              </a:rPr>
              <a:t> </a:t>
            </a:r>
            <a:r>
              <a:rPr lang="en-US" sz="2800" b="1" dirty="0">
                <a:solidFill>
                  <a:srgbClr val="000000"/>
                </a:solidFill>
              </a:rPr>
              <a:t>will be effective</a:t>
            </a:r>
          </a:p>
        </p:txBody>
      </p:sp>
      <p:sp>
        <p:nvSpPr>
          <p:cNvPr id="50" name="Freeform: Shape 49">
            <a:extLst>
              <a:ext uri="{FF2B5EF4-FFF2-40B4-BE49-F238E27FC236}">
                <a16:creationId xmlns:a16="http://schemas.microsoft.com/office/drawing/2014/main" id="{2FC0BB5A-14D9-4D81-B8DE-A1CC16001992}"/>
              </a:ext>
              <a:ext uri="{C183D7F6-B498-43B3-948B-1728B52AA6E4}">
                <adec:decorative xmlns:adec="http://schemas.microsoft.com/office/drawing/2017/decorative" val="1"/>
              </a:ext>
            </a:extLst>
          </p:cNvPr>
          <p:cNvSpPr/>
          <p:nvPr/>
        </p:nvSpPr>
        <p:spPr>
          <a:xfrm flipH="1">
            <a:off x="10722290" y="0"/>
            <a:ext cx="1476379" cy="1476379"/>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schemeClr>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pic>
        <p:nvPicPr>
          <p:cNvPr id="21" name="Picture Placeholder 20">
            <a:extLst>
              <a:ext uri="{FF2B5EF4-FFF2-40B4-BE49-F238E27FC236}">
                <a16:creationId xmlns:a16="http://schemas.microsoft.com/office/drawing/2014/main" id="{DB4073FD-7A23-DA94-8BE4-3407AAC87A61}"/>
              </a:ext>
              <a:ext uri="{C183D7F6-B498-43B3-948B-1728B52AA6E4}">
                <adec:decorative xmlns:adec="http://schemas.microsoft.com/office/drawing/2017/decorative" val="1"/>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457" b="7457"/>
          <a:stretch/>
        </p:blipFill>
        <p:spPr>
          <a:xfrm flipH="1">
            <a:off x="119442" y="2788589"/>
            <a:ext cx="3935410" cy="3935410"/>
          </a:xfrm>
        </p:spPr>
      </p:pic>
      <p:sp>
        <p:nvSpPr>
          <p:cNvPr id="2" name="Freeform: Shape 1">
            <a:extLst>
              <a:ext uri="{FF2B5EF4-FFF2-40B4-BE49-F238E27FC236}">
                <a16:creationId xmlns:a16="http://schemas.microsoft.com/office/drawing/2014/main" id="{B82DA085-1E11-6B09-B2E9-FDCB1DDDA626}"/>
              </a:ext>
              <a:ext uri="{C183D7F6-B498-43B3-948B-1728B52AA6E4}">
                <adec:decorative xmlns:adec="http://schemas.microsoft.com/office/drawing/2017/decorative" val="1"/>
              </a:ext>
            </a:extLst>
          </p:cNvPr>
          <p:cNvSpPr/>
          <p:nvPr/>
        </p:nvSpPr>
        <p:spPr>
          <a:xfrm rot="10800000" flipH="1">
            <a:off x="0" y="2654444"/>
            <a:ext cx="4203700" cy="4203700"/>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99000"/>
                  <a:alpha val="90000"/>
                </a:schemeClr>
              </a:gs>
              <a:gs pos="100000">
                <a:schemeClr val="accent6">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Tree>
    <p:custDataLst>
      <p:tags r:id="rId1"/>
    </p:custDataLst>
    <p:extLst>
      <p:ext uri="{BB962C8B-B14F-4D97-AF65-F5344CB8AC3E}">
        <p14:creationId xmlns:p14="http://schemas.microsoft.com/office/powerpoint/2010/main" val="341524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up)">
                                      <p:cBhvr>
                                        <p:cTn id="10" dur="1000"/>
                                        <p:tgtEl>
                                          <p:spTgt spid="5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10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0">
                                            <p:txEl>
                                              <p:pRg st="0" end="0"/>
                                            </p:txEl>
                                          </p:spTgt>
                                        </p:tgtEl>
                                        <p:attrNameLst>
                                          <p:attrName>style.visibility</p:attrName>
                                        </p:attrNameLst>
                                      </p:cBhvr>
                                      <p:to>
                                        <p:strVal val="visible"/>
                                      </p:to>
                                    </p:set>
                                    <p:animEffect transition="in" filter="fade">
                                      <p:cBhvr>
                                        <p:cTn id="17" dur="1000"/>
                                        <p:tgtEl>
                                          <p:spTgt spid="40">
                                            <p:txEl>
                                              <p:pRg st="0" end="0"/>
                                            </p:txEl>
                                          </p:spTgt>
                                        </p:tgtEl>
                                      </p:cBhvr>
                                    </p:animEffect>
                                    <p:anim calcmode="lin" valueType="num">
                                      <p:cBhvr>
                                        <p:cTn id="18"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0">
                                            <p:txEl>
                                              <p:pRg st="1" end="1"/>
                                            </p:txEl>
                                          </p:spTgt>
                                        </p:tgtEl>
                                        <p:attrNameLst>
                                          <p:attrName>style.visibility</p:attrName>
                                        </p:attrNameLst>
                                      </p:cBhvr>
                                      <p:to>
                                        <p:strVal val="visible"/>
                                      </p:to>
                                    </p:set>
                                    <p:animEffect transition="in" filter="fade">
                                      <p:cBhvr>
                                        <p:cTn id="23" dur="1000"/>
                                        <p:tgtEl>
                                          <p:spTgt spid="40">
                                            <p:txEl>
                                              <p:pRg st="1" end="1"/>
                                            </p:txEl>
                                          </p:spTgt>
                                        </p:tgtEl>
                                      </p:cBhvr>
                                    </p:animEffect>
                                    <p:anim calcmode="lin" valueType="num">
                                      <p:cBhvr>
                                        <p:cTn id="24"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xEl>
                                              <p:pRg st="2" end="2"/>
                                            </p:txEl>
                                          </p:spTgt>
                                        </p:tgtEl>
                                        <p:attrNameLst>
                                          <p:attrName>style.visibility</p:attrName>
                                        </p:attrNameLst>
                                      </p:cBhvr>
                                      <p:to>
                                        <p:strVal val="visible"/>
                                      </p:to>
                                    </p:set>
                                    <p:animEffect transition="in" filter="fade">
                                      <p:cBhvr>
                                        <p:cTn id="29" dur="1000"/>
                                        <p:tgtEl>
                                          <p:spTgt spid="40">
                                            <p:txEl>
                                              <p:pRg st="2" end="2"/>
                                            </p:txEl>
                                          </p:spTgt>
                                        </p:tgtEl>
                                      </p:cBhvr>
                                    </p:animEffect>
                                    <p:anim calcmode="lin" valueType="num">
                                      <p:cBhvr>
                                        <p:cTn id="30"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40">
                                            <p:txEl>
                                              <p:pRg st="3" end="3"/>
                                            </p:txEl>
                                          </p:spTgt>
                                        </p:tgtEl>
                                        <p:attrNameLst>
                                          <p:attrName>style.visibility</p:attrName>
                                        </p:attrNameLst>
                                      </p:cBhvr>
                                      <p:to>
                                        <p:strVal val="visible"/>
                                      </p:to>
                                    </p:set>
                                    <p:animEffect transition="in" filter="fade">
                                      <p:cBhvr>
                                        <p:cTn id="35" dur="1000"/>
                                        <p:tgtEl>
                                          <p:spTgt spid="40">
                                            <p:txEl>
                                              <p:pRg st="3" end="3"/>
                                            </p:txEl>
                                          </p:spTgt>
                                        </p:tgtEl>
                                      </p:cBhvr>
                                    </p:animEffect>
                                    <p:anim calcmode="lin" valueType="num">
                                      <p:cBhvr>
                                        <p:cTn id="36"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build="p"/>
      <p:bldP spid="50"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B3E3CA-2FBC-200B-52D8-9646CAC54609}"/>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l="14279" t="8387" r="708" b="5376"/>
          <a:stretch/>
        </p:blipFill>
        <p:spPr>
          <a:xfrm flipH="1">
            <a:off x="6074654" y="-1"/>
            <a:ext cx="6117345" cy="4136571"/>
          </a:xfrm>
        </p:spPr>
      </p:pic>
      <p:sp>
        <p:nvSpPr>
          <p:cNvPr id="9" name="Title 1">
            <a:extLst>
              <a:ext uri="{FF2B5EF4-FFF2-40B4-BE49-F238E27FC236}">
                <a16:creationId xmlns:a16="http://schemas.microsoft.com/office/drawing/2014/main" id="{246A8D5B-5CA4-1592-C6FB-CF16F1A8A901}"/>
              </a:ext>
            </a:extLst>
          </p:cNvPr>
          <p:cNvSpPr>
            <a:spLocks noGrp="1"/>
          </p:cNvSpPr>
          <p:nvPr>
            <p:ph type="ctrTitle"/>
          </p:nvPr>
        </p:nvSpPr>
        <p:spPr>
          <a:xfrm>
            <a:off x="562708" y="365759"/>
            <a:ext cx="4185937" cy="1836528"/>
          </a:xfrm>
        </p:spPr>
        <p:txBody>
          <a:bodyPr>
            <a:normAutofit/>
          </a:bodyPr>
          <a:lstStyle/>
          <a:p>
            <a:r>
              <a:rPr lang="en-US" sz="4800" b="1" dirty="0"/>
              <a:t>Prevocational </a:t>
            </a:r>
            <a:r>
              <a:rPr lang="en-US" sz="4800" dirty="0"/>
              <a:t>Services</a:t>
            </a:r>
            <a:endParaRPr lang="en-US" sz="4800" b="1" dirty="0"/>
          </a:p>
        </p:txBody>
      </p:sp>
      <p:sp>
        <p:nvSpPr>
          <p:cNvPr id="10" name="Content Placeholder 2">
            <a:extLst>
              <a:ext uri="{FF2B5EF4-FFF2-40B4-BE49-F238E27FC236}">
                <a16:creationId xmlns:a16="http://schemas.microsoft.com/office/drawing/2014/main" id="{CC4DAD23-A3C5-A057-58D6-C3E039E3951A}"/>
              </a:ext>
            </a:extLst>
          </p:cNvPr>
          <p:cNvSpPr txBox="1">
            <a:spLocks/>
          </p:cNvSpPr>
          <p:nvPr/>
        </p:nvSpPr>
        <p:spPr>
          <a:xfrm>
            <a:off x="731518" y="2346535"/>
            <a:ext cx="5063975" cy="983283"/>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8000"/>
              </a:lnSpc>
              <a:buClr>
                <a:srgbClr val="00B0F0">
                  <a:lumMod val="75000"/>
                </a:srgbClr>
              </a:buClr>
              <a:buNone/>
            </a:pPr>
            <a:r>
              <a:rPr lang="en-US" dirty="0">
                <a:solidFill>
                  <a:schemeClr val="bg2">
                    <a:lumMod val="50000"/>
                  </a:schemeClr>
                </a:solidFill>
                <a:latin typeface="+mn-lt"/>
              </a:rPr>
              <a:t>Help people </a:t>
            </a:r>
            <a:r>
              <a:rPr lang="en-US" b="1" dirty="0">
                <a:solidFill>
                  <a:schemeClr val="bg2">
                    <a:lumMod val="50000"/>
                  </a:schemeClr>
                </a:solidFill>
                <a:latin typeface="+mn-lt"/>
              </a:rPr>
              <a:t>explore jobs </a:t>
            </a:r>
            <a:r>
              <a:rPr lang="en-US" dirty="0">
                <a:solidFill>
                  <a:schemeClr val="bg2">
                    <a:lumMod val="50000"/>
                  </a:schemeClr>
                </a:solidFill>
                <a:latin typeface="+mn-lt"/>
              </a:rPr>
              <a:t>and </a:t>
            </a:r>
            <a:r>
              <a:rPr lang="en-US" b="1" dirty="0">
                <a:solidFill>
                  <a:schemeClr val="bg2">
                    <a:lumMod val="50000"/>
                  </a:schemeClr>
                </a:solidFill>
                <a:latin typeface="+mn-lt"/>
              </a:rPr>
              <a:t>develop employability skills</a:t>
            </a:r>
            <a:endParaRPr lang="en-US" dirty="0">
              <a:solidFill>
                <a:schemeClr val="bg2">
                  <a:lumMod val="50000"/>
                </a:schemeClr>
              </a:solidFill>
              <a:latin typeface="+mn-lt"/>
            </a:endParaRPr>
          </a:p>
        </p:txBody>
      </p:sp>
      <p:sp>
        <p:nvSpPr>
          <p:cNvPr id="13" name="Freeform: Shape 12">
            <a:extLst>
              <a:ext uri="{FF2B5EF4-FFF2-40B4-BE49-F238E27FC236}">
                <a16:creationId xmlns:a16="http://schemas.microsoft.com/office/drawing/2014/main" id="{0B13F2ED-CA56-B8DB-23F8-3F9F8553B463}"/>
              </a:ext>
              <a:ext uri="{C183D7F6-B498-43B3-948B-1728B52AA6E4}">
                <adec:decorative xmlns:adec="http://schemas.microsoft.com/office/drawing/2017/decorative" val="1"/>
              </a:ext>
            </a:extLst>
          </p:cNvPr>
          <p:cNvSpPr/>
          <p:nvPr/>
        </p:nvSpPr>
        <p:spPr>
          <a:xfrm flipH="1">
            <a:off x="8314168" y="-12881"/>
            <a:ext cx="3877830" cy="5847624"/>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75000"/>
                  <a:alpha val="90000"/>
                </a:schemeClr>
              </a:gs>
              <a:gs pos="100000">
                <a:schemeClr val="accent2">
                  <a:lumMod val="20000"/>
                  <a:lumOff val="80000"/>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33" name="Content Placeholder 2">
            <a:extLst>
              <a:ext uri="{FF2B5EF4-FFF2-40B4-BE49-F238E27FC236}">
                <a16:creationId xmlns:a16="http://schemas.microsoft.com/office/drawing/2014/main" id="{58BC98C2-CCC5-C866-3E17-EFCB3CDBDD3F}"/>
              </a:ext>
            </a:extLst>
          </p:cNvPr>
          <p:cNvSpPr txBox="1">
            <a:spLocks/>
          </p:cNvSpPr>
          <p:nvPr/>
        </p:nvSpPr>
        <p:spPr>
          <a:xfrm>
            <a:off x="1547728" y="3741241"/>
            <a:ext cx="7820749" cy="426655"/>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8000"/>
              </a:lnSpc>
              <a:buClr>
                <a:srgbClr val="00B0F0">
                  <a:lumMod val="75000"/>
                </a:srgbClr>
              </a:buClr>
              <a:buNone/>
            </a:pPr>
            <a:r>
              <a:rPr lang="en-US" sz="2200" dirty="0">
                <a:solidFill>
                  <a:srgbClr val="000000"/>
                </a:solidFill>
                <a:latin typeface="Lato"/>
              </a:rPr>
              <a:t>Can include </a:t>
            </a:r>
            <a:r>
              <a:rPr lang="en-US" sz="2200" b="1" dirty="0">
                <a:solidFill>
                  <a:srgbClr val="000000"/>
                </a:solidFill>
                <a:latin typeface="Lato"/>
              </a:rPr>
              <a:t>internships</a:t>
            </a:r>
            <a:r>
              <a:rPr lang="en-US" sz="2200" dirty="0">
                <a:solidFill>
                  <a:srgbClr val="000000"/>
                </a:solidFill>
                <a:latin typeface="Lato"/>
              </a:rPr>
              <a:t> and </a:t>
            </a:r>
            <a:r>
              <a:rPr lang="en-US" sz="2200" b="1" dirty="0">
                <a:solidFill>
                  <a:srgbClr val="000000"/>
                </a:solidFill>
                <a:latin typeface="Lato"/>
              </a:rPr>
              <a:t>volunteering</a:t>
            </a:r>
            <a:endParaRPr lang="en-US" sz="2200" dirty="0">
              <a:solidFill>
                <a:srgbClr val="000000"/>
              </a:solidFill>
              <a:latin typeface="Lato"/>
            </a:endParaRPr>
          </a:p>
        </p:txBody>
      </p:sp>
      <p:sp>
        <p:nvSpPr>
          <p:cNvPr id="34" name="Content Placeholder 2">
            <a:extLst>
              <a:ext uri="{FF2B5EF4-FFF2-40B4-BE49-F238E27FC236}">
                <a16:creationId xmlns:a16="http://schemas.microsoft.com/office/drawing/2014/main" id="{A1496873-49B5-DA85-AE5C-FA60C336B3BE}"/>
              </a:ext>
            </a:extLst>
          </p:cNvPr>
          <p:cNvSpPr txBox="1">
            <a:spLocks/>
          </p:cNvSpPr>
          <p:nvPr/>
        </p:nvSpPr>
        <p:spPr>
          <a:xfrm>
            <a:off x="1910584" y="4417360"/>
            <a:ext cx="7820749" cy="792268"/>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8000"/>
              </a:lnSpc>
              <a:buClr>
                <a:srgbClr val="00B0F0">
                  <a:lumMod val="75000"/>
                </a:srgbClr>
              </a:buClr>
              <a:buNone/>
            </a:pPr>
            <a:r>
              <a:rPr lang="en-US" sz="2200" b="1" dirty="0">
                <a:solidFill>
                  <a:srgbClr val="000000"/>
                </a:solidFill>
                <a:latin typeface="Lato"/>
              </a:rPr>
              <a:t>Success depends on the service provider’s experience </a:t>
            </a:r>
            <a:r>
              <a:rPr lang="en-US" sz="2200" dirty="0">
                <a:solidFill>
                  <a:srgbClr val="000000"/>
                </a:solidFill>
                <a:latin typeface="Lato"/>
              </a:rPr>
              <a:t>working with people with physical disabilities</a:t>
            </a:r>
          </a:p>
        </p:txBody>
      </p:sp>
      <p:sp>
        <p:nvSpPr>
          <p:cNvPr id="35" name="Content Placeholder 2">
            <a:extLst>
              <a:ext uri="{FF2B5EF4-FFF2-40B4-BE49-F238E27FC236}">
                <a16:creationId xmlns:a16="http://schemas.microsoft.com/office/drawing/2014/main" id="{F6658C1D-86C2-B356-D1EB-C8F93CD37485}"/>
              </a:ext>
            </a:extLst>
          </p:cNvPr>
          <p:cNvSpPr txBox="1">
            <a:spLocks/>
          </p:cNvSpPr>
          <p:nvPr/>
        </p:nvSpPr>
        <p:spPr>
          <a:xfrm>
            <a:off x="2752411" y="5459092"/>
            <a:ext cx="8423587" cy="792268"/>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8000"/>
              </a:lnSpc>
              <a:spcBef>
                <a:spcPts val="0"/>
              </a:spcBef>
              <a:buClr>
                <a:srgbClr val="00B0F0">
                  <a:lumMod val="75000"/>
                </a:srgbClr>
              </a:buClr>
              <a:buNone/>
            </a:pPr>
            <a:r>
              <a:rPr lang="en-US" sz="2200" dirty="0">
                <a:solidFill>
                  <a:srgbClr val="000000"/>
                </a:solidFill>
                <a:latin typeface="Lato"/>
              </a:rPr>
              <a:t>Should include </a:t>
            </a:r>
            <a:r>
              <a:rPr lang="en-US" sz="2200" b="1" dirty="0">
                <a:solidFill>
                  <a:srgbClr val="000000"/>
                </a:solidFill>
                <a:latin typeface="Lato"/>
              </a:rPr>
              <a:t>specific goals </a:t>
            </a:r>
            <a:r>
              <a:rPr lang="en-US" sz="2200" dirty="0">
                <a:solidFill>
                  <a:srgbClr val="000000"/>
                </a:solidFill>
                <a:latin typeface="Lato"/>
              </a:rPr>
              <a:t>and </a:t>
            </a:r>
            <a:r>
              <a:rPr lang="en-US" sz="2200" b="1" dirty="0">
                <a:solidFill>
                  <a:srgbClr val="000000"/>
                </a:solidFill>
                <a:latin typeface="Lato"/>
              </a:rPr>
              <a:t>outcomes</a:t>
            </a:r>
            <a:r>
              <a:rPr lang="en-US" sz="2200" dirty="0">
                <a:solidFill>
                  <a:srgbClr val="000000"/>
                </a:solidFill>
                <a:latin typeface="Lato"/>
              </a:rPr>
              <a:t> defined by the person and their employment team</a:t>
            </a:r>
          </a:p>
        </p:txBody>
      </p:sp>
      <p:grpSp>
        <p:nvGrpSpPr>
          <p:cNvPr id="14" name="Group 13">
            <a:extLst>
              <a:ext uri="{FF2B5EF4-FFF2-40B4-BE49-F238E27FC236}">
                <a16:creationId xmlns:a16="http://schemas.microsoft.com/office/drawing/2014/main" id="{8573962C-0C28-9A80-E29C-F0D5279537B1}"/>
              </a:ext>
              <a:ext uri="{C183D7F6-B498-43B3-948B-1728B52AA6E4}">
                <adec:decorative xmlns:adec="http://schemas.microsoft.com/office/drawing/2017/decorative" val="1"/>
              </a:ext>
            </a:extLst>
          </p:cNvPr>
          <p:cNvGrpSpPr/>
          <p:nvPr/>
        </p:nvGrpSpPr>
        <p:grpSpPr>
          <a:xfrm>
            <a:off x="1148350" y="3703716"/>
            <a:ext cx="360226" cy="360226"/>
            <a:chOff x="858066" y="3863370"/>
            <a:chExt cx="360226" cy="360226"/>
          </a:xfrm>
        </p:grpSpPr>
        <p:sp>
          <p:nvSpPr>
            <p:cNvPr id="2" name="Oval 1">
              <a:extLst>
                <a:ext uri="{FF2B5EF4-FFF2-40B4-BE49-F238E27FC236}">
                  <a16:creationId xmlns:a16="http://schemas.microsoft.com/office/drawing/2014/main" id="{5969C5C0-AB01-7F62-86A7-6464AA1E6507}"/>
                </a:ext>
                <a:ext uri="{C183D7F6-B498-43B3-948B-1728B52AA6E4}">
                  <adec:decorative xmlns:adec="http://schemas.microsoft.com/office/drawing/2017/decorative" val="1"/>
                </a:ext>
              </a:extLst>
            </p:cNvPr>
            <p:cNvSpPr>
              <a:spLocks/>
            </p:cNvSpPr>
            <p:nvPr/>
          </p:nvSpPr>
          <p:spPr>
            <a:xfrm>
              <a:off x="897220" y="4025703"/>
              <a:ext cx="182880" cy="18288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pic>
          <p:nvPicPr>
            <p:cNvPr id="3" name="Graphic 2">
              <a:extLst>
                <a:ext uri="{FF2B5EF4-FFF2-40B4-BE49-F238E27FC236}">
                  <a16:creationId xmlns:a16="http://schemas.microsoft.com/office/drawing/2014/main" id="{D198F40E-9ED9-3D30-B0A2-5D1A1143815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066" y="3863370"/>
              <a:ext cx="360226" cy="360226"/>
            </a:xfrm>
            <a:prstGeom prst="rect">
              <a:avLst/>
            </a:prstGeom>
          </p:spPr>
        </p:pic>
      </p:grpSp>
      <p:grpSp>
        <p:nvGrpSpPr>
          <p:cNvPr id="12" name="Group 11">
            <a:extLst>
              <a:ext uri="{FF2B5EF4-FFF2-40B4-BE49-F238E27FC236}">
                <a16:creationId xmlns:a16="http://schemas.microsoft.com/office/drawing/2014/main" id="{C44A726C-C2F4-23EC-7BAB-3A574D08CBDC}"/>
              </a:ext>
              <a:ext uri="{C183D7F6-B498-43B3-948B-1728B52AA6E4}">
                <adec:decorative xmlns:adec="http://schemas.microsoft.com/office/drawing/2017/decorative" val="1"/>
              </a:ext>
            </a:extLst>
          </p:cNvPr>
          <p:cNvGrpSpPr/>
          <p:nvPr/>
        </p:nvGrpSpPr>
        <p:grpSpPr>
          <a:xfrm>
            <a:off x="1511206" y="4560811"/>
            <a:ext cx="360226" cy="360226"/>
            <a:chOff x="871461" y="4570506"/>
            <a:chExt cx="360226" cy="360226"/>
          </a:xfrm>
        </p:grpSpPr>
        <p:sp>
          <p:nvSpPr>
            <p:cNvPr id="4" name="Oval 3">
              <a:extLst>
                <a:ext uri="{FF2B5EF4-FFF2-40B4-BE49-F238E27FC236}">
                  <a16:creationId xmlns:a16="http://schemas.microsoft.com/office/drawing/2014/main" id="{A1D08398-28D1-B856-BED1-78C682DC618D}"/>
                </a:ext>
                <a:ext uri="{C183D7F6-B498-43B3-948B-1728B52AA6E4}">
                  <adec:decorative xmlns:adec="http://schemas.microsoft.com/office/drawing/2017/decorative" val="1"/>
                </a:ext>
              </a:extLst>
            </p:cNvPr>
            <p:cNvSpPr>
              <a:spLocks/>
            </p:cNvSpPr>
            <p:nvPr/>
          </p:nvSpPr>
          <p:spPr>
            <a:xfrm>
              <a:off x="910615" y="4732839"/>
              <a:ext cx="182880" cy="18288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pic>
          <p:nvPicPr>
            <p:cNvPr id="5" name="Graphic 4">
              <a:extLst>
                <a:ext uri="{FF2B5EF4-FFF2-40B4-BE49-F238E27FC236}">
                  <a16:creationId xmlns:a16="http://schemas.microsoft.com/office/drawing/2014/main" id="{F031EC60-4160-D65F-5DA4-55BED5FFF9A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1461" y="4570506"/>
              <a:ext cx="360226" cy="360226"/>
            </a:xfrm>
            <a:prstGeom prst="rect">
              <a:avLst/>
            </a:prstGeom>
          </p:spPr>
        </p:pic>
      </p:grpSp>
      <p:grpSp>
        <p:nvGrpSpPr>
          <p:cNvPr id="11" name="Group 10">
            <a:extLst>
              <a:ext uri="{FF2B5EF4-FFF2-40B4-BE49-F238E27FC236}">
                <a16:creationId xmlns:a16="http://schemas.microsoft.com/office/drawing/2014/main" id="{626CD6FF-D78C-6069-929E-F5B9A67DCF19}"/>
              </a:ext>
              <a:ext uri="{C183D7F6-B498-43B3-948B-1728B52AA6E4}">
                <adec:decorative xmlns:adec="http://schemas.microsoft.com/office/drawing/2017/decorative" val="1"/>
              </a:ext>
            </a:extLst>
          </p:cNvPr>
          <p:cNvGrpSpPr/>
          <p:nvPr/>
        </p:nvGrpSpPr>
        <p:grpSpPr>
          <a:xfrm>
            <a:off x="2353031" y="5630505"/>
            <a:ext cx="360226" cy="360226"/>
            <a:chOff x="861866" y="5086115"/>
            <a:chExt cx="360226" cy="360226"/>
          </a:xfrm>
        </p:grpSpPr>
        <p:sp>
          <p:nvSpPr>
            <p:cNvPr id="6" name="Oval 5">
              <a:extLst>
                <a:ext uri="{FF2B5EF4-FFF2-40B4-BE49-F238E27FC236}">
                  <a16:creationId xmlns:a16="http://schemas.microsoft.com/office/drawing/2014/main" id="{93B7BA6D-287A-118D-E360-66C6B088F2B2}"/>
                </a:ext>
                <a:ext uri="{C183D7F6-B498-43B3-948B-1728B52AA6E4}">
                  <adec:decorative xmlns:adec="http://schemas.microsoft.com/office/drawing/2017/decorative" val="1"/>
                </a:ext>
              </a:extLst>
            </p:cNvPr>
            <p:cNvSpPr>
              <a:spLocks/>
            </p:cNvSpPr>
            <p:nvPr/>
          </p:nvSpPr>
          <p:spPr>
            <a:xfrm>
              <a:off x="901020" y="5248448"/>
              <a:ext cx="182880" cy="18288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pic>
          <p:nvPicPr>
            <p:cNvPr id="7" name="Graphic 6">
              <a:extLst>
                <a:ext uri="{FF2B5EF4-FFF2-40B4-BE49-F238E27FC236}">
                  <a16:creationId xmlns:a16="http://schemas.microsoft.com/office/drawing/2014/main" id="{7FF552FA-74FE-E524-323B-D6A72A5505F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1866" y="5086115"/>
              <a:ext cx="360226" cy="360226"/>
            </a:xfrm>
            <a:prstGeom prst="rect">
              <a:avLst/>
            </a:prstGeom>
          </p:spPr>
        </p:pic>
      </p:grpSp>
      <p:sp>
        <p:nvSpPr>
          <p:cNvPr id="24" name="Freeform: Shape 23">
            <a:extLst>
              <a:ext uri="{FF2B5EF4-FFF2-40B4-BE49-F238E27FC236}">
                <a16:creationId xmlns:a16="http://schemas.microsoft.com/office/drawing/2014/main" id="{FE838FE4-D309-C610-9FE3-4BB9116A71E6}"/>
              </a:ext>
              <a:ext uri="{C183D7F6-B498-43B3-948B-1728B52AA6E4}">
                <adec:decorative xmlns:adec="http://schemas.microsoft.com/office/drawing/2017/decorative" val="1"/>
              </a:ext>
            </a:extLst>
          </p:cNvPr>
          <p:cNvSpPr/>
          <p:nvPr/>
        </p:nvSpPr>
        <p:spPr>
          <a:xfrm flipV="1">
            <a:off x="0" y="1027423"/>
            <a:ext cx="2987899" cy="5830577"/>
          </a:xfrm>
          <a:custGeom>
            <a:avLst/>
            <a:gdLst>
              <a:gd name="connsiteX0" fmla="*/ 0 w 3170903"/>
              <a:gd name="connsiteY0" fmla="*/ 3108117 h 3170903"/>
              <a:gd name="connsiteX1" fmla="*/ 1588 w 3170903"/>
              <a:gd name="connsiteY1" fmla="*/ 3170903 h 3170903"/>
              <a:gd name="connsiteX2" fmla="*/ 0 w 3170903"/>
              <a:gd name="connsiteY2" fmla="*/ 3170903 h 3170903"/>
              <a:gd name="connsiteX3" fmla="*/ 0 w 3170903"/>
              <a:gd name="connsiteY3" fmla="*/ 0 h 3170903"/>
              <a:gd name="connsiteX4" fmla="*/ 3170903 w 3170903"/>
              <a:gd name="connsiteY4" fmla="*/ 0 h 3170903"/>
              <a:gd name="connsiteX5" fmla="*/ 3170903 w 3170903"/>
              <a:gd name="connsiteY5" fmla="*/ 4494 h 3170903"/>
              <a:gd name="connsiteX6" fmla="*/ 3080879 w 3170903"/>
              <a:gd name="connsiteY6" fmla="*/ 2218 h 3170903"/>
              <a:gd name="connsiteX7" fmla="*/ 3393 w 3170903"/>
              <a:gd name="connsiteY7" fmla="*/ 2925141 h 3170903"/>
              <a:gd name="connsiteX8" fmla="*/ 0 w 3170903"/>
              <a:gd name="connsiteY8" fmla="*/ 3059311 h 3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903" h="3170903">
                <a:moveTo>
                  <a:pt x="0" y="3108117"/>
                </a:moveTo>
                <a:lnTo>
                  <a:pt x="1588" y="3170903"/>
                </a:lnTo>
                <a:lnTo>
                  <a:pt x="0" y="3170903"/>
                </a:lnTo>
                <a:close/>
                <a:moveTo>
                  <a:pt x="0" y="0"/>
                </a:moveTo>
                <a:lnTo>
                  <a:pt x="3170903" y="0"/>
                </a:lnTo>
                <a:lnTo>
                  <a:pt x="3170903" y="4494"/>
                </a:lnTo>
                <a:lnTo>
                  <a:pt x="3080879" y="2218"/>
                </a:lnTo>
                <a:cubicBezTo>
                  <a:pt x="1432199" y="2218"/>
                  <a:pt x="85925" y="1296971"/>
                  <a:pt x="3393" y="2925141"/>
                </a:cubicBezTo>
                <a:lnTo>
                  <a:pt x="0" y="3059311"/>
                </a:lnTo>
                <a:close/>
              </a:path>
            </a:pathLst>
          </a:custGeom>
          <a:gradFill flip="none" rotWithShape="1">
            <a:gsLst>
              <a:gs pos="0">
                <a:schemeClr val="accent1">
                  <a:lumMod val="75000"/>
                  <a:alpha val="16000"/>
                </a:schemeClr>
              </a:gs>
              <a:gs pos="100000">
                <a:schemeClr val="accent2">
                  <a:lumMod val="20000"/>
                  <a:lumOff val="80000"/>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Tree>
    <p:custDataLst>
      <p:tags r:id="rId1"/>
    </p:custDataLst>
    <p:extLst>
      <p:ext uri="{BB962C8B-B14F-4D97-AF65-F5344CB8AC3E}">
        <p14:creationId xmlns:p14="http://schemas.microsoft.com/office/powerpoint/2010/main" val="218676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1000"/>
                                        <p:tgtEl>
                                          <p:spTgt spid="24"/>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anim calcmode="lin" valueType="num">
                                      <p:cBhvr>
                                        <p:cTn id="2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31"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750" fill="hold"/>
                                        <p:tgtEl>
                                          <p:spTgt spid="14"/>
                                        </p:tgtEl>
                                        <p:attrNameLst>
                                          <p:attrName>ppt_w</p:attrName>
                                        </p:attrNameLst>
                                      </p:cBhvr>
                                      <p:tavLst>
                                        <p:tav tm="0">
                                          <p:val>
                                            <p:fltVal val="0"/>
                                          </p:val>
                                        </p:tav>
                                        <p:tav tm="100000">
                                          <p:val>
                                            <p:strVal val="#ppt_w"/>
                                          </p:val>
                                        </p:tav>
                                      </p:tavLst>
                                    </p:anim>
                                    <p:anim calcmode="lin" valueType="num">
                                      <p:cBhvr>
                                        <p:cTn id="27" dur="750" fill="hold"/>
                                        <p:tgtEl>
                                          <p:spTgt spid="14"/>
                                        </p:tgtEl>
                                        <p:attrNameLst>
                                          <p:attrName>ppt_h</p:attrName>
                                        </p:attrNameLst>
                                      </p:cBhvr>
                                      <p:tavLst>
                                        <p:tav tm="0">
                                          <p:val>
                                            <p:fltVal val="0"/>
                                          </p:val>
                                        </p:tav>
                                        <p:tav tm="100000">
                                          <p:val>
                                            <p:strVal val="#ppt_h"/>
                                          </p:val>
                                        </p:tav>
                                      </p:tavLst>
                                    </p:anim>
                                    <p:anim calcmode="lin" valueType="num">
                                      <p:cBhvr>
                                        <p:cTn id="28" dur="750" fill="hold"/>
                                        <p:tgtEl>
                                          <p:spTgt spid="14"/>
                                        </p:tgtEl>
                                        <p:attrNameLst>
                                          <p:attrName>style.rotation</p:attrName>
                                        </p:attrNameLst>
                                      </p:cBhvr>
                                      <p:tavLst>
                                        <p:tav tm="0">
                                          <p:val>
                                            <p:fltVal val="90"/>
                                          </p:val>
                                        </p:tav>
                                        <p:tav tm="100000">
                                          <p:val>
                                            <p:fltVal val="0"/>
                                          </p:val>
                                        </p:tav>
                                      </p:tavLst>
                                    </p:anim>
                                    <p:animEffect transition="in" filter="fade">
                                      <p:cBhvr>
                                        <p:cTn id="29" dur="750"/>
                                        <p:tgtEl>
                                          <p:spTgt spid="14"/>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750" fill="hold"/>
                                        <p:tgtEl>
                                          <p:spTgt spid="33"/>
                                        </p:tgtEl>
                                        <p:attrNameLst>
                                          <p:attrName>ppt_x</p:attrName>
                                        </p:attrNameLst>
                                      </p:cBhvr>
                                      <p:tavLst>
                                        <p:tav tm="0">
                                          <p:val>
                                            <p:strVal val="#ppt_x"/>
                                          </p:val>
                                        </p:tav>
                                        <p:tav tm="100000">
                                          <p:val>
                                            <p:strVal val="#ppt_x"/>
                                          </p:val>
                                        </p:tav>
                                      </p:tavLst>
                                    </p:anim>
                                    <p:anim calcmode="lin" valueType="num">
                                      <p:cBhvr additive="base">
                                        <p:cTn id="33" dur="750" fill="hold"/>
                                        <p:tgtEl>
                                          <p:spTgt spid="33"/>
                                        </p:tgtEl>
                                        <p:attrNameLst>
                                          <p:attrName>ppt_y</p:attrName>
                                        </p:attrNameLst>
                                      </p:cBhvr>
                                      <p:tavLst>
                                        <p:tav tm="0">
                                          <p:val>
                                            <p:strVal val="1+#ppt_h/2"/>
                                          </p:val>
                                        </p:tav>
                                        <p:tav tm="100000">
                                          <p:val>
                                            <p:strVal val="#ppt_y"/>
                                          </p:val>
                                        </p:tav>
                                      </p:tavLst>
                                    </p:anim>
                                  </p:childTnLst>
                                </p:cTn>
                              </p:par>
                            </p:childTnLst>
                          </p:cTn>
                        </p:par>
                        <p:par>
                          <p:cTn id="34" fill="hold">
                            <p:stCondLst>
                              <p:cond delay="1250"/>
                            </p:stCondLst>
                            <p:childTnLst>
                              <p:par>
                                <p:cTn id="35" presetID="31"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750" fill="hold"/>
                                        <p:tgtEl>
                                          <p:spTgt spid="12"/>
                                        </p:tgtEl>
                                        <p:attrNameLst>
                                          <p:attrName>ppt_w</p:attrName>
                                        </p:attrNameLst>
                                      </p:cBhvr>
                                      <p:tavLst>
                                        <p:tav tm="0">
                                          <p:val>
                                            <p:fltVal val="0"/>
                                          </p:val>
                                        </p:tav>
                                        <p:tav tm="100000">
                                          <p:val>
                                            <p:strVal val="#ppt_w"/>
                                          </p:val>
                                        </p:tav>
                                      </p:tavLst>
                                    </p:anim>
                                    <p:anim calcmode="lin" valueType="num">
                                      <p:cBhvr>
                                        <p:cTn id="38" dur="750" fill="hold"/>
                                        <p:tgtEl>
                                          <p:spTgt spid="12"/>
                                        </p:tgtEl>
                                        <p:attrNameLst>
                                          <p:attrName>ppt_h</p:attrName>
                                        </p:attrNameLst>
                                      </p:cBhvr>
                                      <p:tavLst>
                                        <p:tav tm="0">
                                          <p:val>
                                            <p:fltVal val="0"/>
                                          </p:val>
                                        </p:tav>
                                        <p:tav tm="100000">
                                          <p:val>
                                            <p:strVal val="#ppt_h"/>
                                          </p:val>
                                        </p:tav>
                                      </p:tavLst>
                                    </p:anim>
                                    <p:anim calcmode="lin" valueType="num">
                                      <p:cBhvr>
                                        <p:cTn id="39" dur="750" fill="hold"/>
                                        <p:tgtEl>
                                          <p:spTgt spid="12"/>
                                        </p:tgtEl>
                                        <p:attrNameLst>
                                          <p:attrName>style.rotation</p:attrName>
                                        </p:attrNameLst>
                                      </p:cBhvr>
                                      <p:tavLst>
                                        <p:tav tm="0">
                                          <p:val>
                                            <p:fltVal val="90"/>
                                          </p:val>
                                        </p:tav>
                                        <p:tav tm="100000">
                                          <p:val>
                                            <p:fltVal val="0"/>
                                          </p:val>
                                        </p:tav>
                                      </p:tavLst>
                                    </p:anim>
                                    <p:animEffect transition="in" filter="fade">
                                      <p:cBhvr>
                                        <p:cTn id="40" dur="750"/>
                                        <p:tgtEl>
                                          <p:spTgt spid="12"/>
                                        </p:tgtEl>
                                      </p:cBhvr>
                                    </p:animEffect>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750" fill="hold"/>
                                        <p:tgtEl>
                                          <p:spTgt spid="34"/>
                                        </p:tgtEl>
                                        <p:attrNameLst>
                                          <p:attrName>ppt_x</p:attrName>
                                        </p:attrNameLst>
                                      </p:cBhvr>
                                      <p:tavLst>
                                        <p:tav tm="0">
                                          <p:val>
                                            <p:strVal val="#ppt_x"/>
                                          </p:val>
                                        </p:tav>
                                        <p:tav tm="100000">
                                          <p:val>
                                            <p:strVal val="#ppt_x"/>
                                          </p:val>
                                        </p:tav>
                                      </p:tavLst>
                                    </p:anim>
                                    <p:anim calcmode="lin" valueType="num">
                                      <p:cBhvr additive="base">
                                        <p:cTn id="44" dur="750" fill="hold"/>
                                        <p:tgtEl>
                                          <p:spTgt spid="34"/>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31"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fltVal val="0"/>
                                          </p:val>
                                        </p:tav>
                                        <p:tav tm="100000">
                                          <p:val>
                                            <p:strVal val="#ppt_w"/>
                                          </p:val>
                                        </p:tav>
                                      </p:tavLst>
                                    </p:anim>
                                    <p:anim calcmode="lin" valueType="num">
                                      <p:cBhvr>
                                        <p:cTn id="49" dur="750" fill="hold"/>
                                        <p:tgtEl>
                                          <p:spTgt spid="11"/>
                                        </p:tgtEl>
                                        <p:attrNameLst>
                                          <p:attrName>ppt_h</p:attrName>
                                        </p:attrNameLst>
                                      </p:cBhvr>
                                      <p:tavLst>
                                        <p:tav tm="0">
                                          <p:val>
                                            <p:fltVal val="0"/>
                                          </p:val>
                                        </p:tav>
                                        <p:tav tm="100000">
                                          <p:val>
                                            <p:strVal val="#ppt_h"/>
                                          </p:val>
                                        </p:tav>
                                      </p:tavLst>
                                    </p:anim>
                                    <p:anim calcmode="lin" valueType="num">
                                      <p:cBhvr>
                                        <p:cTn id="50" dur="750" fill="hold"/>
                                        <p:tgtEl>
                                          <p:spTgt spid="11"/>
                                        </p:tgtEl>
                                        <p:attrNameLst>
                                          <p:attrName>style.rotation</p:attrName>
                                        </p:attrNameLst>
                                      </p:cBhvr>
                                      <p:tavLst>
                                        <p:tav tm="0">
                                          <p:val>
                                            <p:fltVal val="90"/>
                                          </p:val>
                                        </p:tav>
                                        <p:tav tm="100000">
                                          <p:val>
                                            <p:fltVal val="0"/>
                                          </p:val>
                                        </p:tav>
                                      </p:tavLst>
                                    </p:anim>
                                    <p:animEffect transition="in" filter="fade">
                                      <p:cBhvr>
                                        <p:cTn id="51" dur="750"/>
                                        <p:tgtEl>
                                          <p:spTgt spid="11"/>
                                        </p:tgtEl>
                                      </p:cBhvr>
                                    </p:animEffect>
                                  </p:childTnLst>
                                </p:cTn>
                              </p:par>
                              <p:par>
                                <p:cTn id="52" presetID="2" presetClass="entr" presetSubtype="4"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750" fill="hold"/>
                                        <p:tgtEl>
                                          <p:spTgt spid="35"/>
                                        </p:tgtEl>
                                        <p:attrNameLst>
                                          <p:attrName>ppt_x</p:attrName>
                                        </p:attrNameLst>
                                      </p:cBhvr>
                                      <p:tavLst>
                                        <p:tav tm="0">
                                          <p:val>
                                            <p:strVal val="#ppt_x"/>
                                          </p:val>
                                        </p:tav>
                                        <p:tav tm="100000">
                                          <p:val>
                                            <p:strVal val="#ppt_x"/>
                                          </p:val>
                                        </p:tav>
                                      </p:tavLst>
                                    </p:anim>
                                    <p:anim calcmode="lin" valueType="num">
                                      <p:cBhvr additive="base">
                                        <p:cTn id="55" dur="75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uiExpand="1" build="p"/>
      <p:bldP spid="13" grpId="0" animBg="1"/>
      <p:bldP spid="33" grpId="0"/>
      <p:bldP spid="34" grpId="0"/>
      <p:bldP spid="35" grpId="0"/>
      <p:bldP spid="2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06E7989-5585-1B09-7E6A-580A192FAB18}"/>
              </a:ext>
              <a:ext uri="{C183D7F6-B498-43B3-948B-1728B52AA6E4}">
                <adec:decorative xmlns:adec="http://schemas.microsoft.com/office/drawing/2017/decorative" val="1"/>
              </a:ext>
            </a:extLst>
          </p:cNvPr>
          <p:cNvSpPr/>
          <p:nvPr/>
        </p:nvSpPr>
        <p:spPr>
          <a:xfrm flipH="1">
            <a:off x="0" y="-3640"/>
            <a:ext cx="4128608" cy="6861640"/>
          </a:xfrm>
          <a:custGeom>
            <a:avLst/>
            <a:gdLst>
              <a:gd name="connsiteX0" fmla="*/ 4128608 w 4128608"/>
              <a:gd name="connsiteY0" fmla="*/ 0 h 6861640"/>
              <a:gd name="connsiteX1" fmla="*/ 1 w 4128608"/>
              <a:gd name="connsiteY1" fmla="*/ 0 h 6861640"/>
              <a:gd name="connsiteX2" fmla="*/ 51605 w 4128608"/>
              <a:gd name="connsiteY2" fmla="*/ 34793 h 6861640"/>
              <a:gd name="connsiteX3" fmla="*/ 1482651 w 4128608"/>
              <a:gd name="connsiteY3" fmla="*/ 3430820 h 6861640"/>
              <a:gd name="connsiteX4" fmla="*/ 51605 w 4128608"/>
              <a:gd name="connsiteY4" fmla="*/ 6826848 h 6861640"/>
              <a:gd name="connsiteX5" fmla="*/ 0 w 4128608"/>
              <a:gd name="connsiteY5" fmla="*/ 6861640 h 6861640"/>
              <a:gd name="connsiteX6" fmla="*/ 4128608 w 4128608"/>
              <a:gd name="connsiteY6" fmla="*/ 6861640 h 686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8608" h="6861640">
                <a:moveTo>
                  <a:pt x="4128608" y="0"/>
                </a:moveTo>
                <a:lnTo>
                  <a:pt x="1" y="0"/>
                </a:lnTo>
                <a:lnTo>
                  <a:pt x="51605" y="34793"/>
                </a:lnTo>
                <a:cubicBezTo>
                  <a:pt x="898341" y="643254"/>
                  <a:pt x="1482651" y="1935274"/>
                  <a:pt x="1482651" y="3430820"/>
                </a:cubicBezTo>
                <a:cubicBezTo>
                  <a:pt x="1482651" y="4926367"/>
                  <a:pt x="898341" y="6218387"/>
                  <a:pt x="51605" y="6826848"/>
                </a:cubicBezTo>
                <a:lnTo>
                  <a:pt x="0" y="6861640"/>
                </a:lnTo>
                <a:lnTo>
                  <a:pt x="4128608" y="6861640"/>
                </a:lnTo>
                <a:close/>
              </a:path>
            </a:pathLst>
          </a:custGeom>
          <a:gradFill>
            <a:gsLst>
              <a:gs pos="0">
                <a:srgbClr val="5DD4FF">
                  <a:alpha val="50000"/>
                </a:srgbClr>
              </a:gs>
              <a:gs pos="100000">
                <a:srgbClr val="00B050">
                  <a:alpha val="5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2" name="Title 1">
            <a:extLst>
              <a:ext uri="{FF2B5EF4-FFF2-40B4-BE49-F238E27FC236}">
                <a16:creationId xmlns:a16="http://schemas.microsoft.com/office/drawing/2014/main" id="{BC095FF8-269A-E400-C6EC-B9281B3BA4A2}"/>
              </a:ext>
            </a:extLst>
          </p:cNvPr>
          <p:cNvSpPr>
            <a:spLocks noGrp="1"/>
          </p:cNvSpPr>
          <p:nvPr>
            <p:ph type="title"/>
          </p:nvPr>
        </p:nvSpPr>
        <p:spPr>
          <a:xfrm>
            <a:off x="4559118" y="365759"/>
            <a:ext cx="6733722" cy="822960"/>
          </a:xfrm>
        </p:spPr>
        <p:txBody>
          <a:bodyPr/>
          <a:lstStyle/>
          <a:p>
            <a:pPr algn="ctr"/>
            <a:r>
              <a:rPr lang="en-US" sz="4800" b="1" dirty="0"/>
              <a:t>More Information</a:t>
            </a:r>
          </a:p>
        </p:txBody>
      </p:sp>
      <p:sp>
        <p:nvSpPr>
          <p:cNvPr id="4" name="Oval 343">
            <a:hlinkClick r:id="" action="ppaction://noaction"/>
            <a:extLst>
              <a:ext uri="{FF2B5EF4-FFF2-40B4-BE49-F238E27FC236}">
                <a16:creationId xmlns:a16="http://schemas.microsoft.com/office/drawing/2014/main" id="{DD25A60D-9E77-3032-1C54-1AD28D95729B}"/>
              </a:ext>
              <a:ext uri="{C183D7F6-B498-43B3-948B-1728B52AA6E4}">
                <adec:decorative xmlns:adec="http://schemas.microsoft.com/office/drawing/2017/decorative" val="1"/>
              </a:ext>
            </a:extLst>
          </p:cNvPr>
          <p:cNvSpPr>
            <a:spLocks noChangeArrowheads="1"/>
          </p:cNvSpPr>
          <p:nvPr/>
        </p:nvSpPr>
        <p:spPr bwMode="auto">
          <a:xfrm>
            <a:off x="997375" y="1662256"/>
            <a:ext cx="3533488" cy="3533488"/>
          </a:xfrm>
          <a:prstGeom prst="ellipse">
            <a:avLst/>
          </a:prstGeom>
          <a:solidFill>
            <a:srgbClr val="012C5F"/>
          </a:solidFill>
          <a:ln w="25400">
            <a:solidFill>
              <a:srgbClr val="A8E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dirty="0">
              <a:ln>
                <a:noFill/>
              </a:ln>
              <a:solidFill>
                <a:srgbClr val="FFFFFF"/>
              </a:solidFill>
              <a:effectLst/>
              <a:uLnTx/>
              <a:uFillTx/>
              <a:ea typeface="+mn-ea"/>
              <a:cs typeface="+mn-cs"/>
            </a:endParaRPr>
          </a:p>
        </p:txBody>
      </p:sp>
      <p:pic>
        <p:nvPicPr>
          <p:cNvPr id="5" name="Graphic 4">
            <a:extLst>
              <a:ext uri="{FF2B5EF4-FFF2-40B4-BE49-F238E27FC236}">
                <a16:creationId xmlns:a16="http://schemas.microsoft.com/office/drawing/2014/main" id="{F5A48E9E-E7FD-E869-336B-FA699EDED87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48311" y="2979904"/>
            <a:ext cx="2646806" cy="898192"/>
          </a:xfrm>
          <a:prstGeom prst="rect">
            <a:avLst/>
          </a:prstGeom>
          <a:solidFill>
            <a:srgbClr val="012C5F"/>
          </a:solidFill>
          <a:ln>
            <a:noFill/>
          </a:ln>
        </p:spPr>
      </p:pic>
      <p:sp>
        <p:nvSpPr>
          <p:cNvPr id="3" name="Content Placeholder 2">
            <a:extLst>
              <a:ext uri="{FF2B5EF4-FFF2-40B4-BE49-F238E27FC236}">
                <a16:creationId xmlns:a16="http://schemas.microsoft.com/office/drawing/2014/main" id="{C6C542F1-D47E-7CE3-6820-FD12688336FA}"/>
              </a:ext>
            </a:extLst>
          </p:cNvPr>
          <p:cNvSpPr>
            <a:spLocks noGrp="1"/>
          </p:cNvSpPr>
          <p:nvPr>
            <p:ph sz="half" idx="1"/>
          </p:nvPr>
        </p:nvSpPr>
        <p:spPr>
          <a:xfrm>
            <a:off x="4863920" y="1662257"/>
            <a:ext cx="6402393" cy="1069654"/>
          </a:xfrm>
        </p:spPr>
        <p:txBody>
          <a:bodyPr>
            <a:noAutofit/>
          </a:bodyPr>
          <a:lstStyle/>
          <a:p>
            <a:pPr marL="0" indent="0">
              <a:lnSpc>
                <a:spcPct val="108000"/>
              </a:lnSpc>
              <a:spcBef>
                <a:spcPts val="1800"/>
              </a:spcBef>
              <a:buClr>
                <a:schemeClr val="accent3"/>
              </a:buClr>
              <a:buSzPct val="125000"/>
              <a:buNone/>
            </a:pPr>
            <a:r>
              <a:rPr lang="en-US" dirty="0">
                <a:solidFill>
                  <a:srgbClr val="000000"/>
                </a:solidFill>
                <a:latin typeface="+mn-lt"/>
              </a:rPr>
              <a:t>Most accommodations are </a:t>
            </a:r>
            <a:r>
              <a:rPr lang="en-US" b="1" dirty="0">
                <a:solidFill>
                  <a:srgbClr val="000000"/>
                </a:solidFill>
                <a:latin typeface="+mn-lt"/>
              </a:rPr>
              <a:t>reasonable</a:t>
            </a:r>
            <a:r>
              <a:rPr lang="en-US" dirty="0">
                <a:solidFill>
                  <a:srgbClr val="000000"/>
                </a:solidFill>
                <a:latin typeface="+mn-lt"/>
              </a:rPr>
              <a:t> – </a:t>
            </a:r>
            <a:r>
              <a:rPr lang="en-US" b="1" dirty="0">
                <a:solidFill>
                  <a:srgbClr val="000000"/>
                </a:solidFill>
                <a:latin typeface="+mn-lt"/>
              </a:rPr>
              <a:t>not expensive </a:t>
            </a:r>
            <a:r>
              <a:rPr lang="en-US" dirty="0">
                <a:solidFill>
                  <a:srgbClr val="000000"/>
                </a:solidFill>
                <a:latin typeface="+mn-lt"/>
              </a:rPr>
              <a:t>and </a:t>
            </a:r>
            <a:r>
              <a:rPr lang="en-US" b="1" dirty="0">
                <a:solidFill>
                  <a:srgbClr val="000000"/>
                </a:solidFill>
                <a:latin typeface="+mn-lt"/>
              </a:rPr>
              <a:t>not disruptive</a:t>
            </a:r>
            <a:r>
              <a:rPr lang="en-US" dirty="0">
                <a:solidFill>
                  <a:srgbClr val="000000"/>
                </a:solidFill>
                <a:latin typeface="+mn-lt"/>
              </a:rPr>
              <a:t>.</a:t>
            </a:r>
            <a:endParaRPr lang="en-US" b="1" dirty="0">
              <a:solidFill>
                <a:srgbClr val="000000"/>
              </a:solidFill>
              <a:latin typeface="+mn-lt"/>
            </a:endParaRPr>
          </a:p>
        </p:txBody>
      </p:sp>
      <p:sp>
        <p:nvSpPr>
          <p:cNvPr id="8" name="TextBox 7">
            <a:extLst>
              <a:ext uri="{FF2B5EF4-FFF2-40B4-BE49-F238E27FC236}">
                <a16:creationId xmlns:a16="http://schemas.microsoft.com/office/drawing/2014/main" id="{6EA302E7-D2B4-3CA3-9ECD-1B22ECBDFE49}"/>
              </a:ext>
            </a:extLst>
          </p:cNvPr>
          <p:cNvSpPr txBox="1"/>
          <p:nvPr/>
        </p:nvSpPr>
        <p:spPr>
          <a:xfrm>
            <a:off x="4877979" y="2681702"/>
            <a:ext cx="6096000" cy="461665"/>
          </a:xfrm>
          <a:prstGeom prst="rect">
            <a:avLst/>
          </a:prstGeom>
          <a:noFill/>
        </p:spPr>
        <p:txBody>
          <a:bodyPr wrap="square">
            <a:spAutoFit/>
          </a:bodyPr>
          <a:lstStyle/>
          <a:p>
            <a:pPr marL="0" indent="0">
              <a:buFont typeface="Arial" panose="020B0604020202020204" pitchFamily="34" charset="0"/>
              <a:buNone/>
            </a:pPr>
            <a:r>
              <a:rPr lang="en-US" sz="2400" i="1" dirty="0"/>
              <a:t>Come prepared with ideas and information</a:t>
            </a:r>
          </a:p>
        </p:txBody>
      </p:sp>
      <p:sp>
        <p:nvSpPr>
          <p:cNvPr id="21" name="Content Placeholder 2">
            <a:extLst>
              <a:ext uri="{FF2B5EF4-FFF2-40B4-BE49-F238E27FC236}">
                <a16:creationId xmlns:a16="http://schemas.microsoft.com/office/drawing/2014/main" id="{216672B0-CE24-3A29-FF27-9012A0FEA239}"/>
              </a:ext>
            </a:extLst>
          </p:cNvPr>
          <p:cNvSpPr txBox="1">
            <a:spLocks/>
          </p:cNvSpPr>
          <p:nvPr/>
        </p:nvSpPr>
        <p:spPr>
          <a:xfrm>
            <a:off x="4863920" y="3603377"/>
            <a:ext cx="6733722" cy="27861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8000"/>
              </a:lnSpc>
              <a:spcBef>
                <a:spcPts val="1800"/>
              </a:spcBef>
              <a:buClr>
                <a:srgbClr val="F9DA5D"/>
              </a:buClr>
              <a:buSzPct val="125000"/>
              <a:buNone/>
              <a:defRPr/>
            </a:pPr>
            <a:r>
              <a:rPr lang="en-US" sz="2400" dirty="0">
                <a:solidFill>
                  <a:schemeClr val="accent1">
                    <a:lumMod val="75000"/>
                  </a:schemeClr>
                </a:solidFill>
                <a:latin typeface="+mn-lt"/>
              </a:rPr>
              <a:t>Job Accommodation Network (JAN) – </a:t>
            </a:r>
            <a:br>
              <a:rPr lang="en-US" sz="2400" dirty="0">
                <a:solidFill>
                  <a:schemeClr val="accent1">
                    <a:lumMod val="75000"/>
                  </a:schemeClr>
                </a:solidFill>
                <a:latin typeface="+mn-lt"/>
              </a:rPr>
            </a:br>
            <a:r>
              <a:rPr lang="en-US" sz="2400" b="1" dirty="0">
                <a:solidFill>
                  <a:schemeClr val="accent1">
                    <a:lumMod val="75000"/>
                  </a:schemeClr>
                </a:solidFill>
                <a:latin typeface="+mn-lt"/>
              </a:rPr>
              <a:t>Sources for Ideas:</a:t>
            </a:r>
          </a:p>
          <a:p>
            <a:pPr marL="347472" lvl="0" indent="-347472">
              <a:lnSpc>
                <a:spcPct val="108000"/>
              </a:lnSpc>
              <a:spcBef>
                <a:spcPts val="1800"/>
              </a:spcBef>
              <a:buClr>
                <a:schemeClr val="accent1">
                  <a:lumMod val="40000"/>
                  <a:lumOff val="60000"/>
                </a:schemeClr>
              </a:buClr>
              <a:buSzPct val="125000"/>
              <a:defRPr/>
            </a:pPr>
            <a:r>
              <a:rPr lang="en-US" sz="2200" dirty="0">
                <a:solidFill>
                  <a:srgbClr val="000000"/>
                </a:solidFill>
                <a:latin typeface="+mn-lt"/>
                <a:hlinkClick r:id="rId5"/>
              </a:rPr>
              <a:t>Searchable Online Accommodation Resource</a:t>
            </a:r>
            <a:r>
              <a:rPr lang="en-US" sz="2200" dirty="0">
                <a:solidFill>
                  <a:srgbClr val="000000"/>
                </a:solidFill>
                <a:latin typeface="+mn-lt"/>
              </a:rPr>
              <a:t> </a:t>
            </a:r>
          </a:p>
          <a:p>
            <a:pPr marL="347472" lvl="0" indent="-347472">
              <a:lnSpc>
                <a:spcPct val="108000"/>
              </a:lnSpc>
              <a:spcBef>
                <a:spcPts val="1800"/>
              </a:spcBef>
              <a:buClr>
                <a:schemeClr val="accent1">
                  <a:lumMod val="40000"/>
                  <a:lumOff val="60000"/>
                </a:schemeClr>
              </a:buClr>
              <a:buSzPct val="125000"/>
              <a:defRPr/>
            </a:pPr>
            <a:r>
              <a:rPr lang="en-US" sz="2200" dirty="0">
                <a:solidFill>
                  <a:srgbClr val="000000"/>
                </a:solidFill>
                <a:latin typeface="+mn-lt"/>
                <a:hlinkClick r:id="rId6"/>
              </a:rPr>
              <a:t>JAN’s “Employees’ Practical Guide to Requesting and Negotiating Reasonable Accommodations Under the Americans with Disabilities Act”</a:t>
            </a:r>
            <a:endParaRPr lang="en-US" sz="2200" dirty="0">
              <a:solidFill>
                <a:srgbClr val="000000"/>
              </a:solidFill>
              <a:latin typeface="+mn-lt"/>
            </a:endParaRPr>
          </a:p>
        </p:txBody>
      </p:sp>
    </p:spTree>
    <p:custDataLst>
      <p:tags r:id="rId1"/>
    </p:custDataLst>
    <p:extLst>
      <p:ext uri="{BB962C8B-B14F-4D97-AF65-F5344CB8AC3E}">
        <p14:creationId xmlns:p14="http://schemas.microsoft.com/office/powerpoint/2010/main" val="100285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000"/>
                                        <p:tgtEl>
                                          <p:spTgt spid="7"/>
                                        </p:tgtEl>
                                      </p:cBhvr>
                                    </p:animEffect>
                                  </p:childTnLst>
                                </p:cTn>
                              </p:par>
                              <p:par>
                                <p:cTn id="13" presetID="3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par>
                                <p:cTn id="19" presetID="3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750"/>
                                        <p:tgtEl>
                                          <p:spTgt spid="3">
                                            <p:txEl>
                                              <p:pRg st="0" end="0"/>
                                            </p:txEl>
                                          </p:spTgt>
                                        </p:tgtEl>
                                      </p:cBhvr>
                                    </p:animEffect>
                                    <p:anim calcmode="lin" valueType="num">
                                      <p:cBhvr>
                                        <p:cTn id="29"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1750"/>
                            </p:stCondLst>
                            <p:childTnLst>
                              <p:par>
                                <p:cTn id="32" presetID="42"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750"/>
                                        <p:tgtEl>
                                          <p:spTgt spid="8"/>
                                        </p:tgtEl>
                                      </p:cBhvr>
                                    </p:animEffect>
                                    <p:anim calcmode="lin" valueType="num">
                                      <p:cBhvr>
                                        <p:cTn id="35" dur="750" fill="hold"/>
                                        <p:tgtEl>
                                          <p:spTgt spid="8"/>
                                        </p:tgtEl>
                                        <p:attrNameLst>
                                          <p:attrName>ppt_x</p:attrName>
                                        </p:attrNameLst>
                                      </p:cBhvr>
                                      <p:tavLst>
                                        <p:tav tm="0">
                                          <p:val>
                                            <p:strVal val="#ppt_x"/>
                                          </p:val>
                                        </p:tav>
                                        <p:tav tm="100000">
                                          <p:val>
                                            <p:strVal val="#ppt_x"/>
                                          </p:val>
                                        </p:tav>
                                      </p:tavLst>
                                    </p:anim>
                                    <p:anim calcmode="lin" valueType="num">
                                      <p:cBhvr>
                                        <p:cTn id="36" dur="750" fill="hold"/>
                                        <p:tgtEl>
                                          <p:spTgt spid="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21">
                                            <p:txEl>
                                              <p:pRg st="0" end="0"/>
                                            </p:txEl>
                                          </p:spTgt>
                                        </p:tgtEl>
                                        <p:attrNameLst>
                                          <p:attrName>style.visibility</p:attrName>
                                        </p:attrNameLst>
                                      </p:cBhvr>
                                      <p:to>
                                        <p:strVal val="visible"/>
                                      </p:to>
                                    </p:set>
                                    <p:animEffect transition="in" filter="fade">
                                      <p:cBhvr>
                                        <p:cTn id="40" dur="750"/>
                                        <p:tgtEl>
                                          <p:spTgt spid="21">
                                            <p:txEl>
                                              <p:pRg st="0" end="0"/>
                                            </p:txEl>
                                          </p:spTgt>
                                        </p:tgtEl>
                                      </p:cBhvr>
                                    </p:animEffect>
                                    <p:anim calcmode="lin" valueType="num">
                                      <p:cBhvr>
                                        <p:cTn id="41"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2" dur="7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1">
                                            <p:txEl>
                                              <p:pRg st="1" end="1"/>
                                            </p:txEl>
                                          </p:spTgt>
                                        </p:tgtEl>
                                        <p:attrNameLst>
                                          <p:attrName>style.visibility</p:attrName>
                                        </p:attrNameLst>
                                      </p:cBhvr>
                                      <p:to>
                                        <p:strVal val="visible"/>
                                      </p:to>
                                    </p:set>
                                    <p:animEffect transition="in" filter="fade">
                                      <p:cBhvr>
                                        <p:cTn id="47" dur="750"/>
                                        <p:tgtEl>
                                          <p:spTgt spid="21">
                                            <p:txEl>
                                              <p:pRg st="1" end="1"/>
                                            </p:txEl>
                                          </p:spTgt>
                                        </p:tgtEl>
                                      </p:cBhvr>
                                    </p:animEffect>
                                    <p:anim calcmode="lin" valueType="num">
                                      <p:cBhvr>
                                        <p:cTn id="48" dur="75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49" dur="75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xEl>
                                              <p:pRg st="2" end="2"/>
                                            </p:txEl>
                                          </p:spTgt>
                                        </p:tgtEl>
                                        <p:attrNameLst>
                                          <p:attrName>style.visibility</p:attrName>
                                        </p:attrNameLst>
                                      </p:cBhvr>
                                      <p:to>
                                        <p:strVal val="visible"/>
                                      </p:to>
                                    </p:set>
                                    <p:animEffect transition="in" filter="fade">
                                      <p:cBhvr>
                                        <p:cTn id="54" dur="750"/>
                                        <p:tgtEl>
                                          <p:spTgt spid="21">
                                            <p:txEl>
                                              <p:pRg st="2" end="2"/>
                                            </p:txEl>
                                          </p:spTgt>
                                        </p:tgtEl>
                                      </p:cBhvr>
                                    </p:animEffect>
                                    <p:anim calcmode="lin" valueType="num">
                                      <p:cBhvr>
                                        <p:cTn id="55" dur="75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6" dur="75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4" grpId="0" animBg="1"/>
      <p:bldP spid="3" grpId="0" uiExpand="1" build="p"/>
      <p:bldP spid="8" grpId="0"/>
      <p:bldP spid="21"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6FC2425-B648-7AB7-D003-73BE3AFB18FE}"/>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t="26361" b="7501"/>
          <a:stretch/>
        </p:blipFill>
        <p:spPr>
          <a:xfrm>
            <a:off x="0" y="2073600"/>
            <a:ext cx="12192000" cy="4784400"/>
          </a:xfrm>
        </p:spPr>
      </p:pic>
      <p:sp>
        <p:nvSpPr>
          <p:cNvPr id="3" name="Title 2">
            <a:extLst>
              <a:ext uri="{FF2B5EF4-FFF2-40B4-BE49-F238E27FC236}">
                <a16:creationId xmlns:a16="http://schemas.microsoft.com/office/drawing/2014/main" id="{4795C80F-61FC-D072-6877-FB6A2E78F401}"/>
              </a:ext>
            </a:extLst>
          </p:cNvPr>
          <p:cNvSpPr>
            <a:spLocks noGrp="1"/>
          </p:cNvSpPr>
          <p:nvPr>
            <p:ph type="ctrTitle"/>
          </p:nvPr>
        </p:nvSpPr>
        <p:spPr>
          <a:xfrm>
            <a:off x="3329563" y="381000"/>
            <a:ext cx="5238750" cy="1308904"/>
          </a:xfrm>
        </p:spPr>
        <p:txBody>
          <a:bodyPr anchor="b" anchorCtr="0">
            <a:noAutofit/>
          </a:bodyPr>
          <a:lstStyle/>
          <a:p>
            <a:r>
              <a:rPr lang="en-US" sz="8000" dirty="0"/>
              <a:t>Recap</a:t>
            </a:r>
          </a:p>
        </p:txBody>
      </p:sp>
      <p:sp>
        <p:nvSpPr>
          <p:cNvPr id="9" name="Freeform: Shape 8">
            <a:extLst>
              <a:ext uri="{FF2B5EF4-FFF2-40B4-BE49-F238E27FC236}">
                <a16:creationId xmlns:a16="http://schemas.microsoft.com/office/drawing/2014/main" id="{CB1032F0-FD0D-6693-8F33-68A12849A444}"/>
              </a:ext>
              <a:ext uri="{C183D7F6-B498-43B3-948B-1728B52AA6E4}">
                <adec:decorative xmlns:adec="http://schemas.microsoft.com/office/drawing/2017/decorative" val="1"/>
              </a:ext>
            </a:extLst>
          </p:cNvPr>
          <p:cNvSpPr/>
          <p:nvPr/>
        </p:nvSpPr>
        <p:spPr>
          <a:xfrm>
            <a:off x="0" y="2502040"/>
            <a:ext cx="12192000" cy="4355960"/>
          </a:xfrm>
          <a:custGeom>
            <a:avLst/>
            <a:gdLst>
              <a:gd name="connsiteX0" fmla="*/ 12192000 w 12192000"/>
              <a:gd name="connsiteY0" fmla="*/ 0 h 3038768"/>
              <a:gd name="connsiteX1" fmla="*/ 12192000 w 12192000"/>
              <a:gd name="connsiteY1" fmla="*/ 3038768 h 3038768"/>
              <a:gd name="connsiteX2" fmla="*/ 6096000 w 12192000"/>
              <a:gd name="connsiteY2" fmla="*/ 3038768 h 3038768"/>
              <a:gd name="connsiteX3" fmla="*/ 11987343 w 12192000"/>
              <a:gd name="connsiteY3" fmla="*/ 260429 h 3038768"/>
              <a:gd name="connsiteX4" fmla="*/ 0 w 12192000"/>
              <a:gd name="connsiteY4" fmla="*/ 0 h 3038768"/>
              <a:gd name="connsiteX5" fmla="*/ 204657 w 12192000"/>
              <a:gd name="connsiteY5" fmla="*/ 260429 h 3038768"/>
              <a:gd name="connsiteX6" fmla="*/ 6096000 w 12192000"/>
              <a:gd name="connsiteY6" fmla="*/ 3038768 h 3038768"/>
              <a:gd name="connsiteX7" fmla="*/ 0 w 12192000"/>
              <a:gd name="connsiteY7" fmla="*/ 3038768 h 30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38768">
                <a:moveTo>
                  <a:pt x="12192000" y="0"/>
                </a:moveTo>
                <a:lnTo>
                  <a:pt x="12192000" y="3038768"/>
                </a:lnTo>
                <a:lnTo>
                  <a:pt x="6096000" y="3038768"/>
                </a:lnTo>
                <a:cubicBezTo>
                  <a:pt x="8467812" y="3038768"/>
                  <a:pt x="10587018" y="1957231"/>
                  <a:pt x="11987343" y="260429"/>
                </a:cubicBezTo>
                <a:close/>
                <a:moveTo>
                  <a:pt x="0" y="0"/>
                </a:moveTo>
                <a:lnTo>
                  <a:pt x="204657" y="260429"/>
                </a:lnTo>
                <a:cubicBezTo>
                  <a:pt x="1604983" y="1957231"/>
                  <a:pt x="3724188" y="3038768"/>
                  <a:pt x="6096000" y="3038768"/>
                </a:cubicBezTo>
                <a:lnTo>
                  <a:pt x="0" y="3038768"/>
                </a:lnTo>
                <a:close/>
              </a:path>
            </a:pathLst>
          </a:custGeom>
          <a:gradFill>
            <a:gsLst>
              <a:gs pos="0">
                <a:schemeClr val="accent1">
                  <a:alpha val="90000"/>
                </a:schemeClr>
              </a:gs>
              <a:gs pos="100000">
                <a:schemeClr val="accent6">
                  <a:lumMod val="20000"/>
                  <a:lumOff val="80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ustDataLst>
      <p:tags r:id="rId1"/>
    </p:custDataLst>
    <p:extLst>
      <p:ext uri="{BB962C8B-B14F-4D97-AF65-F5344CB8AC3E}">
        <p14:creationId xmlns:p14="http://schemas.microsoft.com/office/powerpoint/2010/main" val="405258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8A5E04C-1447-1050-E010-4A559FDDA0C0}"/>
              </a:ext>
              <a:ext uri="{C183D7F6-B498-43B3-948B-1728B52AA6E4}">
                <adec:decorative xmlns:adec="http://schemas.microsoft.com/office/drawing/2017/decorative" val="1"/>
              </a:ext>
            </a:extLst>
          </p:cNvPr>
          <p:cNvSpPr/>
          <p:nvPr/>
        </p:nvSpPr>
        <p:spPr>
          <a:xfrm>
            <a:off x="-6" y="14512"/>
            <a:ext cx="12192001" cy="6858000"/>
          </a:xfrm>
          <a:custGeom>
            <a:avLst/>
            <a:gdLst>
              <a:gd name="connsiteX0" fmla="*/ 6111753 w 12192001"/>
              <a:gd name="connsiteY0" fmla="*/ 0 h 6858000"/>
              <a:gd name="connsiteX1" fmla="*/ 8839201 w 12192001"/>
              <a:gd name="connsiteY1" fmla="*/ 0 h 6858000"/>
              <a:gd name="connsiteX2" fmla="*/ 8853715 w 12192001"/>
              <a:gd name="connsiteY2" fmla="*/ 0 h 6858000"/>
              <a:gd name="connsiteX3" fmla="*/ 12192001 w 12192001"/>
              <a:gd name="connsiteY3" fmla="*/ 0 h 6858000"/>
              <a:gd name="connsiteX4" fmla="*/ 12192001 w 12192001"/>
              <a:gd name="connsiteY4" fmla="*/ 6858000 h 6858000"/>
              <a:gd name="connsiteX5" fmla="*/ 8853715 w 12192001"/>
              <a:gd name="connsiteY5" fmla="*/ 6858000 h 6858000"/>
              <a:gd name="connsiteX6" fmla="*/ 8839201 w 12192001"/>
              <a:gd name="connsiteY6" fmla="*/ 6858000 h 6858000"/>
              <a:gd name="connsiteX7" fmla="*/ 0 w 12192001"/>
              <a:gd name="connsiteY7" fmla="*/ 6858000 h 6858000"/>
              <a:gd name="connsiteX8" fmla="*/ 0 w 12192001"/>
              <a:gd name="connsiteY8" fmla="*/ 4100621 h 6858000"/>
              <a:gd name="connsiteX9" fmla="*/ 26236 w 12192001"/>
              <a:gd name="connsiteY9" fmla="*/ 4131916 h 6858000"/>
              <a:gd name="connsiteX10" fmla="*/ 2393477 w 12192001"/>
              <a:gd name="connsiteY10" fmla="*/ 5302156 h 6858000"/>
              <a:gd name="connsiteX11" fmla="*/ 6115011 w 12192001"/>
              <a:gd name="connsiteY11" fmla="*/ 1774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1" h="6858000">
                <a:moveTo>
                  <a:pt x="6111753" y="0"/>
                </a:moveTo>
                <a:lnTo>
                  <a:pt x="8839201" y="0"/>
                </a:lnTo>
                <a:lnTo>
                  <a:pt x="8853715" y="0"/>
                </a:lnTo>
                <a:lnTo>
                  <a:pt x="12192001" y="0"/>
                </a:lnTo>
                <a:lnTo>
                  <a:pt x="12192001" y="6858000"/>
                </a:lnTo>
                <a:lnTo>
                  <a:pt x="8853715" y="6858000"/>
                </a:lnTo>
                <a:lnTo>
                  <a:pt x="8839201" y="6858000"/>
                </a:lnTo>
                <a:lnTo>
                  <a:pt x="0" y="6858000"/>
                </a:lnTo>
                <a:lnTo>
                  <a:pt x="0" y="4100621"/>
                </a:lnTo>
                <a:lnTo>
                  <a:pt x="26236" y="4131916"/>
                </a:lnTo>
                <a:cubicBezTo>
                  <a:pt x="669536" y="4862990"/>
                  <a:pt x="1494263" y="5302156"/>
                  <a:pt x="2393477" y="5302156"/>
                </a:cubicBezTo>
                <a:cubicBezTo>
                  <a:pt x="4448823" y="5302156"/>
                  <a:pt x="6115011" y="3007734"/>
                  <a:pt x="6115011" y="177421"/>
                </a:cubicBezTo>
                <a:close/>
              </a:path>
            </a:pathLst>
          </a:cu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61F1C3D-365E-40FA-942F-49977A71D0EF}"/>
              </a:ext>
              <a:ext uri="{C183D7F6-B498-43B3-948B-1728B52AA6E4}">
                <adec:decorative xmlns:adec="http://schemas.microsoft.com/office/drawing/2017/decorative" val="1"/>
              </a:ext>
            </a:extLst>
          </p:cNvPr>
          <p:cNvSpPr/>
          <p:nvPr/>
        </p:nvSpPr>
        <p:spPr>
          <a:xfrm flipH="1" flipV="1">
            <a:off x="-4" y="0"/>
            <a:ext cx="12191999" cy="6872512"/>
          </a:xfrm>
          <a:custGeom>
            <a:avLst/>
            <a:gdLst>
              <a:gd name="connsiteX0" fmla="*/ 12191999 w 12191999"/>
              <a:gd name="connsiteY0" fmla="*/ 6639004 h 6857999"/>
              <a:gd name="connsiteX1" fmla="*/ 12191999 w 12191999"/>
              <a:gd name="connsiteY1" fmla="*/ 6857999 h 6857999"/>
              <a:gd name="connsiteX2" fmla="*/ 12186462 w 12191999"/>
              <a:gd name="connsiteY2" fmla="*/ 6857999 h 6857999"/>
              <a:gd name="connsiteX3" fmla="*/ 0 w 12191999"/>
              <a:gd name="connsiteY3" fmla="*/ 0 h 6857999"/>
              <a:gd name="connsiteX4" fmla="*/ 12191999 w 12191999"/>
              <a:gd name="connsiteY4" fmla="*/ 0 h 6857999"/>
              <a:gd name="connsiteX5" fmla="*/ 12191999 w 12191999"/>
              <a:gd name="connsiteY5" fmla="*/ 6638848 h 6857999"/>
              <a:gd name="connsiteX6" fmla="*/ 12183363 w 12191999"/>
              <a:gd name="connsiteY6" fmla="*/ 6297288 h 6857999"/>
              <a:gd name="connsiteX7" fmla="*/ 5553076 w 12191999"/>
              <a:gd name="connsiteY7" fmla="*/ 1 h 6857999"/>
              <a:gd name="connsiteX8" fmla="*/ 47975 w 12191999"/>
              <a:gd name="connsiteY8" fmla="*/ 2927040 h 6857999"/>
              <a:gd name="connsiteX9" fmla="*/ 0 w 12191999"/>
              <a:gd name="connsiteY9" fmla="*/ 300187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6857999">
                <a:moveTo>
                  <a:pt x="12191999" y="6639004"/>
                </a:moveTo>
                <a:lnTo>
                  <a:pt x="12191999" y="6857999"/>
                </a:lnTo>
                <a:lnTo>
                  <a:pt x="12186462" y="6857999"/>
                </a:lnTo>
                <a:close/>
                <a:moveTo>
                  <a:pt x="0" y="0"/>
                </a:moveTo>
                <a:lnTo>
                  <a:pt x="12191999" y="0"/>
                </a:lnTo>
                <a:lnTo>
                  <a:pt x="12191999" y="6638848"/>
                </a:lnTo>
                <a:lnTo>
                  <a:pt x="12183363" y="6297288"/>
                </a:lnTo>
                <a:cubicBezTo>
                  <a:pt x="12005551" y="2789480"/>
                  <a:pt x="9105073" y="1"/>
                  <a:pt x="5553076" y="1"/>
                </a:cubicBezTo>
                <a:cubicBezTo>
                  <a:pt x="3261466" y="1"/>
                  <a:pt x="1241038" y="1161075"/>
                  <a:pt x="47975" y="2927040"/>
                </a:cubicBezTo>
                <a:lnTo>
                  <a:pt x="0" y="3001874"/>
                </a:lnTo>
                <a:close/>
              </a:path>
            </a:pathLst>
          </a:custGeom>
          <a:gradFill>
            <a:gsLst>
              <a:gs pos="0">
                <a:schemeClr val="accent1">
                  <a:alpha val="30000"/>
                </a:schemeClr>
              </a:gs>
              <a:gs pos="100000">
                <a:schemeClr val="tx1">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a:extLst>
              <a:ext uri="{FF2B5EF4-FFF2-40B4-BE49-F238E27FC236}">
                <a16:creationId xmlns:a16="http://schemas.microsoft.com/office/drawing/2014/main" id="{7359DAFD-01AD-91DD-BFCA-8414DDA1178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2093" y="2926895"/>
            <a:ext cx="1908273" cy="1743165"/>
          </a:xfrm>
          <a:prstGeom prst="rect">
            <a:avLst/>
          </a:prstGeom>
        </p:spPr>
      </p:pic>
      <p:sp>
        <p:nvSpPr>
          <p:cNvPr id="12" name="Title 4">
            <a:extLst>
              <a:ext uri="{FF2B5EF4-FFF2-40B4-BE49-F238E27FC236}">
                <a16:creationId xmlns:a16="http://schemas.microsoft.com/office/drawing/2014/main" id="{F478A6A5-1F9E-D27E-3E1E-18447D0BF68C}"/>
              </a:ext>
            </a:extLst>
          </p:cNvPr>
          <p:cNvSpPr>
            <a:spLocks noGrp="1"/>
          </p:cNvSpPr>
          <p:nvPr>
            <p:ph type="ctrTitle"/>
          </p:nvPr>
        </p:nvSpPr>
        <p:spPr>
          <a:xfrm>
            <a:off x="1233715" y="1045034"/>
            <a:ext cx="3585028" cy="1727200"/>
          </a:xfrm>
        </p:spPr>
        <p:txBody>
          <a:bodyPr anchor="b" anchorCtr="0">
            <a:noAutofit/>
          </a:bodyPr>
          <a:lstStyle/>
          <a:p>
            <a:pPr algn="ctr">
              <a:lnSpc>
                <a:spcPct val="101000"/>
              </a:lnSpc>
            </a:pPr>
            <a:r>
              <a:rPr lang="en-US" sz="5400" b="1" dirty="0"/>
              <a:t>What You Learned:</a:t>
            </a:r>
          </a:p>
        </p:txBody>
      </p:sp>
      <p:sp>
        <p:nvSpPr>
          <p:cNvPr id="14" name="Subtitle 5">
            <a:extLst>
              <a:ext uri="{FF2B5EF4-FFF2-40B4-BE49-F238E27FC236}">
                <a16:creationId xmlns:a16="http://schemas.microsoft.com/office/drawing/2014/main" id="{AFF2BF96-5DDD-F8B6-AEBD-5471F2F47768}"/>
              </a:ext>
            </a:extLst>
          </p:cNvPr>
          <p:cNvSpPr>
            <a:spLocks noGrp="1"/>
          </p:cNvSpPr>
          <p:nvPr>
            <p:ph type="subTitle" idx="1"/>
          </p:nvPr>
        </p:nvSpPr>
        <p:spPr>
          <a:xfrm>
            <a:off x="1233715" y="563741"/>
            <a:ext cx="3585028" cy="481293"/>
          </a:xfrm>
        </p:spPr>
        <p:txBody>
          <a:bodyPr>
            <a:noAutofit/>
          </a:bodyPr>
          <a:lstStyle/>
          <a:p>
            <a:pPr algn="ctr"/>
            <a:r>
              <a:rPr lang="en-US" sz="2800" b="1" dirty="0">
                <a:solidFill>
                  <a:schemeClr val="accent1">
                    <a:lumMod val="75000"/>
                  </a:schemeClr>
                </a:solidFill>
                <a:latin typeface="+mn-lt"/>
              </a:rPr>
              <a:t>Module 3</a:t>
            </a:r>
          </a:p>
        </p:txBody>
      </p:sp>
      <p:sp>
        <p:nvSpPr>
          <p:cNvPr id="15" name="TextBox 14">
            <a:extLst>
              <a:ext uri="{FF2B5EF4-FFF2-40B4-BE49-F238E27FC236}">
                <a16:creationId xmlns:a16="http://schemas.microsoft.com/office/drawing/2014/main" id="{D4B36CDD-E5F1-442D-8601-F6B4C98D7FA4}"/>
              </a:ext>
            </a:extLst>
          </p:cNvPr>
          <p:cNvSpPr txBox="1"/>
          <p:nvPr/>
        </p:nvSpPr>
        <p:spPr>
          <a:xfrm>
            <a:off x="6327323" y="370550"/>
            <a:ext cx="5238750" cy="396262"/>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To identify long-term care services.</a:t>
            </a:r>
          </a:p>
        </p:txBody>
      </p:sp>
      <p:sp>
        <p:nvSpPr>
          <p:cNvPr id="16" name="TextBox 15">
            <a:extLst>
              <a:ext uri="{FF2B5EF4-FFF2-40B4-BE49-F238E27FC236}">
                <a16:creationId xmlns:a16="http://schemas.microsoft.com/office/drawing/2014/main" id="{AD40A95B-5B5B-453A-B5D1-53AD36FBB2D5}"/>
              </a:ext>
            </a:extLst>
          </p:cNvPr>
          <p:cNvSpPr txBox="1"/>
          <p:nvPr/>
        </p:nvSpPr>
        <p:spPr>
          <a:xfrm>
            <a:off x="6327323" y="1835081"/>
            <a:ext cx="5238750" cy="728661"/>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To access Work Incentives Benefit Counseling services.</a:t>
            </a:r>
          </a:p>
        </p:txBody>
      </p:sp>
      <p:sp>
        <p:nvSpPr>
          <p:cNvPr id="17" name="TextBox 16">
            <a:extLst>
              <a:ext uri="{FF2B5EF4-FFF2-40B4-BE49-F238E27FC236}">
                <a16:creationId xmlns:a16="http://schemas.microsoft.com/office/drawing/2014/main" id="{4AAE11EB-D03B-47CB-A9B5-0505D378F39F}"/>
              </a:ext>
            </a:extLst>
          </p:cNvPr>
          <p:cNvSpPr txBox="1"/>
          <p:nvPr/>
        </p:nvSpPr>
        <p:spPr>
          <a:xfrm>
            <a:off x="6327323" y="2733546"/>
            <a:ext cx="5238750" cy="734047"/>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About important Social Security Work Incentives.</a:t>
            </a:r>
          </a:p>
        </p:txBody>
      </p:sp>
      <p:sp>
        <p:nvSpPr>
          <p:cNvPr id="18" name="TextBox 17">
            <a:extLst>
              <a:ext uri="{FF2B5EF4-FFF2-40B4-BE49-F238E27FC236}">
                <a16:creationId xmlns:a16="http://schemas.microsoft.com/office/drawing/2014/main" id="{32F2794C-51C2-4D83-A0DA-3DFE2F70F297}"/>
              </a:ext>
            </a:extLst>
          </p:cNvPr>
          <p:cNvSpPr txBox="1"/>
          <p:nvPr/>
        </p:nvSpPr>
        <p:spPr>
          <a:xfrm>
            <a:off x="6327323" y="936616"/>
            <a:ext cx="5238750" cy="728661"/>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How Division of Vocational Rehabilitation (DVR) provides support.</a:t>
            </a:r>
          </a:p>
        </p:txBody>
      </p:sp>
      <p:sp>
        <p:nvSpPr>
          <p:cNvPr id="19" name="TextBox 18">
            <a:extLst>
              <a:ext uri="{FF2B5EF4-FFF2-40B4-BE49-F238E27FC236}">
                <a16:creationId xmlns:a16="http://schemas.microsoft.com/office/drawing/2014/main" id="{D9DEC5BF-AFB9-47A8-AA95-98CA766A397F}"/>
              </a:ext>
            </a:extLst>
          </p:cNvPr>
          <p:cNvSpPr txBox="1"/>
          <p:nvPr/>
        </p:nvSpPr>
        <p:spPr>
          <a:xfrm>
            <a:off x="6327323" y="3637397"/>
            <a:ext cx="5238750" cy="734047"/>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To identify resources for Assistive Technology and Adaptive Aids.</a:t>
            </a:r>
          </a:p>
        </p:txBody>
      </p:sp>
      <p:sp>
        <p:nvSpPr>
          <p:cNvPr id="20" name="TextBox 19">
            <a:extLst>
              <a:ext uri="{FF2B5EF4-FFF2-40B4-BE49-F238E27FC236}">
                <a16:creationId xmlns:a16="http://schemas.microsoft.com/office/drawing/2014/main" id="{7E455A56-92A8-4AA6-B708-4E2150732EB8}"/>
              </a:ext>
            </a:extLst>
          </p:cNvPr>
          <p:cNvSpPr txBox="1"/>
          <p:nvPr/>
        </p:nvSpPr>
        <p:spPr>
          <a:xfrm>
            <a:off x="6327323" y="4541250"/>
            <a:ext cx="4801341" cy="1061060"/>
          </a:xfrm>
          <a:prstGeom prst="rect">
            <a:avLst/>
          </a:prstGeom>
          <a:noFill/>
        </p:spPr>
        <p:txBody>
          <a:bodyPr wrap="square" rtlCol="0" anchor="ctr">
            <a:spAutoFit/>
          </a:bodyPr>
          <a:lstStyle/>
          <a:p>
            <a:pPr marL="347472" marR="0" lvl="0" indent="-347472">
              <a:lnSpc>
                <a:spcPct val="108000"/>
              </a:lnSpc>
              <a:buClr>
                <a:schemeClr val="tx2"/>
              </a:buClr>
              <a:buSzPct val="125000"/>
              <a:buFont typeface="Symbol" panose="05050102010706020507" pitchFamily="18" charset="2"/>
              <a:buChar char=""/>
            </a:pPr>
            <a:r>
              <a:rPr lang="en-US" sz="2000" dirty="0">
                <a:solidFill>
                  <a:srgbClr val="000000"/>
                </a:solidFill>
                <a:ea typeface="Calibri" panose="020F0502020204030204" pitchFamily="34" charset="0"/>
                <a:cs typeface="Times New Roman" panose="02020603050405020304" pitchFamily="18" charset="0"/>
              </a:rPr>
              <a:t>About factors and resources for disability disclosure and requesting  accommodations.</a:t>
            </a:r>
          </a:p>
        </p:txBody>
      </p:sp>
    </p:spTree>
    <p:custDataLst>
      <p:tags r:id="rId1"/>
    </p:custDataLst>
    <p:extLst>
      <p:ext uri="{BB962C8B-B14F-4D97-AF65-F5344CB8AC3E}">
        <p14:creationId xmlns:p14="http://schemas.microsoft.com/office/powerpoint/2010/main" val="391123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1000"/>
                                        <p:tgtEl>
                                          <p:spTgt spid="14">
                                            <p:txEl>
                                              <p:pRg st="0" end="0"/>
                                            </p:txEl>
                                          </p:spTgt>
                                        </p:tgtEl>
                                      </p:cBhvr>
                                    </p:animEffect>
                                    <p:anim calcmode="lin" valueType="num">
                                      <p:cBhvr>
                                        <p:cTn id="1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7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53" presetClass="entr" presetSubtype="16" fill="hold" nodeType="withEffect">
                                  <p:stCondLst>
                                    <p:cond delay="750"/>
                                  </p:stCondLst>
                                  <p:childTnLst>
                                    <p:set>
                                      <p:cBhvr>
                                        <p:cTn id="19" dur="1" fill="hold">
                                          <p:stCondLst>
                                            <p:cond delay="0"/>
                                          </p:stCondLst>
                                        </p:cTn>
                                        <p:tgtEl>
                                          <p:spTgt spid="41"/>
                                        </p:tgtEl>
                                        <p:attrNameLst>
                                          <p:attrName>style.visibility</p:attrName>
                                        </p:attrNameLst>
                                      </p:cBhvr>
                                      <p:to>
                                        <p:strVal val="visible"/>
                                      </p:to>
                                    </p:set>
                                    <p:anim calcmode="lin" valueType="num">
                                      <p:cBhvr>
                                        <p:cTn id="20" dur="1000" fill="hold"/>
                                        <p:tgtEl>
                                          <p:spTgt spid="41"/>
                                        </p:tgtEl>
                                        <p:attrNameLst>
                                          <p:attrName>ppt_w</p:attrName>
                                        </p:attrNameLst>
                                      </p:cBhvr>
                                      <p:tavLst>
                                        <p:tav tm="0">
                                          <p:val>
                                            <p:fltVal val="0"/>
                                          </p:val>
                                        </p:tav>
                                        <p:tav tm="100000">
                                          <p:val>
                                            <p:strVal val="#ppt_w"/>
                                          </p:val>
                                        </p:tav>
                                      </p:tavLst>
                                    </p:anim>
                                    <p:anim calcmode="lin" valueType="num">
                                      <p:cBhvr>
                                        <p:cTn id="21" dur="1000" fill="hold"/>
                                        <p:tgtEl>
                                          <p:spTgt spid="41"/>
                                        </p:tgtEl>
                                        <p:attrNameLst>
                                          <p:attrName>ppt_h</p:attrName>
                                        </p:attrNameLst>
                                      </p:cBhvr>
                                      <p:tavLst>
                                        <p:tav tm="0">
                                          <p:val>
                                            <p:fltVal val="0"/>
                                          </p:val>
                                        </p:tav>
                                        <p:tav tm="100000">
                                          <p:val>
                                            <p:strVal val="#ppt_h"/>
                                          </p:val>
                                        </p:tav>
                                      </p:tavLst>
                                    </p:anim>
                                    <p:animEffect transition="in" filter="fade">
                                      <p:cBhvr>
                                        <p:cTn id="22" dur="1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750" fill="hold"/>
                                        <p:tgtEl>
                                          <p:spTgt spid="15"/>
                                        </p:tgtEl>
                                        <p:attrNameLst>
                                          <p:attrName>ppt_x</p:attrName>
                                        </p:attrNameLst>
                                      </p:cBhvr>
                                      <p:tavLst>
                                        <p:tav tm="0">
                                          <p:val>
                                            <p:strVal val="1+#ppt_w/2"/>
                                          </p:val>
                                        </p:tav>
                                        <p:tav tm="100000">
                                          <p:val>
                                            <p:strVal val="#ppt_x"/>
                                          </p:val>
                                        </p:tav>
                                      </p:tavLst>
                                    </p:anim>
                                    <p:anim calcmode="lin" valueType="num">
                                      <p:cBhvr additive="base">
                                        <p:cTn id="28" dur="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750" fill="hold"/>
                                        <p:tgtEl>
                                          <p:spTgt spid="18"/>
                                        </p:tgtEl>
                                        <p:attrNameLst>
                                          <p:attrName>ppt_x</p:attrName>
                                        </p:attrNameLst>
                                      </p:cBhvr>
                                      <p:tavLst>
                                        <p:tav tm="0">
                                          <p:val>
                                            <p:strVal val="1+#ppt_w/2"/>
                                          </p:val>
                                        </p:tav>
                                        <p:tav tm="100000">
                                          <p:val>
                                            <p:strVal val="#ppt_x"/>
                                          </p:val>
                                        </p:tav>
                                      </p:tavLst>
                                    </p:anim>
                                    <p:anim calcmode="lin" valueType="num">
                                      <p:cBhvr additive="base">
                                        <p:cTn id="34" dur="7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750" fill="hold"/>
                                        <p:tgtEl>
                                          <p:spTgt spid="16"/>
                                        </p:tgtEl>
                                        <p:attrNameLst>
                                          <p:attrName>ppt_x</p:attrName>
                                        </p:attrNameLst>
                                      </p:cBhvr>
                                      <p:tavLst>
                                        <p:tav tm="0">
                                          <p:val>
                                            <p:strVal val="1+#ppt_w/2"/>
                                          </p:val>
                                        </p:tav>
                                        <p:tav tm="100000">
                                          <p:val>
                                            <p:strVal val="#ppt_x"/>
                                          </p:val>
                                        </p:tav>
                                      </p:tavLst>
                                    </p:anim>
                                    <p:anim calcmode="lin" valueType="num">
                                      <p:cBhvr additive="base">
                                        <p:cTn id="40"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750" fill="hold"/>
                                        <p:tgtEl>
                                          <p:spTgt spid="17"/>
                                        </p:tgtEl>
                                        <p:attrNameLst>
                                          <p:attrName>ppt_x</p:attrName>
                                        </p:attrNameLst>
                                      </p:cBhvr>
                                      <p:tavLst>
                                        <p:tav tm="0">
                                          <p:val>
                                            <p:strVal val="1+#ppt_w/2"/>
                                          </p:val>
                                        </p:tav>
                                        <p:tav tm="100000">
                                          <p:val>
                                            <p:strVal val="#ppt_x"/>
                                          </p:val>
                                        </p:tav>
                                      </p:tavLst>
                                    </p:anim>
                                    <p:anim calcmode="lin" valueType="num">
                                      <p:cBhvr additive="base">
                                        <p:cTn id="46"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750" fill="hold"/>
                                        <p:tgtEl>
                                          <p:spTgt spid="19"/>
                                        </p:tgtEl>
                                        <p:attrNameLst>
                                          <p:attrName>ppt_x</p:attrName>
                                        </p:attrNameLst>
                                      </p:cBhvr>
                                      <p:tavLst>
                                        <p:tav tm="0">
                                          <p:val>
                                            <p:strVal val="1+#ppt_w/2"/>
                                          </p:val>
                                        </p:tav>
                                        <p:tav tm="100000">
                                          <p:val>
                                            <p:strVal val="#ppt_x"/>
                                          </p:val>
                                        </p:tav>
                                      </p:tavLst>
                                    </p:anim>
                                    <p:anim calcmode="lin" valueType="num">
                                      <p:cBhvr additive="base">
                                        <p:cTn id="52" dur="75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750" fill="hold"/>
                                        <p:tgtEl>
                                          <p:spTgt spid="20"/>
                                        </p:tgtEl>
                                        <p:attrNameLst>
                                          <p:attrName>ppt_x</p:attrName>
                                        </p:attrNameLst>
                                      </p:cBhvr>
                                      <p:tavLst>
                                        <p:tav tm="0">
                                          <p:val>
                                            <p:strVal val="1+#ppt_w/2"/>
                                          </p:val>
                                        </p:tav>
                                        <p:tav tm="100000">
                                          <p:val>
                                            <p:strVal val="#ppt_x"/>
                                          </p:val>
                                        </p:tav>
                                      </p:tavLst>
                                    </p:anim>
                                    <p:anim calcmode="lin" valueType="num">
                                      <p:cBhvr additive="base">
                                        <p:cTn id="58" dur="7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P spid="14" grpId="0" build="p"/>
      <p:bldP spid="15" grpId="0"/>
      <p:bldP spid="16" grpId="0"/>
      <p:bldP spid="17" grpId="0"/>
      <p:bldP spid="18" grpId="0"/>
      <p:bldP spid="19" grpId="0"/>
      <p:bldP spid="2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880285E0-ED73-497D-81C3-F1C5FE26CB2E}"/>
              </a:ext>
              <a:ext uri="{C183D7F6-B498-43B3-948B-1728B52AA6E4}">
                <adec:decorative xmlns:adec="http://schemas.microsoft.com/office/drawing/2017/decorative" val="1"/>
              </a:ext>
            </a:extLst>
          </p:cNvPr>
          <p:cNvSpPr/>
          <p:nvPr/>
        </p:nvSpPr>
        <p:spPr>
          <a:xfrm>
            <a:off x="-1" y="0"/>
            <a:ext cx="12192000" cy="6858000"/>
          </a:xfrm>
          <a:custGeom>
            <a:avLst/>
            <a:gdLst>
              <a:gd name="connsiteX0" fmla="*/ 502387 w 12192000"/>
              <a:gd name="connsiteY0" fmla="*/ 4343596 h 6858000"/>
              <a:gd name="connsiteX1" fmla="*/ 2268967 w 12192000"/>
              <a:gd name="connsiteY1" fmla="*/ 6110176 h 6858000"/>
              <a:gd name="connsiteX2" fmla="*/ 2130141 w 12192000"/>
              <a:gd name="connsiteY2" fmla="*/ 6797809 h 6858000"/>
              <a:gd name="connsiteX3" fmla="*/ 2101145 w 12192000"/>
              <a:gd name="connsiteY3" fmla="*/ 6858000 h 6858000"/>
              <a:gd name="connsiteX4" fmla="*/ 0 w 12192000"/>
              <a:gd name="connsiteY4" fmla="*/ 6858000 h 6858000"/>
              <a:gd name="connsiteX5" fmla="*/ 0 w 12192000"/>
              <a:gd name="connsiteY5" fmla="*/ 4417120 h 6858000"/>
              <a:gd name="connsiteX6" fmla="*/ 146360 w 12192000"/>
              <a:gd name="connsiteY6" fmla="*/ 4379487 h 6858000"/>
              <a:gd name="connsiteX7" fmla="*/ 502387 w 12192000"/>
              <a:gd name="connsiteY7" fmla="*/ 4343596 h 6858000"/>
              <a:gd name="connsiteX8" fmla="*/ 9212951 w 12192000"/>
              <a:gd name="connsiteY8" fmla="*/ 0 h 6858000"/>
              <a:gd name="connsiteX9" fmla="*/ 12192000 w 12192000"/>
              <a:gd name="connsiteY9" fmla="*/ 0 h 6858000"/>
              <a:gd name="connsiteX10" fmla="*/ 12192000 w 12192000"/>
              <a:gd name="connsiteY10" fmla="*/ 1310105 h 6858000"/>
              <a:gd name="connsiteX11" fmla="*/ 12101780 w 12192000"/>
              <a:gd name="connsiteY11" fmla="*/ 1392103 h 6858000"/>
              <a:gd name="connsiteX12" fmla="*/ 10978071 w 12192000"/>
              <a:gd name="connsiteY12" fmla="*/ 1795504 h 6858000"/>
              <a:gd name="connsiteX13" fmla="*/ 9211491 w 12192000"/>
              <a:gd name="connsiteY13" fmla="*/ 28924 h 6858000"/>
              <a:gd name="connsiteX14" fmla="*/ 0 w 12192000"/>
              <a:gd name="connsiteY14" fmla="*/ 0 h 6858000"/>
              <a:gd name="connsiteX15" fmla="*/ 7446372 w 12192000"/>
              <a:gd name="connsiteY15" fmla="*/ 0 h 6858000"/>
              <a:gd name="connsiteX16" fmla="*/ 7444911 w 12192000"/>
              <a:gd name="connsiteY16" fmla="*/ 28924 h 6858000"/>
              <a:gd name="connsiteX17" fmla="*/ 10978072 w 12192000"/>
              <a:gd name="connsiteY17" fmla="*/ 3562085 h 6858000"/>
              <a:gd name="connsiteX18" fmla="*/ 12028726 w 12192000"/>
              <a:gd name="connsiteY18" fmla="*/ 3403241 h 6858000"/>
              <a:gd name="connsiteX19" fmla="*/ 12192000 w 12192000"/>
              <a:gd name="connsiteY19" fmla="*/ 3347995 h 6858000"/>
              <a:gd name="connsiteX20" fmla="*/ 12192000 w 12192000"/>
              <a:gd name="connsiteY20" fmla="*/ 6858000 h 6858000"/>
              <a:gd name="connsiteX21" fmla="*/ 3954571 w 12192000"/>
              <a:gd name="connsiteY21" fmla="*/ 6858000 h 6858000"/>
              <a:gd name="connsiteX22" fmla="*/ 3963768 w 12192000"/>
              <a:gd name="connsiteY22" fmla="*/ 6822231 h 6858000"/>
              <a:gd name="connsiteX23" fmla="*/ 4035549 w 12192000"/>
              <a:gd name="connsiteY23" fmla="*/ 6110176 h 6858000"/>
              <a:gd name="connsiteX24" fmla="*/ 502388 w 12192000"/>
              <a:gd name="connsiteY24" fmla="*/ 2577015 h 6858000"/>
              <a:gd name="connsiteX25" fmla="*/ 141143 w 12192000"/>
              <a:gd name="connsiteY25" fmla="*/ 2595257 h 6858000"/>
              <a:gd name="connsiteX26" fmla="*/ 0 w 12192000"/>
              <a:gd name="connsiteY26" fmla="*/ 26131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02387" y="4343596"/>
                </a:moveTo>
                <a:cubicBezTo>
                  <a:pt x="1478042" y="4343596"/>
                  <a:pt x="2268967" y="5134521"/>
                  <a:pt x="2268967" y="6110176"/>
                </a:cubicBezTo>
                <a:cubicBezTo>
                  <a:pt x="2268967" y="6354090"/>
                  <a:pt x="2219535" y="6586458"/>
                  <a:pt x="2130141" y="6797809"/>
                </a:cubicBezTo>
                <a:lnTo>
                  <a:pt x="2101145" y="6858000"/>
                </a:lnTo>
                <a:lnTo>
                  <a:pt x="0" y="6858000"/>
                </a:lnTo>
                <a:lnTo>
                  <a:pt x="0" y="4417120"/>
                </a:lnTo>
                <a:lnTo>
                  <a:pt x="146360" y="4379487"/>
                </a:lnTo>
                <a:cubicBezTo>
                  <a:pt x="261360" y="4355955"/>
                  <a:pt x="380430" y="4343596"/>
                  <a:pt x="502387" y="4343596"/>
                </a:cubicBezTo>
                <a:close/>
                <a:moveTo>
                  <a:pt x="9212951" y="0"/>
                </a:moveTo>
                <a:lnTo>
                  <a:pt x="12192000" y="0"/>
                </a:lnTo>
                <a:lnTo>
                  <a:pt x="12192000" y="1310105"/>
                </a:lnTo>
                <a:lnTo>
                  <a:pt x="12101780" y="1392103"/>
                </a:lnTo>
                <a:cubicBezTo>
                  <a:pt x="11796411" y="1644116"/>
                  <a:pt x="11404920" y="1795504"/>
                  <a:pt x="10978071" y="1795504"/>
                </a:cubicBezTo>
                <a:cubicBezTo>
                  <a:pt x="10002416" y="1795504"/>
                  <a:pt x="9211491" y="1004579"/>
                  <a:pt x="9211491" y="28924"/>
                </a:cubicBezTo>
                <a:close/>
                <a:moveTo>
                  <a:pt x="0" y="0"/>
                </a:moveTo>
                <a:lnTo>
                  <a:pt x="7446372" y="0"/>
                </a:lnTo>
                <a:lnTo>
                  <a:pt x="7444911" y="28924"/>
                </a:lnTo>
                <a:cubicBezTo>
                  <a:pt x="7444911" y="1980235"/>
                  <a:pt x="9026761" y="3562085"/>
                  <a:pt x="10978072" y="3562085"/>
                </a:cubicBezTo>
                <a:cubicBezTo>
                  <a:pt x="11343943" y="3562085"/>
                  <a:pt x="11696825" y="3506473"/>
                  <a:pt x="12028726" y="3403241"/>
                </a:cubicBezTo>
                <a:lnTo>
                  <a:pt x="12192000" y="3347995"/>
                </a:lnTo>
                <a:lnTo>
                  <a:pt x="12192000" y="6858000"/>
                </a:lnTo>
                <a:lnTo>
                  <a:pt x="3954571" y="6858000"/>
                </a:lnTo>
                <a:lnTo>
                  <a:pt x="3963768" y="6822231"/>
                </a:lnTo>
                <a:cubicBezTo>
                  <a:pt x="4010833" y="6592231"/>
                  <a:pt x="4035549" y="6354090"/>
                  <a:pt x="4035549" y="6110176"/>
                </a:cubicBezTo>
                <a:cubicBezTo>
                  <a:pt x="4035549" y="4158865"/>
                  <a:pt x="2453699" y="2577015"/>
                  <a:pt x="502388" y="2577015"/>
                </a:cubicBezTo>
                <a:cubicBezTo>
                  <a:pt x="380431" y="2577015"/>
                  <a:pt x="259918" y="2583194"/>
                  <a:pt x="141143" y="2595257"/>
                </a:cubicBezTo>
                <a:lnTo>
                  <a:pt x="0" y="2613192"/>
                </a:lnTo>
                <a:close/>
              </a:path>
            </a:pathLst>
          </a:custGeom>
          <a:gradFill>
            <a:gsLst>
              <a:gs pos="10000">
                <a:schemeClr val="accent1">
                  <a:alpha val="35000"/>
                </a:schemeClr>
              </a:gs>
              <a:gs pos="100000">
                <a:schemeClr val="accent5">
                  <a:alpha val="23000"/>
                  <a:lumMod val="41000"/>
                  <a:lumOff val="59000"/>
                </a:schemeClr>
              </a:gs>
              <a:gs pos="56000">
                <a:schemeClr val="tx2">
                  <a:alpha val="24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descr="Wisconsin Department of Health Services">
            <a:extLst>
              <a:ext uri="{FF2B5EF4-FFF2-40B4-BE49-F238E27FC236}">
                <a16:creationId xmlns:a16="http://schemas.microsoft.com/office/drawing/2014/main" id="{963C1A2B-DAAB-6234-2F73-187615D8E8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503" y="458341"/>
            <a:ext cx="4423885" cy="860819"/>
          </a:xfrm>
          <a:prstGeom prst="rect">
            <a:avLst/>
          </a:prstGeom>
        </p:spPr>
      </p:pic>
      <p:sp>
        <p:nvSpPr>
          <p:cNvPr id="9" name="Title 13">
            <a:extLst>
              <a:ext uri="{FF2B5EF4-FFF2-40B4-BE49-F238E27FC236}">
                <a16:creationId xmlns:a16="http://schemas.microsoft.com/office/drawing/2014/main" id="{B59F6D34-3DCB-AFDE-FDF7-4D24BEED1932}"/>
              </a:ext>
            </a:extLst>
          </p:cNvPr>
          <p:cNvSpPr>
            <a:spLocks noGrp="1"/>
          </p:cNvSpPr>
          <p:nvPr>
            <p:ph type="ctrTitle"/>
          </p:nvPr>
        </p:nvSpPr>
        <p:spPr>
          <a:xfrm>
            <a:off x="2953861" y="1760678"/>
            <a:ext cx="6284279" cy="1393854"/>
          </a:xfrm>
        </p:spPr>
        <p:txBody>
          <a:bodyPr anchor="b" anchorCtr="0"/>
          <a:lstStyle/>
          <a:p>
            <a:r>
              <a:rPr lang="en-US" sz="7200" b="1" dirty="0">
                <a:solidFill>
                  <a:schemeClr val="tx1"/>
                </a:solidFill>
              </a:rPr>
              <a:t>Thank You</a:t>
            </a:r>
          </a:p>
        </p:txBody>
      </p:sp>
      <p:sp>
        <p:nvSpPr>
          <p:cNvPr id="10" name="Subtitle 14">
            <a:extLst>
              <a:ext uri="{FF2B5EF4-FFF2-40B4-BE49-F238E27FC236}">
                <a16:creationId xmlns:a16="http://schemas.microsoft.com/office/drawing/2014/main" id="{E0FB31CB-3756-C30F-3D7D-85A287B7516E}"/>
              </a:ext>
            </a:extLst>
          </p:cNvPr>
          <p:cNvSpPr>
            <a:spLocks noGrp="1"/>
          </p:cNvSpPr>
          <p:nvPr>
            <p:ph type="subTitle" idx="1"/>
          </p:nvPr>
        </p:nvSpPr>
        <p:spPr>
          <a:xfrm>
            <a:off x="2347324" y="3079838"/>
            <a:ext cx="7497352" cy="1882746"/>
          </a:xfrm>
        </p:spPr>
        <p:txBody>
          <a:bodyPr>
            <a:normAutofit/>
          </a:bodyPr>
          <a:lstStyle/>
          <a:p>
            <a:pPr>
              <a:lnSpc>
                <a:spcPct val="108000"/>
              </a:lnSpc>
            </a:pPr>
            <a:r>
              <a:rPr lang="en-US" sz="2800" b="1" dirty="0">
                <a:solidFill>
                  <a:srgbClr val="000000"/>
                </a:solidFill>
                <a:latin typeface="+mn-lt"/>
              </a:rPr>
              <a:t>You have completed the three-module series:</a:t>
            </a:r>
            <a:br>
              <a:rPr lang="en-US" sz="2800" b="1" dirty="0">
                <a:solidFill>
                  <a:srgbClr val="000000"/>
                </a:solidFill>
                <a:latin typeface="+mn-lt"/>
              </a:rPr>
            </a:br>
            <a:r>
              <a:rPr lang="en-US" sz="2600" dirty="0">
                <a:solidFill>
                  <a:srgbClr val="000000"/>
                </a:solidFill>
                <a:latin typeface="+mn-lt"/>
              </a:rPr>
              <a:t>Competitive Integrated Employment for People with Physical Disabilities</a:t>
            </a:r>
            <a:endParaRPr lang="en-US" sz="2600" dirty="0">
              <a:solidFill>
                <a:srgbClr val="000000"/>
              </a:solidFill>
              <a:highlight>
                <a:srgbClr val="FFFF00"/>
              </a:highlight>
              <a:latin typeface="+mn-lt"/>
            </a:endParaRPr>
          </a:p>
        </p:txBody>
      </p:sp>
      <p:sp>
        <p:nvSpPr>
          <p:cNvPr id="11" name="Subtitle 14">
            <a:extLst>
              <a:ext uri="{FF2B5EF4-FFF2-40B4-BE49-F238E27FC236}">
                <a16:creationId xmlns:a16="http://schemas.microsoft.com/office/drawing/2014/main" id="{2C87D1E6-5518-1841-625A-B7D04EF07372}"/>
              </a:ext>
            </a:extLst>
          </p:cNvPr>
          <p:cNvSpPr txBox="1">
            <a:spLocks/>
          </p:cNvSpPr>
          <p:nvPr/>
        </p:nvSpPr>
        <p:spPr>
          <a:xfrm>
            <a:off x="2856199" y="4840516"/>
            <a:ext cx="6479602" cy="188274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2"/>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u="none"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If you have questions about long term care and employment for people with physical disabilities, please </a:t>
            </a:r>
            <a:r>
              <a:rPr kumimoji="0" lang="en-US" sz="2000" b="1" i="0" u="none" strike="noStrike" kern="1200" cap="none" spc="0" normalizeH="0" baseline="0" noProof="0" dirty="0">
                <a:ln>
                  <a:noFill/>
                </a:ln>
                <a:solidFill>
                  <a:srgbClr val="000000"/>
                </a:solidFill>
                <a:effectLst/>
                <a:uLnTx/>
                <a:uFillTx/>
                <a:latin typeface="+mn-lt"/>
                <a:ea typeface="+mn-ea"/>
                <a:cs typeface="+mn-cs"/>
              </a:rPr>
              <a:t>contact DHS at: </a:t>
            </a:r>
            <a:r>
              <a:rPr kumimoji="0" lang="en-US" sz="2000" b="0" i="0" u="none" strike="noStrike" kern="1200" cap="none" spc="0" normalizeH="0" baseline="0" noProof="0" dirty="0">
                <a:ln>
                  <a:noFill/>
                </a:ln>
                <a:solidFill>
                  <a:srgbClr val="000000"/>
                </a:solidFill>
                <a:effectLst/>
                <a:uLnTx/>
                <a:uFillTx/>
                <a:latin typeface="+mn-lt"/>
                <a:ea typeface="+mn-ea"/>
                <a:cs typeface="+mn-cs"/>
                <a:hlinkClick r:id="rId5"/>
              </a:rPr>
              <a:t>dhsltcemployment@dhs.wisconsin.gov</a:t>
            </a:r>
            <a:r>
              <a:rPr kumimoji="0" lang="en-US" sz="2000" b="0" i="0" u="none" strike="noStrike" kern="1200" cap="none" spc="0" normalizeH="0" baseline="0" noProof="0" dirty="0">
                <a:ln>
                  <a:noFill/>
                </a:ln>
                <a:solidFill>
                  <a:srgbClr val="000000"/>
                </a:solidFill>
                <a:effectLst/>
                <a:uLnTx/>
                <a:uFillTx/>
                <a:latin typeface="+mn-lt"/>
                <a:ea typeface="+mn-ea"/>
                <a:cs typeface="+mn-cs"/>
              </a:rPr>
              <a:t>.</a:t>
            </a:r>
          </a:p>
        </p:txBody>
      </p:sp>
      <p:pic>
        <p:nvPicPr>
          <p:cNvPr id="3" name="Picture 2" descr="Employment Resources, Inc.">
            <a:extLst>
              <a:ext uri="{FF2B5EF4-FFF2-40B4-BE49-F238E27FC236}">
                <a16:creationId xmlns:a16="http://schemas.microsoft.com/office/drawing/2014/main" id="{31A6D35F-9268-69B3-E63E-19D552931D16}"/>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000"/>
                    </a14:imgEffect>
                  </a14:imgLayer>
                </a14:imgProps>
              </a:ext>
              <a:ext uri="{28A0092B-C50C-407E-A947-70E740481C1C}">
                <a14:useLocalDpi xmlns:a14="http://schemas.microsoft.com/office/drawing/2010/main" val="0"/>
              </a:ext>
            </a:extLst>
          </a:blip>
          <a:stretch>
            <a:fillRect/>
          </a:stretch>
        </p:blipFill>
        <p:spPr>
          <a:xfrm>
            <a:off x="9648074" y="4996340"/>
            <a:ext cx="2252541" cy="1623211"/>
          </a:xfrm>
          <a:prstGeom prst="rect">
            <a:avLst/>
          </a:prstGeom>
        </p:spPr>
      </p:pic>
    </p:spTree>
    <p:custDataLst>
      <p:tags r:id="rId1"/>
    </p:custDataLst>
    <p:extLst>
      <p:ext uri="{BB962C8B-B14F-4D97-AF65-F5344CB8AC3E}">
        <p14:creationId xmlns:p14="http://schemas.microsoft.com/office/powerpoint/2010/main" val="356077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par>
                          <p:cTn id="13" fill="hold">
                            <p:stCondLst>
                              <p:cond delay="1250"/>
                            </p:stCondLst>
                            <p:childTnLst>
                              <p:par>
                                <p:cTn id="14" presetID="42" presetClass="entr" presetSubtype="0" fill="hold"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1000"/>
                                        <p:tgtEl>
                                          <p:spTgt spid="10">
                                            <p:txEl>
                                              <p:pRg st="0" end="0"/>
                                            </p:txEl>
                                          </p:spTgt>
                                        </p:tgtEl>
                                      </p:cBhvr>
                                    </p:animEffect>
                                    <p:anim calcmode="lin" valueType="num">
                                      <p:cBhvr>
                                        <p:cTn id="1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42" presetClass="entr" presetSubtype="0" fill="hold" nodeType="after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Placeholder 8" descr="Senior on a wheelchair">
            <a:extLst>
              <a:ext uri="{FF2B5EF4-FFF2-40B4-BE49-F238E27FC236}">
                <a16:creationId xmlns:a16="http://schemas.microsoft.com/office/drawing/2014/main" id="{EF9F35C1-1E67-B706-62E4-629B98A17ACA}"/>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t="3359" b="12264"/>
          <a:stretch/>
        </p:blipFill>
        <p:spPr>
          <a:xfrm>
            <a:off x="-1" y="1"/>
            <a:ext cx="12192000" cy="6872512"/>
          </a:xfrm>
          <a:custGeom>
            <a:avLst/>
            <a:gdLst>
              <a:gd name="connsiteX0" fmla="*/ 12192000 w 12192000"/>
              <a:gd name="connsiteY0" fmla="*/ 0 h 6858000"/>
              <a:gd name="connsiteX1" fmla="*/ 10472514 w 12192000"/>
              <a:gd name="connsiteY1" fmla="*/ 0 h 6858000"/>
              <a:gd name="connsiteX2" fmla="*/ 10478096 w 12192000"/>
              <a:gd name="connsiteY2" fmla="*/ 224218 h 6858000"/>
              <a:gd name="connsiteX3" fmla="*/ 4101232 w 12192000"/>
              <a:gd name="connsiteY3" fmla="*/ 6700678 h 6858000"/>
              <a:gd name="connsiteX4" fmla="*/ 44955 w 12192000"/>
              <a:gd name="connsiteY4" fmla="*/ 5221769 h 6858000"/>
              <a:gd name="connsiteX5" fmla="*/ 0 w 12192000"/>
              <a:gd name="connsiteY5" fmla="*/ 5182221 h 6858000"/>
              <a:gd name="connsiteX6" fmla="*/ 0 w 12192000"/>
              <a:gd name="connsiteY6" fmla="*/ 6858000 h 6858000"/>
              <a:gd name="connsiteX7" fmla="*/ 1219200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192000" y="0"/>
                </a:moveTo>
                <a:lnTo>
                  <a:pt x="10472514" y="0"/>
                </a:lnTo>
                <a:lnTo>
                  <a:pt x="10478096" y="224218"/>
                </a:lnTo>
                <a:cubicBezTo>
                  <a:pt x="10478096" y="3801068"/>
                  <a:pt x="7623077" y="6700678"/>
                  <a:pt x="4101232" y="6700678"/>
                </a:cubicBezTo>
                <a:cubicBezTo>
                  <a:pt x="2560425" y="6700678"/>
                  <a:pt x="1147253" y="6145675"/>
                  <a:pt x="44955" y="5221769"/>
                </a:cubicBezTo>
                <a:lnTo>
                  <a:pt x="0" y="5182221"/>
                </a:lnTo>
                <a:lnTo>
                  <a:pt x="0" y="6858000"/>
                </a:lnTo>
                <a:lnTo>
                  <a:pt x="12192000" y="6858000"/>
                </a:lnTo>
                <a:close/>
              </a:path>
            </a:pathLst>
          </a:custGeom>
          <a:solidFill>
            <a:schemeClr val="bg2">
              <a:lumMod val="95000"/>
            </a:schemeClr>
          </a:solidFill>
        </p:spPr>
      </p:pic>
      <p:sp>
        <p:nvSpPr>
          <p:cNvPr id="5" name="Title 4">
            <a:extLst>
              <a:ext uri="{FF2B5EF4-FFF2-40B4-BE49-F238E27FC236}">
                <a16:creationId xmlns:a16="http://schemas.microsoft.com/office/drawing/2014/main" id="{FF5E039C-D533-4C20-BF7C-CDA66D00AEC9}"/>
              </a:ext>
            </a:extLst>
          </p:cNvPr>
          <p:cNvSpPr>
            <a:spLocks noGrp="1"/>
          </p:cNvSpPr>
          <p:nvPr>
            <p:ph type="ctrTitle"/>
          </p:nvPr>
        </p:nvSpPr>
        <p:spPr>
          <a:xfrm>
            <a:off x="1786213" y="359865"/>
            <a:ext cx="7462182" cy="2082799"/>
          </a:xfrm>
        </p:spPr>
        <p:txBody>
          <a:bodyPr anchor="b" anchorCtr="0">
            <a:noAutofit/>
          </a:bodyPr>
          <a:lstStyle/>
          <a:p>
            <a:pPr algn="ctr"/>
            <a:r>
              <a:rPr lang="en-US" sz="4000" dirty="0"/>
              <a:t>Supported Employment Services - </a:t>
            </a:r>
            <a:r>
              <a:rPr lang="en-US" sz="4000" b="1" dirty="0"/>
              <a:t>Individual</a:t>
            </a:r>
          </a:p>
        </p:txBody>
      </p:sp>
      <p:sp>
        <p:nvSpPr>
          <p:cNvPr id="13" name="Freeform: Shape 12">
            <a:extLst>
              <a:ext uri="{FF2B5EF4-FFF2-40B4-BE49-F238E27FC236}">
                <a16:creationId xmlns:a16="http://schemas.microsoft.com/office/drawing/2014/main" id="{961F1C3D-365E-40FA-942F-49977A71D0EF}"/>
              </a:ext>
              <a:ext uri="{C183D7F6-B498-43B3-948B-1728B52AA6E4}">
                <adec:decorative xmlns:adec="http://schemas.microsoft.com/office/drawing/2017/decorative" val="1"/>
              </a:ext>
            </a:extLst>
          </p:cNvPr>
          <p:cNvSpPr/>
          <p:nvPr/>
        </p:nvSpPr>
        <p:spPr>
          <a:xfrm>
            <a:off x="0" y="1"/>
            <a:ext cx="12191999" cy="6857999"/>
          </a:xfrm>
          <a:custGeom>
            <a:avLst/>
            <a:gdLst>
              <a:gd name="connsiteX0" fmla="*/ 12191999 w 12191999"/>
              <a:gd name="connsiteY0" fmla="*/ 6639004 h 6857999"/>
              <a:gd name="connsiteX1" fmla="*/ 12191999 w 12191999"/>
              <a:gd name="connsiteY1" fmla="*/ 6857999 h 6857999"/>
              <a:gd name="connsiteX2" fmla="*/ 12186462 w 12191999"/>
              <a:gd name="connsiteY2" fmla="*/ 6857999 h 6857999"/>
              <a:gd name="connsiteX3" fmla="*/ 0 w 12191999"/>
              <a:gd name="connsiteY3" fmla="*/ 0 h 6857999"/>
              <a:gd name="connsiteX4" fmla="*/ 12191999 w 12191999"/>
              <a:gd name="connsiteY4" fmla="*/ 0 h 6857999"/>
              <a:gd name="connsiteX5" fmla="*/ 12191999 w 12191999"/>
              <a:gd name="connsiteY5" fmla="*/ 6638848 h 6857999"/>
              <a:gd name="connsiteX6" fmla="*/ 12183363 w 12191999"/>
              <a:gd name="connsiteY6" fmla="*/ 6297288 h 6857999"/>
              <a:gd name="connsiteX7" fmla="*/ 5553076 w 12191999"/>
              <a:gd name="connsiteY7" fmla="*/ 1 h 6857999"/>
              <a:gd name="connsiteX8" fmla="*/ 47975 w 12191999"/>
              <a:gd name="connsiteY8" fmla="*/ 2927040 h 6857999"/>
              <a:gd name="connsiteX9" fmla="*/ 0 w 12191999"/>
              <a:gd name="connsiteY9" fmla="*/ 300187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6857999">
                <a:moveTo>
                  <a:pt x="12191999" y="6639004"/>
                </a:moveTo>
                <a:lnTo>
                  <a:pt x="12191999" y="6857999"/>
                </a:lnTo>
                <a:lnTo>
                  <a:pt x="12186462" y="6857999"/>
                </a:lnTo>
                <a:close/>
                <a:moveTo>
                  <a:pt x="0" y="0"/>
                </a:moveTo>
                <a:lnTo>
                  <a:pt x="12191999" y="0"/>
                </a:lnTo>
                <a:lnTo>
                  <a:pt x="12191999" y="6638848"/>
                </a:lnTo>
                <a:lnTo>
                  <a:pt x="12183363" y="6297288"/>
                </a:lnTo>
                <a:cubicBezTo>
                  <a:pt x="12005551" y="2789480"/>
                  <a:pt x="9105073" y="1"/>
                  <a:pt x="5553076" y="1"/>
                </a:cubicBezTo>
                <a:cubicBezTo>
                  <a:pt x="3261466" y="1"/>
                  <a:pt x="1241038" y="1161075"/>
                  <a:pt x="47975" y="2927040"/>
                </a:cubicBezTo>
                <a:lnTo>
                  <a:pt x="0" y="3001874"/>
                </a:lnTo>
                <a:close/>
              </a:path>
            </a:pathLst>
          </a:custGeom>
          <a:gradFill>
            <a:gsLst>
              <a:gs pos="0">
                <a:schemeClr val="accent1">
                  <a:alpha val="90000"/>
                </a:schemeClr>
              </a:gs>
              <a:gs pos="100000">
                <a:schemeClr val="accent6">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10" name="Content Placeholder 2">
            <a:extLst>
              <a:ext uri="{FF2B5EF4-FFF2-40B4-BE49-F238E27FC236}">
                <a16:creationId xmlns:a16="http://schemas.microsoft.com/office/drawing/2014/main" id="{1AA45CDB-2805-3714-0653-BD9E8AC51563}"/>
              </a:ext>
            </a:extLst>
          </p:cNvPr>
          <p:cNvSpPr>
            <a:spLocks noGrp="1"/>
          </p:cNvSpPr>
          <p:nvPr>
            <p:ph type="subTitle" idx="1"/>
          </p:nvPr>
        </p:nvSpPr>
        <p:spPr>
          <a:xfrm>
            <a:off x="2986673" y="3216117"/>
            <a:ext cx="5884826" cy="1730140"/>
          </a:xfrm>
        </p:spPr>
        <p:txBody>
          <a:bodyPr numCol="2">
            <a:noAutofit/>
          </a:bodyPr>
          <a:lstStyle/>
          <a:p>
            <a:pPr marL="457200" indent="-457200">
              <a:lnSpc>
                <a:spcPct val="108000"/>
              </a:lnSpc>
              <a:buClr>
                <a:schemeClr val="accent1">
                  <a:lumMod val="75000"/>
                </a:schemeClr>
              </a:buClr>
              <a:buFont typeface="Wingdings" panose="05000000000000000000" pitchFamily="2" charset="2"/>
              <a:buChar char="ü"/>
            </a:pPr>
            <a:r>
              <a:rPr lang="en-US" b="0" dirty="0">
                <a:solidFill>
                  <a:srgbClr val="000000"/>
                </a:solidFill>
                <a:latin typeface="+mn-lt"/>
              </a:rPr>
              <a:t>Assessment </a:t>
            </a:r>
          </a:p>
          <a:p>
            <a:pPr marL="457200" indent="-457200">
              <a:lnSpc>
                <a:spcPct val="108000"/>
              </a:lnSpc>
              <a:buClr>
                <a:schemeClr val="accent1">
                  <a:lumMod val="75000"/>
                </a:schemeClr>
              </a:buClr>
              <a:buFont typeface="Wingdings" panose="05000000000000000000" pitchFamily="2" charset="2"/>
              <a:buChar char="ü"/>
            </a:pPr>
            <a:r>
              <a:rPr lang="en-US" b="0" dirty="0">
                <a:solidFill>
                  <a:srgbClr val="000000"/>
                </a:solidFill>
                <a:latin typeface="+mn-lt"/>
              </a:rPr>
              <a:t>Job Exploration</a:t>
            </a:r>
          </a:p>
          <a:p>
            <a:pPr marL="457200" indent="-457200">
              <a:lnSpc>
                <a:spcPct val="108000"/>
              </a:lnSpc>
              <a:buClr>
                <a:schemeClr val="accent1">
                  <a:lumMod val="75000"/>
                </a:schemeClr>
              </a:buClr>
              <a:buFont typeface="Wingdings" panose="05000000000000000000" pitchFamily="2" charset="2"/>
              <a:buChar char="ü"/>
            </a:pPr>
            <a:r>
              <a:rPr lang="en-US" b="0" dirty="0">
                <a:solidFill>
                  <a:srgbClr val="000000"/>
                </a:solidFill>
                <a:latin typeface="+mn-lt"/>
              </a:rPr>
              <a:t>Job Seeking Assistance</a:t>
            </a:r>
          </a:p>
          <a:p>
            <a:pPr marL="457200" indent="-457200">
              <a:lnSpc>
                <a:spcPct val="108000"/>
              </a:lnSpc>
              <a:buClr>
                <a:schemeClr val="accent1">
                  <a:lumMod val="75000"/>
                </a:schemeClr>
              </a:buClr>
              <a:buFont typeface="Wingdings" panose="05000000000000000000" pitchFamily="2" charset="2"/>
              <a:buChar char="ü"/>
            </a:pPr>
            <a:r>
              <a:rPr lang="en-US" b="0" dirty="0">
                <a:solidFill>
                  <a:srgbClr val="000000"/>
                </a:solidFill>
                <a:latin typeface="+mn-lt"/>
              </a:rPr>
              <a:t>Job Training</a:t>
            </a:r>
          </a:p>
          <a:p>
            <a:pPr marL="457200" indent="-457200">
              <a:lnSpc>
                <a:spcPct val="108000"/>
              </a:lnSpc>
              <a:buClr>
                <a:schemeClr val="accent1">
                  <a:lumMod val="75000"/>
                </a:schemeClr>
              </a:buClr>
              <a:buFont typeface="Wingdings" panose="05000000000000000000" pitchFamily="2" charset="2"/>
              <a:buChar char="ü"/>
            </a:pPr>
            <a:r>
              <a:rPr lang="en-US" b="0" dirty="0">
                <a:solidFill>
                  <a:srgbClr val="000000"/>
                </a:solidFill>
                <a:latin typeface="+mn-lt"/>
              </a:rPr>
              <a:t>Ongoing Job Coaching Support</a:t>
            </a:r>
            <a:endParaRPr lang="en-US" dirty="0">
              <a:solidFill>
                <a:schemeClr val="bg2">
                  <a:lumMod val="50000"/>
                </a:schemeClr>
              </a:solidFill>
              <a:latin typeface="+mn-lt"/>
            </a:endParaRPr>
          </a:p>
        </p:txBody>
      </p:sp>
      <p:sp>
        <p:nvSpPr>
          <p:cNvPr id="11" name="Content Placeholder 2">
            <a:extLst>
              <a:ext uri="{FF2B5EF4-FFF2-40B4-BE49-F238E27FC236}">
                <a16:creationId xmlns:a16="http://schemas.microsoft.com/office/drawing/2014/main" id="{EEECFEB4-AB3E-3C41-C5A5-E0DDFC7714BC}"/>
              </a:ext>
            </a:extLst>
          </p:cNvPr>
          <p:cNvSpPr txBox="1">
            <a:spLocks/>
          </p:cNvSpPr>
          <p:nvPr/>
        </p:nvSpPr>
        <p:spPr>
          <a:xfrm>
            <a:off x="2046266" y="4960769"/>
            <a:ext cx="5399563" cy="120895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u="none"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8000"/>
              </a:lnSpc>
            </a:pPr>
            <a:r>
              <a:rPr lang="en-US" dirty="0">
                <a:solidFill>
                  <a:srgbClr val="000000"/>
                </a:solidFill>
                <a:latin typeface="+mn-lt"/>
              </a:rPr>
              <a:t>Work Incentives Benefits Counseling services can be provided under the </a:t>
            </a:r>
            <a:r>
              <a:rPr lang="en-US" b="1" dirty="0">
                <a:solidFill>
                  <a:srgbClr val="000000"/>
                </a:solidFill>
                <a:latin typeface="+mn-lt"/>
              </a:rPr>
              <a:t>Supported Employment service code</a:t>
            </a:r>
            <a:r>
              <a:rPr lang="en-US" dirty="0">
                <a:solidFill>
                  <a:srgbClr val="000000"/>
                </a:solidFill>
                <a:latin typeface="+mn-lt"/>
              </a:rPr>
              <a:t>. </a:t>
            </a:r>
          </a:p>
        </p:txBody>
      </p:sp>
      <p:sp>
        <p:nvSpPr>
          <p:cNvPr id="12" name="Content Placeholder 2">
            <a:extLst>
              <a:ext uri="{FF2B5EF4-FFF2-40B4-BE49-F238E27FC236}">
                <a16:creationId xmlns:a16="http://schemas.microsoft.com/office/drawing/2014/main" id="{3753DF8D-5F8F-E716-979F-EA860E722FC5}"/>
              </a:ext>
            </a:extLst>
          </p:cNvPr>
          <p:cNvSpPr txBox="1">
            <a:spLocks/>
          </p:cNvSpPr>
          <p:nvPr/>
        </p:nvSpPr>
        <p:spPr>
          <a:xfrm>
            <a:off x="2986674" y="2422472"/>
            <a:ext cx="5884825" cy="79364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u="none"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8000"/>
              </a:lnSpc>
            </a:pPr>
            <a:r>
              <a:rPr lang="en-US" sz="2200" b="1" dirty="0">
                <a:solidFill>
                  <a:srgbClr val="000000"/>
                </a:solidFill>
                <a:latin typeface="+mn-lt"/>
              </a:rPr>
              <a:t>Supported Employment services can include:</a:t>
            </a:r>
          </a:p>
        </p:txBody>
      </p:sp>
      <p:sp>
        <p:nvSpPr>
          <p:cNvPr id="17" name="Freeform: Shape 16">
            <a:extLst>
              <a:ext uri="{FF2B5EF4-FFF2-40B4-BE49-F238E27FC236}">
                <a16:creationId xmlns:a16="http://schemas.microsoft.com/office/drawing/2014/main" id="{1ACDBFDA-0C09-C54F-17F9-7D9F74693CBA}"/>
              </a:ext>
              <a:ext uri="{C183D7F6-B498-43B3-948B-1728B52AA6E4}">
                <adec:decorative xmlns:adec="http://schemas.microsoft.com/office/drawing/2017/decorative" val="1"/>
              </a:ext>
            </a:extLst>
          </p:cNvPr>
          <p:cNvSpPr/>
          <p:nvPr/>
        </p:nvSpPr>
        <p:spPr>
          <a:xfrm>
            <a:off x="1" y="1948543"/>
            <a:ext cx="2609777" cy="2960914"/>
          </a:xfrm>
          <a:custGeom>
            <a:avLst/>
            <a:gdLst>
              <a:gd name="connsiteX0" fmla="*/ 1129320 w 2609777"/>
              <a:gd name="connsiteY0" fmla="*/ 0 h 2960914"/>
              <a:gd name="connsiteX1" fmla="*/ 2609777 w 2609777"/>
              <a:gd name="connsiteY1" fmla="*/ 1480457 h 2960914"/>
              <a:gd name="connsiteX2" fmla="*/ 1129320 w 2609777"/>
              <a:gd name="connsiteY2" fmla="*/ 2960914 h 2960914"/>
              <a:gd name="connsiteX3" fmla="*/ 82479 w 2609777"/>
              <a:gd name="connsiteY3" fmla="*/ 2527298 h 2960914"/>
              <a:gd name="connsiteX4" fmla="*/ 0 w 2609777"/>
              <a:gd name="connsiteY4" fmla="*/ 2436549 h 2960914"/>
              <a:gd name="connsiteX5" fmla="*/ 0 w 2609777"/>
              <a:gd name="connsiteY5" fmla="*/ 524365 h 2960914"/>
              <a:gd name="connsiteX6" fmla="*/ 82479 w 2609777"/>
              <a:gd name="connsiteY6" fmla="*/ 433616 h 2960914"/>
              <a:gd name="connsiteX7" fmla="*/ 1129320 w 2609777"/>
              <a:gd name="connsiteY7" fmla="*/ 0 h 296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9777" h="2960914">
                <a:moveTo>
                  <a:pt x="1129320" y="0"/>
                </a:moveTo>
                <a:cubicBezTo>
                  <a:pt x="1946954" y="0"/>
                  <a:pt x="2609777" y="662823"/>
                  <a:pt x="2609777" y="1480457"/>
                </a:cubicBezTo>
                <a:cubicBezTo>
                  <a:pt x="2609777" y="2298091"/>
                  <a:pt x="1946954" y="2960914"/>
                  <a:pt x="1129320" y="2960914"/>
                </a:cubicBezTo>
                <a:cubicBezTo>
                  <a:pt x="720503" y="2960914"/>
                  <a:pt x="350389" y="2795208"/>
                  <a:pt x="82479" y="2527298"/>
                </a:cubicBezTo>
                <a:lnTo>
                  <a:pt x="0" y="2436549"/>
                </a:lnTo>
                <a:lnTo>
                  <a:pt x="0" y="524365"/>
                </a:lnTo>
                <a:lnTo>
                  <a:pt x="82479" y="433616"/>
                </a:lnTo>
                <a:cubicBezTo>
                  <a:pt x="350389" y="165706"/>
                  <a:pt x="720503" y="0"/>
                  <a:pt x="11293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0" rIns="182880" bIns="0" rtlCol="0" anchor="ctr">
            <a:noAutofit/>
          </a:bodyPr>
          <a:lstStyle/>
          <a:p>
            <a:pPr algn="ctr">
              <a:lnSpc>
                <a:spcPct val="108000"/>
              </a:lnSpc>
            </a:pPr>
            <a:r>
              <a:rPr lang="en-US" sz="1800" b="1" dirty="0">
                <a:latin typeface="+mn-lt"/>
              </a:rPr>
              <a:t>Used for people who need  intensive support to find and maintain employment.  </a:t>
            </a:r>
          </a:p>
        </p:txBody>
      </p:sp>
    </p:spTree>
    <p:custDataLst>
      <p:tags r:id="rId1"/>
    </p:custDataLst>
    <p:extLst>
      <p:ext uri="{BB962C8B-B14F-4D97-AF65-F5344CB8AC3E}">
        <p14:creationId xmlns:p14="http://schemas.microsoft.com/office/powerpoint/2010/main" val="104845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anim calcmode="lin" valueType="num">
                                      <p:cBhvr>
                                        <p:cTn id="11" dur="750" fill="hold"/>
                                        <p:tgtEl>
                                          <p:spTgt spid="5"/>
                                        </p:tgtEl>
                                        <p:attrNameLst>
                                          <p:attrName>ppt_x</p:attrName>
                                        </p:attrNameLst>
                                      </p:cBhvr>
                                      <p:tavLst>
                                        <p:tav tm="0">
                                          <p:val>
                                            <p:strVal val="#ppt_x"/>
                                          </p:val>
                                        </p:tav>
                                        <p:tav tm="100000">
                                          <p:val>
                                            <p:strVal val="#ppt_x"/>
                                          </p:val>
                                        </p:tav>
                                      </p:tavLst>
                                    </p:anim>
                                    <p:anim calcmode="lin" valueType="num">
                                      <p:cBhvr>
                                        <p:cTn id="12" dur="75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1000"/>
                                        <p:tgtEl>
                                          <p:spTgt spid="17"/>
                                        </p:tgtEl>
                                      </p:cBhvr>
                                    </p:animEffect>
                                  </p:childTnLst>
                                </p:cTn>
                              </p:par>
                            </p:childTnLst>
                          </p:cTn>
                        </p:par>
                        <p:par>
                          <p:cTn id="17" fill="hold">
                            <p:stCondLst>
                              <p:cond delay="1750"/>
                            </p:stCondLst>
                            <p:childTnLst>
                              <p:par>
                                <p:cTn id="18" presetID="2" presetClass="entr" presetSubtype="4" fill="hold" grpId="0"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75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 calcmode="lin" valueType="num">
                                      <p:cBhvr additive="base">
                                        <p:cTn id="26"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7"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 calcmode="lin" valueType="num">
                                      <p:cBhvr additive="base">
                                        <p:cTn id="32" dur="75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xEl>
                                              <p:pRg st="2" end="2"/>
                                            </p:txEl>
                                          </p:spTgt>
                                        </p:tgtEl>
                                        <p:attrNameLst>
                                          <p:attrName>style.visibility</p:attrName>
                                        </p:attrNameLst>
                                      </p:cBhvr>
                                      <p:to>
                                        <p:strVal val="visible"/>
                                      </p:to>
                                    </p:set>
                                    <p:anim calcmode="lin" valueType="num">
                                      <p:cBhvr additive="base">
                                        <p:cTn id="38" dur="75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xEl>
                                              <p:pRg st="3" end="3"/>
                                            </p:txEl>
                                          </p:spTgt>
                                        </p:tgtEl>
                                        <p:attrNameLst>
                                          <p:attrName>style.visibility</p:attrName>
                                        </p:attrNameLst>
                                      </p:cBhvr>
                                      <p:to>
                                        <p:strVal val="visible"/>
                                      </p:to>
                                    </p:set>
                                    <p:anim calcmode="lin" valueType="num">
                                      <p:cBhvr additive="base">
                                        <p:cTn id="44" dur="75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45" dur="75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
                                            <p:txEl>
                                              <p:pRg st="4" end="4"/>
                                            </p:txEl>
                                          </p:spTgt>
                                        </p:tgtEl>
                                        <p:attrNameLst>
                                          <p:attrName>style.visibility</p:attrName>
                                        </p:attrNameLst>
                                      </p:cBhvr>
                                      <p:to>
                                        <p:strVal val="visible"/>
                                      </p:to>
                                    </p:set>
                                    <p:anim calcmode="lin" valueType="num">
                                      <p:cBhvr additive="base">
                                        <p:cTn id="50" dur="75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51" dur="75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par>
                          <p:cTn id="52" fill="hold">
                            <p:stCondLst>
                              <p:cond delay="750"/>
                            </p:stCondLst>
                            <p:childTnLst>
                              <p:par>
                                <p:cTn id="53" presetID="2" presetClass="entr" presetSubtype="4"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750" fill="hold"/>
                                        <p:tgtEl>
                                          <p:spTgt spid="11"/>
                                        </p:tgtEl>
                                        <p:attrNameLst>
                                          <p:attrName>ppt_x</p:attrName>
                                        </p:attrNameLst>
                                      </p:cBhvr>
                                      <p:tavLst>
                                        <p:tav tm="0">
                                          <p:val>
                                            <p:strVal val="#ppt_x"/>
                                          </p:val>
                                        </p:tav>
                                        <p:tav tm="100000">
                                          <p:val>
                                            <p:strVal val="#ppt_x"/>
                                          </p:val>
                                        </p:tav>
                                      </p:tavLst>
                                    </p:anim>
                                    <p:anim calcmode="lin" valueType="num">
                                      <p:cBhvr additive="base">
                                        <p:cTn id="56"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0" grpId="0" build="p"/>
      <p:bldP spid="11" grpId="0"/>
      <p:bldP spid="12" grpId="0" build="p"/>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B79644C-CE4C-B8DC-D5F4-563842F4B54F}"/>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l="668" t="8072" r="11310" b="12946"/>
          <a:stretch/>
        </p:blipFill>
        <p:spPr>
          <a:xfrm flipH="1">
            <a:off x="-1" y="0"/>
            <a:ext cx="12192000" cy="6885213"/>
          </a:xfrm>
          <a:solidFill>
            <a:schemeClr val="bg2">
              <a:lumMod val="95000"/>
            </a:schemeClr>
          </a:solidFill>
        </p:spPr>
      </p:pic>
      <p:sp>
        <p:nvSpPr>
          <p:cNvPr id="5" name="Title 4">
            <a:extLst>
              <a:ext uri="{FF2B5EF4-FFF2-40B4-BE49-F238E27FC236}">
                <a16:creationId xmlns:a16="http://schemas.microsoft.com/office/drawing/2014/main" id="{FF5E039C-D533-4C20-BF7C-CDA66D00AEC9}"/>
              </a:ext>
            </a:extLst>
          </p:cNvPr>
          <p:cNvSpPr>
            <a:spLocks noGrp="1"/>
          </p:cNvSpPr>
          <p:nvPr>
            <p:ph type="ctrTitle"/>
          </p:nvPr>
        </p:nvSpPr>
        <p:spPr>
          <a:xfrm>
            <a:off x="3510619" y="889240"/>
            <a:ext cx="7462182" cy="2082799"/>
          </a:xfrm>
        </p:spPr>
        <p:txBody>
          <a:bodyPr anchor="b" anchorCtr="0">
            <a:noAutofit/>
          </a:bodyPr>
          <a:lstStyle/>
          <a:p>
            <a:pPr algn="ctr"/>
            <a:r>
              <a:rPr lang="en-US" sz="4000" dirty="0"/>
              <a:t>Supported Employment - </a:t>
            </a:r>
            <a:r>
              <a:rPr lang="en-US" sz="4000" b="1" dirty="0"/>
              <a:t>Small Group Support Services</a:t>
            </a:r>
          </a:p>
        </p:txBody>
      </p:sp>
      <p:sp>
        <p:nvSpPr>
          <p:cNvPr id="13" name="Freeform: Shape 12">
            <a:extLst>
              <a:ext uri="{FF2B5EF4-FFF2-40B4-BE49-F238E27FC236}">
                <a16:creationId xmlns:a16="http://schemas.microsoft.com/office/drawing/2014/main" id="{961F1C3D-365E-40FA-942F-49977A71D0EF}"/>
              </a:ext>
              <a:ext uri="{C183D7F6-B498-43B3-948B-1728B52AA6E4}">
                <adec:decorative xmlns:adec="http://schemas.microsoft.com/office/drawing/2017/decorative" val="1"/>
              </a:ext>
            </a:extLst>
          </p:cNvPr>
          <p:cNvSpPr/>
          <p:nvPr/>
        </p:nvSpPr>
        <p:spPr>
          <a:xfrm flipH="1">
            <a:off x="0" y="1"/>
            <a:ext cx="12191999" cy="6857999"/>
          </a:xfrm>
          <a:custGeom>
            <a:avLst/>
            <a:gdLst>
              <a:gd name="connsiteX0" fmla="*/ 12191999 w 12191999"/>
              <a:gd name="connsiteY0" fmla="*/ 6639004 h 6857999"/>
              <a:gd name="connsiteX1" fmla="*/ 12191999 w 12191999"/>
              <a:gd name="connsiteY1" fmla="*/ 6857999 h 6857999"/>
              <a:gd name="connsiteX2" fmla="*/ 12186462 w 12191999"/>
              <a:gd name="connsiteY2" fmla="*/ 6857999 h 6857999"/>
              <a:gd name="connsiteX3" fmla="*/ 0 w 12191999"/>
              <a:gd name="connsiteY3" fmla="*/ 0 h 6857999"/>
              <a:gd name="connsiteX4" fmla="*/ 12191999 w 12191999"/>
              <a:gd name="connsiteY4" fmla="*/ 0 h 6857999"/>
              <a:gd name="connsiteX5" fmla="*/ 12191999 w 12191999"/>
              <a:gd name="connsiteY5" fmla="*/ 6638848 h 6857999"/>
              <a:gd name="connsiteX6" fmla="*/ 12183363 w 12191999"/>
              <a:gd name="connsiteY6" fmla="*/ 6297288 h 6857999"/>
              <a:gd name="connsiteX7" fmla="*/ 5553076 w 12191999"/>
              <a:gd name="connsiteY7" fmla="*/ 1 h 6857999"/>
              <a:gd name="connsiteX8" fmla="*/ 47975 w 12191999"/>
              <a:gd name="connsiteY8" fmla="*/ 2927040 h 6857999"/>
              <a:gd name="connsiteX9" fmla="*/ 0 w 12191999"/>
              <a:gd name="connsiteY9" fmla="*/ 300187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6857999">
                <a:moveTo>
                  <a:pt x="12191999" y="6639004"/>
                </a:moveTo>
                <a:lnTo>
                  <a:pt x="12191999" y="6857999"/>
                </a:lnTo>
                <a:lnTo>
                  <a:pt x="12186462" y="6857999"/>
                </a:lnTo>
                <a:close/>
                <a:moveTo>
                  <a:pt x="0" y="0"/>
                </a:moveTo>
                <a:lnTo>
                  <a:pt x="12191999" y="0"/>
                </a:lnTo>
                <a:lnTo>
                  <a:pt x="12191999" y="6638848"/>
                </a:lnTo>
                <a:lnTo>
                  <a:pt x="12183363" y="6297288"/>
                </a:lnTo>
                <a:cubicBezTo>
                  <a:pt x="12005551" y="2789480"/>
                  <a:pt x="9105073" y="1"/>
                  <a:pt x="5553076" y="1"/>
                </a:cubicBezTo>
                <a:cubicBezTo>
                  <a:pt x="3261466" y="1"/>
                  <a:pt x="1241038" y="1161075"/>
                  <a:pt x="47975" y="2927040"/>
                </a:cubicBezTo>
                <a:lnTo>
                  <a:pt x="0" y="3001874"/>
                </a:lnTo>
                <a:close/>
              </a:path>
            </a:pathLst>
          </a:custGeom>
          <a:gradFill>
            <a:gsLst>
              <a:gs pos="0">
                <a:schemeClr val="accent1">
                  <a:alpha val="90000"/>
                </a:schemeClr>
              </a:gs>
              <a:gs pos="100000">
                <a:schemeClr val="accent6">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2" name="Content Placeholder 3">
            <a:extLst>
              <a:ext uri="{FF2B5EF4-FFF2-40B4-BE49-F238E27FC236}">
                <a16:creationId xmlns:a16="http://schemas.microsoft.com/office/drawing/2014/main" id="{EDE9365A-75A8-CEBA-DE98-8E45A9249C2C}"/>
              </a:ext>
            </a:extLst>
          </p:cNvPr>
          <p:cNvSpPr txBox="1">
            <a:spLocks/>
          </p:cNvSpPr>
          <p:nvPr/>
        </p:nvSpPr>
        <p:spPr>
          <a:xfrm>
            <a:off x="4679661" y="3067290"/>
            <a:ext cx="7184390" cy="192139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US" dirty="0">
                <a:solidFill>
                  <a:schemeClr val="bg2">
                    <a:lumMod val="50000"/>
                  </a:schemeClr>
                </a:solidFill>
                <a:latin typeface="+mn-lt"/>
              </a:rPr>
              <a:t>Provides a</a:t>
            </a:r>
            <a:r>
              <a:rPr lang="en-US" b="1" dirty="0">
                <a:solidFill>
                  <a:schemeClr val="bg2">
                    <a:lumMod val="50000"/>
                  </a:schemeClr>
                </a:solidFill>
                <a:latin typeface="+mn-lt"/>
              </a:rPr>
              <a:t> combination of person-centered career exploration, career planning, </a:t>
            </a:r>
            <a:r>
              <a:rPr lang="en-US" dirty="0">
                <a:solidFill>
                  <a:schemeClr val="bg2">
                    <a:lumMod val="50000"/>
                  </a:schemeClr>
                </a:solidFill>
                <a:latin typeface="+mn-lt"/>
              </a:rPr>
              <a:t>and</a:t>
            </a:r>
            <a:r>
              <a:rPr lang="en-US" b="1" dirty="0">
                <a:solidFill>
                  <a:schemeClr val="bg2">
                    <a:lumMod val="50000"/>
                  </a:schemeClr>
                </a:solidFill>
                <a:latin typeface="+mn-lt"/>
              </a:rPr>
              <a:t> employment training activities. </a:t>
            </a:r>
          </a:p>
        </p:txBody>
      </p:sp>
    </p:spTree>
    <p:custDataLst>
      <p:tags r:id="rId1"/>
    </p:custDataLst>
    <p:extLst>
      <p:ext uri="{BB962C8B-B14F-4D97-AF65-F5344CB8AC3E}">
        <p14:creationId xmlns:p14="http://schemas.microsoft.com/office/powerpoint/2010/main" val="390007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750"/>
                                        <p:tgtEl>
                                          <p:spTgt spid="13"/>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8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0A5E4-77A6-4FC9-B12D-B429F5E8971D}"/>
              </a:ext>
            </a:extLst>
          </p:cNvPr>
          <p:cNvSpPr>
            <a:spLocks noGrp="1"/>
          </p:cNvSpPr>
          <p:nvPr>
            <p:ph type="ctrTitle"/>
          </p:nvPr>
        </p:nvSpPr>
        <p:spPr>
          <a:xfrm>
            <a:off x="731520" y="365760"/>
            <a:ext cx="10679162" cy="825514"/>
          </a:xfrm>
        </p:spPr>
        <p:txBody>
          <a:bodyPr anchor="b" anchorCtr="0">
            <a:noAutofit/>
          </a:bodyPr>
          <a:lstStyle/>
          <a:p>
            <a:pPr algn="ctr"/>
            <a:r>
              <a:rPr lang="en-US" dirty="0"/>
              <a:t>Vocational Futures </a:t>
            </a:r>
            <a:r>
              <a:rPr lang="en-US" b="1" dirty="0"/>
              <a:t>Planning</a:t>
            </a:r>
            <a:r>
              <a:rPr lang="en-US" dirty="0"/>
              <a:t> and </a:t>
            </a:r>
            <a:r>
              <a:rPr lang="en-US" b="1" dirty="0"/>
              <a:t>Support </a:t>
            </a:r>
          </a:p>
        </p:txBody>
      </p:sp>
      <p:pic>
        <p:nvPicPr>
          <p:cNvPr id="5" name="Picture Placeholder 4">
            <a:extLst>
              <a:ext uri="{FF2B5EF4-FFF2-40B4-BE49-F238E27FC236}">
                <a16:creationId xmlns:a16="http://schemas.microsoft.com/office/drawing/2014/main" id="{597AC971-CECC-1C79-067D-3EA3535F1EA7}"/>
              </a:ex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6192" b="16192"/>
          <a:stretch/>
        </p:blipFill>
        <p:spPr>
          <a:xfrm>
            <a:off x="0" y="3687370"/>
            <a:ext cx="12192000" cy="3170630"/>
          </a:xfrm>
        </p:spPr>
      </p:pic>
      <p:sp>
        <p:nvSpPr>
          <p:cNvPr id="6" name="TextBox 5">
            <a:extLst>
              <a:ext uri="{FF2B5EF4-FFF2-40B4-BE49-F238E27FC236}">
                <a16:creationId xmlns:a16="http://schemas.microsoft.com/office/drawing/2014/main" id="{299883E3-7E0D-2BDB-A430-9EDB5B02A5AC}"/>
              </a:ext>
            </a:extLst>
          </p:cNvPr>
          <p:cNvSpPr txBox="1"/>
          <p:nvPr/>
        </p:nvSpPr>
        <p:spPr>
          <a:xfrm>
            <a:off x="4122057" y="1320578"/>
            <a:ext cx="6431029" cy="457048"/>
          </a:xfrm>
          <a:prstGeom prst="rect">
            <a:avLst/>
          </a:prstGeom>
          <a:noFill/>
        </p:spPr>
        <p:txBody>
          <a:bodyPr wrap="square" rtlCol="0" anchor="ctr">
            <a:spAutoFit/>
          </a:bodyPr>
          <a:lstStyle/>
          <a:p>
            <a:pPr lvl="0">
              <a:lnSpc>
                <a:spcPct val="108000"/>
              </a:lnSpc>
            </a:pPr>
            <a:r>
              <a:rPr lang="en-US" sz="2400" b="1" dirty="0">
                <a:solidFill>
                  <a:schemeClr val="accent4">
                    <a:lumMod val="75000"/>
                  </a:schemeClr>
                </a:solidFill>
              </a:rPr>
              <a:t>Components of the VFPS service model:</a:t>
            </a:r>
          </a:p>
        </p:txBody>
      </p:sp>
      <p:sp>
        <p:nvSpPr>
          <p:cNvPr id="16" name="Freeform: Shape 15">
            <a:extLst>
              <a:ext uri="{FF2B5EF4-FFF2-40B4-BE49-F238E27FC236}">
                <a16:creationId xmlns:a16="http://schemas.microsoft.com/office/drawing/2014/main" id="{D3D362A8-0A57-4893-BAFD-C8E137738A73}"/>
              </a:ext>
              <a:ext uri="{C183D7F6-B498-43B3-948B-1728B52AA6E4}">
                <adec:decorative xmlns:adec="http://schemas.microsoft.com/office/drawing/2017/decorative" val="1"/>
              </a:ext>
            </a:extLst>
          </p:cNvPr>
          <p:cNvSpPr/>
          <p:nvPr/>
        </p:nvSpPr>
        <p:spPr>
          <a:xfrm>
            <a:off x="0" y="4125050"/>
            <a:ext cx="12192000" cy="2732950"/>
          </a:xfrm>
          <a:custGeom>
            <a:avLst/>
            <a:gdLst>
              <a:gd name="connsiteX0" fmla="*/ 12192000 w 12192000"/>
              <a:gd name="connsiteY0" fmla="*/ 1436790 h 2732950"/>
              <a:gd name="connsiteX1" fmla="*/ 12192000 w 12192000"/>
              <a:gd name="connsiteY1" fmla="*/ 2732950 h 2732950"/>
              <a:gd name="connsiteX2" fmla="*/ 7107302 w 12192000"/>
              <a:gd name="connsiteY2" fmla="*/ 2732950 h 2732950"/>
              <a:gd name="connsiteX3" fmla="*/ 12165063 w 12192000"/>
              <a:gd name="connsiteY3" fmla="*/ 1452278 h 2732950"/>
              <a:gd name="connsiteX4" fmla="*/ 0 w 12192000"/>
              <a:gd name="connsiteY4" fmla="*/ 0 h 2732950"/>
              <a:gd name="connsiteX5" fmla="*/ 357816 w 12192000"/>
              <a:gd name="connsiteY5" fmla="*/ 309948 h 2732950"/>
              <a:gd name="connsiteX6" fmla="*/ 7107302 w 12192000"/>
              <a:gd name="connsiteY6" fmla="*/ 2732950 h 2732950"/>
              <a:gd name="connsiteX7" fmla="*/ 0 w 12192000"/>
              <a:gd name="connsiteY7" fmla="*/ 2732950 h 27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32950">
                <a:moveTo>
                  <a:pt x="12192000" y="1436790"/>
                </a:moveTo>
                <a:lnTo>
                  <a:pt x="12192000" y="2732950"/>
                </a:lnTo>
                <a:lnTo>
                  <a:pt x="7107302" y="2732950"/>
                </a:lnTo>
                <a:cubicBezTo>
                  <a:pt x="8938618" y="2732950"/>
                  <a:pt x="10661577" y="2269021"/>
                  <a:pt x="12165063" y="1452278"/>
                </a:cubicBezTo>
                <a:close/>
                <a:moveTo>
                  <a:pt x="0" y="0"/>
                </a:moveTo>
                <a:lnTo>
                  <a:pt x="357816" y="309948"/>
                </a:lnTo>
                <a:cubicBezTo>
                  <a:pt x="2191997" y="1823648"/>
                  <a:pt x="4543460" y="2732950"/>
                  <a:pt x="7107302" y="2732950"/>
                </a:cubicBezTo>
                <a:lnTo>
                  <a:pt x="0" y="2732950"/>
                </a:lnTo>
                <a:close/>
              </a:path>
            </a:pathLst>
          </a:custGeom>
          <a:gradFill>
            <a:gsLst>
              <a:gs pos="0">
                <a:schemeClr val="tx1">
                  <a:alpha val="90000"/>
                </a:schemeClr>
              </a:gs>
              <a:gs pos="100000">
                <a:schemeClr val="accent1">
                  <a:lumMod val="75000"/>
                  <a:alpha val="9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9" name="TextBox 8">
            <a:extLst>
              <a:ext uri="{FF2B5EF4-FFF2-40B4-BE49-F238E27FC236}">
                <a16:creationId xmlns:a16="http://schemas.microsoft.com/office/drawing/2014/main" id="{7A8F8394-0C39-4898-9637-A96B8B0E7C36}"/>
              </a:ext>
            </a:extLst>
          </p:cNvPr>
          <p:cNvSpPr txBox="1"/>
          <p:nvPr/>
        </p:nvSpPr>
        <p:spPr>
          <a:xfrm>
            <a:off x="4122057" y="1863215"/>
            <a:ext cx="3846285" cy="1767856"/>
          </a:xfrm>
          <a:prstGeom prst="rect">
            <a:avLst/>
          </a:prstGeom>
          <a:noFill/>
        </p:spPr>
        <p:txBody>
          <a:bodyPr wrap="square" numCol="1" spcCol="365760" rtlCol="0" anchor="t" anchorCtr="0">
            <a:noAutofit/>
          </a:bodyPr>
          <a:lstStyle/>
          <a:p>
            <a:pPr marL="347472" lvl="0" indent="-347472">
              <a:lnSpc>
                <a:spcPct val="108000"/>
              </a:lnSpc>
              <a:spcBef>
                <a:spcPts val="800"/>
              </a:spcBef>
              <a:buClr>
                <a:schemeClr val="accent4">
                  <a:lumMod val="75000"/>
                </a:schemeClr>
              </a:buClr>
              <a:buSzPct val="125000"/>
              <a:buFont typeface="Arial" panose="020B0604020202020204" pitchFamily="34" charset="0"/>
              <a:buChar char="•"/>
            </a:pPr>
            <a:r>
              <a:rPr lang="en-US" dirty="0">
                <a:solidFill>
                  <a:srgbClr val="000000"/>
                </a:solidFill>
              </a:rPr>
              <a:t>Employment plan </a:t>
            </a:r>
          </a:p>
          <a:p>
            <a:pPr marL="347472" lvl="0" indent="-347472">
              <a:lnSpc>
                <a:spcPct val="108000"/>
              </a:lnSpc>
              <a:spcBef>
                <a:spcPts val="800"/>
              </a:spcBef>
              <a:buClr>
                <a:schemeClr val="accent4">
                  <a:lumMod val="75000"/>
                </a:schemeClr>
              </a:buClr>
              <a:buSzPct val="125000"/>
              <a:buFont typeface="Arial" panose="020B0604020202020204" pitchFamily="34" charset="0"/>
              <a:buChar char="•"/>
            </a:pPr>
            <a:r>
              <a:rPr lang="en-US" dirty="0">
                <a:solidFill>
                  <a:srgbClr val="000000"/>
                </a:solidFill>
              </a:rPr>
              <a:t>Assistive technology assessment</a:t>
            </a:r>
          </a:p>
          <a:p>
            <a:pPr marL="347472" lvl="0" indent="-347472">
              <a:lnSpc>
                <a:spcPct val="108000"/>
              </a:lnSpc>
              <a:spcBef>
                <a:spcPts val="800"/>
              </a:spcBef>
              <a:buClr>
                <a:schemeClr val="accent4">
                  <a:lumMod val="75000"/>
                </a:schemeClr>
              </a:buClr>
              <a:buSzPct val="125000"/>
              <a:buFont typeface="Arial" panose="020B0604020202020204" pitchFamily="34" charset="0"/>
              <a:buChar char="•"/>
            </a:pPr>
            <a:r>
              <a:rPr lang="en-US" dirty="0">
                <a:solidFill>
                  <a:srgbClr val="000000"/>
                </a:solidFill>
              </a:rPr>
              <a:t>Work Incentive Benefits analysis</a:t>
            </a:r>
          </a:p>
          <a:p>
            <a:pPr marL="347472" lvl="0" indent="-347472">
              <a:lnSpc>
                <a:spcPct val="108000"/>
              </a:lnSpc>
              <a:spcBef>
                <a:spcPts val="800"/>
              </a:spcBef>
              <a:buClr>
                <a:schemeClr val="accent4">
                  <a:lumMod val="75000"/>
                </a:schemeClr>
              </a:buClr>
              <a:buSzPct val="125000"/>
              <a:buFont typeface="Arial" panose="020B0604020202020204" pitchFamily="34" charset="0"/>
              <a:buChar char="•"/>
            </a:pPr>
            <a:r>
              <a:rPr lang="en-US" dirty="0">
                <a:solidFill>
                  <a:srgbClr val="000000"/>
                </a:solidFill>
              </a:rPr>
              <a:t>Resource team coordination</a:t>
            </a:r>
          </a:p>
          <a:p>
            <a:pPr marL="347472" lvl="0" indent="-347472">
              <a:lnSpc>
                <a:spcPct val="108000"/>
              </a:lnSpc>
              <a:spcBef>
                <a:spcPts val="800"/>
              </a:spcBef>
              <a:buSzPct val="125000"/>
              <a:buFont typeface="Arial" panose="020B0604020202020204" pitchFamily="34" charset="0"/>
              <a:buChar char="•"/>
            </a:pPr>
            <a:endParaRPr lang="en-US" dirty="0">
              <a:solidFill>
                <a:srgbClr val="FFFFFF"/>
              </a:solidFill>
            </a:endParaRPr>
          </a:p>
        </p:txBody>
      </p:sp>
      <p:sp>
        <p:nvSpPr>
          <p:cNvPr id="7" name="TextBox 6">
            <a:extLst>
              <a:ext uri="{FF2B5EF4-FFF2-40B4-BE49-F238E27FC236}">
                <a16:creationId xmlns:a16="http://schemas.microsoft.com/office/drawing/2014/main" id="{D5019945-F290-D7FD-2935-8EAF351666FC}"/>
              </a:ext>
            </a:extLst>
          </p:cNvPr>
          <p:cNvSpPr txBox="1"/>
          <p:nvPr/>
        </p:nvSpPr>
        <p:spPr>
          <a:xfrm>
            <a:off x="8149996" y="1863215"/>
            <a:ext cx="3657600" cy="2169633"/>
          </a:xfrm>
          <a:prstGeom prst="rect">
            <a:avLst/>
          </a:prstGeom>
          <a:noFill/>
        </p:spPr>
        <p:txBody>
          <a:bodyPr wrap="square" numCol="1" spcCol="365760" rtlCol="0" anchor="t" anchorCtr="0">
            <a:noAutofit/>
          </a:bodyPr>
          <a:lstStyle/>
          <a:p>
            <a:pPr marL="347472" lvl="0" indent="-347472">
              <a:lnSpc>
                <a:spcPct val="108000"/>
              </a:lnSpc>
              <a:spcBef>
                <a:spcPts val="800"/>
              </a:spcBef>
              <a:buClr>
                <a:schemeClr val="accent4">
                  <a:lumMod val="75000"/>
                </a:schemeClr>
              </a:buClr>
              <a:buSzPct val="125000"/>
              <a:buFont typeface="Arial" panose="020B0604020202020204" pitchFamily="34" charset="0"/>
              <a:buChar char="•"/>
            </a:pPr>
            <a:r>
              <a:rPr lang="en-US" dirty="0">
                <a:solidFill>
                  <a:srgbClr val="000000"/>
                </a:solidFill>
              </a:rPr>
              <a:t>Career exploration and CIE goal validation</a:t>
            </a:r>
          </a:p>
          <a:p>
            <a:pPr marL="347472" lvl="0" indent="-347472">
              <a:lnSpc>
                <a:spcPct val="108000"/>
              </a:lnSpc>
              <a:spcBef>
                <a:spcPts val="800"/>
              </a:spcBef>
              <a:buClr>
                <a:schemeClr val="accent4">
                  <a:lumMod val="75000"/>
                </a:schemeClr>
              </a:buClr>
              <a:buSzPct val="125000"/>
              <a:buFont typeface="Arial" panose="020B0604020202020204" pitchFamily="34" charset="0"/>
              <a:buChar char="•"/>
            </a:pPr>
            <a:r>
              <a:rPr lang="en-US" dirty="0">
                <a:solidFill>
                  <a:srgbClr val="000000"/>
                </a:solidFill>
              </a:rPr>
              <a:t>Job seeking support</a:t>
            </a:r>
          </a:p>
          <a:p>
            <a:pPr marL="347472" lvl="0" indent="-347472">
              <a:lnSpc>
                <a:spcPct val="108000"/>
              </a:lnSpc>
              <a:spcBef>
                <a:spcPts val="800"/>
              </a:spcBef>
              <a:buClr>
                <a:schemeClr val="accent4">
                  <a:lumMod val="75000"/>
                </a:schemeClr>
              </a:buClr>
              <a:buSzPct val="125000"/>
              <a:buFont typeface="Arial" panose="020B0604020202020204" pitchFamily="34" charset="0"/>
              <a:buChar char="•"/>
            </a:pPr>
            <a:r>
              <a:rPr lang="en-US" dirty="0">
                <a:solidFill>
                  <a:srgbClr val="000000"/>
                </a:solidFill>
              </a:rPr>
              <a:t>Job follow-up and long-term support</a:t>
            </a:r>
          </a:p>
        </p:txBody>
      </p:sp>
      <p:sp>
        <p:nvSpPr>
          <p:cNvPr id="10" name="Oval 9">
            <a:extLst>
              <a:ext uri="{FF2B5EF4-FFF2-40B4-BE49-F238E27FC236}">
                <a16:creationId xmlns:a16="http://schemas.microsoft.com/office/drawing/2014/main" id="{1D92A7E6-E882-C60E-E6E2-94E592B63EB2}"/>
              </a:ext>
              <a:ext uri="{C183D7F6-B498-43B3-948B-1728B52AA6E4}">
                <adec:decorative xmlns:adec="http://schemas.microsoft.com/office/drawing/2017/decorative" val="1"/>
              </a:ext>
            </a:extLst>
          </p:cNvPr>
          <p:cNvSpPr/>
          <p:nvPr/>
        </p:nvSpPr>
        <p:spPr>
          <a:xfrm>
            <a:off x="309379" y="1335774"/>
            <a:ext cx="3631024" cy="3631024"/>
          </a:xfrm>
          <a:prstGeom prst="ellipse">
            <a:avLst/>
          </a:prstGeom>
          <a:solidFill>
            <a:schemeClr val="accent4">
              <a:lumMod val="5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Team-based</a:t>
            </a:r>
            <a:r>
              <a:rPr lang="en-US" sz="2400" dirty="0">
                <a:solidFill>
                  <a:schemeClr val="bg1"/>
                </a:solidFill>
              </a:rPr>
              <a:t>, </a:t>
            </a:r>
            <a:r>
              <a:rPr lang="en-US" sz="2400" b="1" dirty="0">
                <a:solidFill>
                  <a:schemeClr val="bg1"/>
                </a:solidFill>
              </a:rPr>
              <a:t>person-centered model</a:t>
            </a:r>
            <a:r>
              <a:rPr lang="en-US" sz="2400" dirty="0">
                <a:solidFill>
                  <a:schemeClr val="bg1"/>
                </a:solidFill>
              </a:rPr>
              <a:t> of employment planning and support</a:t>
            </a:r>
          </a:p>
        </p:txBody>
      </p:sp>
    </p:spTree>
    <p:custDataLst>
      <p:tags r:id="rId1"/>
    </p:custDataLst>
    <p:extLst>
      <p:ext uri="{BB962C8B-B14F-4D97-AF65-F5344CB8AC3E}">
        <p14:creationId xmlns:p14="http://schemas.microsoft.com/office/powerpoint/2010/main" val="108450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75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750"/>
                                        <p:tgtEl>
                                          <p:spTgt spid="16"/>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50"/>
                                        <p:tgtEl>
                                          <p:spTgt spid="6"/>
                                        </p:tgtEl>
                                      </p:cBhvr>
                                    </p:animEffect>
                                    <p:anim calcmode="lin" valueType="num">
                                      <p:cBhvr>
                                        <p:cTn id="27" dur="750" fill="hold"/>
                                        <p:tgtEl>
                                          <p:spTgt spid="6"/>
                                        </p:tgtEl>
                                        <p:attrNameLst>
                                          <p:attrName>ppt_x</p:attrName>
                                        </p:attrNameLst>
                                      </p:cBhvr>
                                      <p:tavLst>
                                        <p:tav tm="0">
                                          <p:val>
                                            <p:strVal val="#ppt_x"/>
                                          </p:val>
                                        </p:tav>
                                        <p:tav tm="100000">
                                          <p:val>
                                            <p:strVal val="#ppt_x"/>
                                          </p:val>
                                        </p:tav>
                                      </p:tavLst>
                                    </p:anim>
                                    <p:anim calcmode="lin" valueType="num">
                                      <p:cBhvr>
                                        <p:cTn id="28" dur="75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750"/>
                                        <p:tgtEl>
                                          <p:spTgt spid="9">
                                            <p:txEl>
                                              <p:pRg st="0" end="0"/>
                                            </p:txEl>
                                          </p:spTgt>
                                        </p:tgtEl>
                                      </p:cBhvr>
                                    </p:animEffect>
                                    <p:anim calcmode="lin" valueType="num">
                                      <p:cBhvr>
                                        <p:cTn id="33"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4"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Effect transition="in" filter="fade">
                                      <p:cBhvr>
                                        <p:cTn id="38" dur="750"/>
                                        <p:tgtEl>
                                          <p:spTgt spid="9">
                                            <p:txEl>
                                              <p:pRg st="1" end="1"/>
                                            </p:txEl>
                                          </p:spTgt>
                                        </p:tgtEl>
                                      </p:cBhvr>
                                    </p:animEffect>
                                    <p:anim calcmode="lin" valueType="num">
                                      <p:cBhvr>
                                        <p:cTn id="39" dur="75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0" dur="75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9">
                                            <p:txEl>
                                              <p:pRg st="2" end="2"/>
                                            </p:txEl>
                                          </p:spTgt>
                                        </p:tgtEl>
                                        <p:attrNameLst>
                                          <p:attrName>style.visibility</p:attrName>
                                        </p:attrNameLst>
                                      </p:cBhvr>
                                      <p:to>
                                        <p:strVal val="visible"/>
                                      </p:to>
                                    </p:set>
                                    <p:animEffect transition="in" filter="fade">
                                      <p:cBhvr>
                                        <p:cTn id="44" dur="750"/>
                                        <p:tgtEl>
                                          <p:spTgt spid="9">
                                            <p:txEl>
                                              <p:pRg st="2" end="2"/>
                                            </p:txEl>
                                          </p:spTgt>
                                        </p:tgtEl>
                                      </p:cBhvr>
                                    </p:animEffect>
                                    <p:anim calcmode="lin" valueType="num">
                                      <p:cBhvr>
                                        <p:cTn id="45"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6"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9">
                                            <p:txEl>
                                              <p:pRg st="3" end="3"/>
                                            </p:txEl>
                                          </p:spTgt>
                                        </p:tgtEl>
                                        <p:attrNameLst>
                                          <p:attrName>style.visibility</p:attrName>
                                        </p:attrNameLst>
                                      </p:cBhvr>
                                      <p:to>
                                        <p:strVal val="visible"/>
                                      </p:to>
                                    </p:set>
                                    <p:animEffect transition="in" filter="fade">
                                      <p:cBhvr>
                                        <p:cTn id="50" dur="750"/>
                                        <p:tgtEl>
                                          <p:spTgt spid="9">
                                            <p:txEl>
                                              <p:pRg st="3" end="3"/>
                                            </p:txEl>
                                          </p:spTgt>
                                        </p:tgtEl>
                                      </p:cBhvr>
                                    </p:animEffect>
                                    <p:anim calcmode="lin" valueType="num">
                                      <p:cBhvr>
                                        <p:cTn id="51" dur="75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52" dur="75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53" fill="hold">
                            <p:stCondLst>
                              <p:cond delay="5750"/>
                            </p:stCondLst>
                            <p:childTnLst>
                              <p:par>
                                <p:cTn id="54" presetID="42" presetClass="entr" presetSubtype="0" fill="hold" grpId="0" nodeType="after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Effect transition="in" filter="fade">
                                      <p:cBhvr>
                                        <p:cTn id="56" dur="750"/>
                                        <p:tgtEl>
                                          <p:spTgt spid="7">
                                            <p:txEl>
                                              <p:pRg st="0" end="0"/>
                                            </p:txEl>
                                          </p:spTgt>
                                        </p:tgtEl>
                                      </p:cBhvr>
                                    </p:animEffect>
                                    <p:anim calcmode="lin" valueType="num">
                                      <p:cBhvr>
                                        <p:cTn id="57"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8"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animEffect transition="in" filter="fade">
                                      <p:cBhvr>
                                        <p:cTn id="63" dur="750"/>
                                        <p:tgtEl>
                                          <p:spTgt spid="7">
                                            <p:txEl>
                                              <p:pRg st="1" end="1"/>
                                            </p:txEl>
                                          </p:spTgt>
                                        </p:tgtEl>
                                      </p:cBhvr>
                                    </p:animEffect>
                                    <p:anim calcmode="lin" valueType="num">
                                      <p:cBhvr>
                                        <p:cTn id="64"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5"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txEl>
                                              <p:pRg st="2" end="2"/>
                                            </p:txEl>
                                          </p:spTgt>
                                        </p:tgtEl>
                                        <p:attrNameLst>
                                          <p:attrName>style.visibility</p:attrName>
                                        </p:attrNameLst>
                                      </p:cBhvr>
                                      <p:to>
                                        <p:strVal val="visible"/>
                                      </p:to>
                                    </p:set>
                                    <p:animEffect transition="in" filter="fade">
                                      <p:cBhvr>
                                        <p:cTn id="70" dur="750"/>
                                        <p:tgtEl>
                                          <p:spTgt spid="7">
                                            <p:txEl>
                                              <p:pRg st="2" end="2"/>
                                            </p:txEl>
                                          </p:spTgt>
                                        </p:tgtEl>
                                      </p:cBhvr>
                                    </p:animEffect>
                                    <p:anim calcmode="lin" valueType="num">
                                      <p:cBhvr>
                                        <p:cTn id="71"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72"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6" grpId="0" animBg="1"/>
      <p:bldP spid="9" grpId="0" build="p"/>
      <p:bldP spid="7" grpId="0" build="p"/>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6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enefit101-1">
      <a:dk1>
        <a:srgbClr val="005288"/>
      </a:dk1>
      <a:lt1>
        <a:srgbClr val="FFFFFF"/>
      </a:lt1>
      <a:dk2>
        <a:srgbClr val="005288"/>
      </a:dk2>
      <a:lt2>
        <a:srgbClr val="8BD9DD"/>
      </a:lt2>
      <a:accent1>
        <a:srgbClr val="45C2C8"/>
      </a:accent1>
      <a:accent2>
        <a:srgbClr val="004C82"/>
      </a:accent2>
      <a:accent3>
        <a:srgbClr val="00B050"/>
      </a:accent3>
      <a:accent4>
        <a:srgbClr val="00B0F0"/>
      </a:accent4>
      <a:accent5>
        <a:srgbClr val="DEB408"/>
      </a:accent5>
      <a:accent6>
        <a:srgbClr val="FAE548"/>
      </a:accent6>
      <a:hlink>
        <a:srgbClr val="004C82"/>
      </a:hlink>
      <a:folHlink>
        <a:srgbClr val="004C82"/>
      </a:folHlink>
    </a:clrScheme>
    <a:fontScheme name="Benefits101">
      <a:majorFont>
        <a:latin typeface="Myriad Pr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4a9d15e-ee5c-48f1-9d99-365d542a9913">
      <Terms xmlns="http://schemas.microsoft.com/office/infopath/2007/PartnerControls"/>
    </lcf76f155ced4ddcb4097134ff3c332f>
    <TaxCatchAll xmlns="4ba7d84b-d7bd-46b4-a66c-7a610aef47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AB4CD10FCCE840A9F7A60CFEA07643" ma:contentTypeVersion="16" ma:contentTypeDescription="Create a new document." ma:contentTypeScope="" ma:versionID="00379204ab73c62c2694260249453f6e">
  <xsd:schema xmlns:xsd="http://www.w3.org/2001/XMLSchema" xmlns:xs="http://www.w3.org/2001/XMLSchema" xmlns:p="http://schemas.microsoft.com/office/2006/metadata/properties" xmlns:ns2="54a9d15e-ee5c-48f1-9d99-365d542a9913" xmlns:ns3="4ba7d84b-d7bd-46b4-a66c-7a610aef47b7" targetNamespace="http://schemas.microsoft.com/office/2006/metadata/properties" ma:root="true" ma:fieldsID="be490ffd1bef00b84087fd4984f738fa" ns2:_="" ns3:_="">
    <xsd:import namespace="54a9d15e-ee5c-48f1-9d99-365d542a9913"/>
    <xsd:import namespace="4ba7d84b-d7bd-46b4-a66c-7a610aef4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9d15e-ee5c-48f1-9d99-365d542a9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db4deb-8d57-425f-b55a-80c757add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a7d84b-d7bd-46b4-a66c-7a610aef47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f04fa3-e4a5-44fd-aa02-cf510cf6520a}" ma:internalName="TaxCatchAll" ma:showField="CatchAllData" ma:web="4ba7d84b-d7bd-46b4-a66c-7a610aef47b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3FA884-34C4-47F5-8264-B3B9F0DD9898}">
  <ds:schemaRefs>
    <ds:schemaRef ds:uri="http://schemas.microsoft.com/office/2006/documentManagement/types"/>
    <ds:schemaRef ds:uri="http://www.w3.org/XML/1998/namespace"/>
    <ds:schemaRef ds:uri="http://purl.org/dc/elements/1.1/"/>
    <ds:schemaRef ds:uri="54a9d15e-ee5c-48f1-9d99-365d542a9913"/>
    <ds:schemaRef ds:uri="http://purl.org/dc/dcmitype/"/>
    <ds:schemaRef ds:uri="http://schemas.openxmlformats.org/package/2006/metadata/core-properties"/>
    <ds:schemaRef ds:uri="http://purl.org/dc/terms/"/>
    <ds:schemaRef ds:uri="http://schemas.microsoft.com/office/infopath/2007/PartnerControls"/>
    <ds:schemaRef ds:uri="4ba7d84b-d7bd-46b4-a66c-7a610aef47b7"/>
    <ds:schemaRef ds:uri="http://schemas.microsoft.com/office/2006/metadata/properties"/>
  </ds:schemaRefs>
</ds:datastoreItem>
</file>

<file path=customXml/itemProps2.xml><?xml version="1.0" encoding="utf-8"?>
<ds:datastoreItem xmlns:ds="http://schemas.openxmlformats.org/officeDocument/2006/customXml" ds:itemID="{172D34DB-1AF3-4485-9761-A4D9CC4E660B}">
  <ds:schemaRefs>
    <ds:schemaRef ds:uri="http://schemas.microsoft.com/sharepoint/v3/contenttype/forms"/>
  </ds:schemaRefs>
</ds:datastoreItem>
</file>

<file path=customXml/itemProps3.xml><?xml version="1.0" encoding="utf-8"?>
<ds:datastoreItem xmlns:ds="http://schemas.openxmlformats.org/officeDocument/2006/customXml" ds:itemID="{D0F648B0-2BC3-4B73-85AD-95B086729D15}"/>
</file>

<file path=docProps/app.xml><?xml version="1.0" encoding="utf-8"?>
<Properties xmlns="http://schemas.openxmlformats.org/officeDocument/2006/extended-properties" xmlns:vt="http://schemas.openxmlformats.org/officeDocument/2006/docPropsVTypes">
  <Template/>
  <TotalTime>10200</TotalTime>
  <Words>7056</Words>
  <Application>Microsoft Office PowerPoint</Application>
  <PresentationFormat>Widescreen</PresentationFormat>
  <Paragraphs>524</Paragraphs>
  <Slides>63</Slides>
  <Notes>63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Arial</vt:lpstr>
      <vt:lpstr>Calibri</vt:lpstr>
      <vt:lpstr>Courier New</vt:lpstr>
      <vt:lpstr>Lato</vt:lpstr>
      <vt:lpstr>Lato Black</vt:lpstr>
      <vt:lpstr>Myriad Pro</vt:lpstr>
      <vt:lpstr>Questrial</vt:lpstr>
      <vt:lpstr>Symbol</vt:lpstr>
      <vt:lpstr>Wingdings</vt:lpstr>
      <vt:lpstr>Office Theme</vt:lpstr>
      <vt:lpstr>Competitive Integrated Employment for People with Physical Disabilities</vt:lpstr>
      <vt:lpstr>Funded by</vt:lpstr>
      <vt:lpstr>What You Will Learn</vt:lpstr>
      <vt:lpstr>Long-term Care Employment Services and  Support</vt:lpstr>
      <vt:lpstr>Competitive Integrated Employment Services for Adults</vt:lpstr>
      <vt:lpstr>Prevocational Services</vt:lpstr>
      <vt:lpstr>Supported Employment Services - Individual</vt:lpstr>
      <vt:lpstr>Supported Employment - Small Group Support Services</vt:lpstr>
      <vt:lpstr>Vocational Futures Planning and Support </vt:lpstr>
      <vt:lpstr>Competitive Integrated Employment Services for Youth</vt:lpstr>
      <vt:lpstr>Strategically Engage with DVR Support</vt:lpstr>
      <vt:lpstr>Experience Gap</vt:lpstr>
      <vt:lpstr>How To Engage</vt:lpstr>
      <vt:lpstr>Continuous Support</vt:lpstr>
      <vt:lpstr>Division of Vocational Rehabilitation (DVR) Supports and Services</vt:lpstr>
      <vt:lpstr>DVR Overview</vt:lpstr>
      <vt:lpstr>DVR Counselor and IPE</vt:lpstr>
      <vt:lpstr>DVR Services</vt:lpstr>
      <vt:lpstr>DVR 101</vt:lpstr>
      <vt:lpstr>Communication is Key</vt:lpstr>
      <vt:lpstr>DVR Is Your Partner</vt:lpstr>
      <vt:lpstr>Client Assistance Program (CAP)</vt:lpstr>
      <vt:lpstr>Closing The DVR Case</vt:lpstr>
      <vt:lpstr>Work Incentives Benefit Counseling Services</vt:lpstr>
      <vt:lpstr>Work Incentive Benefits Counseling Services</vt:lpstr>
      <vt:lpstr>Work Incentive Benefit Specialists</vt:lpstr>
      <vt:lpstr>Division of Vocational Rehabilitation </vt:lpstr>
      <vt:lpstr>Long-term Care Service Plan </vt:lpstr>
      <vt:lpstr>Work Incentives Planning and Assistance</vt:lpstr>
      <vt:lpstr>Social Security Work Incentives </vt:lpstr>
      <vt:lpstr>What Are Work Incentives?</vt:lpstr>
      <vt:lpstr>SSDI Work Incentives </vt:lpstr>
      <vt:lpstr>Trial Work Period</vt:lpstr>
      <vt:lpstr>Extended Period of Eligibility (EPE)</vt:lpstr>
      <vt:lpstr>Impairment Related Work Expense (IRWE)</vt:lpstr>
      <vt:lpstr>Subsidy or Special Conditions</vt:lpstr>
      <vt:lpstr>Extended Period of Medicare Coverage (EPMC)</vt:lpstr>
      <vt:lpstr>SSI Work Incentives </vt:lpstr>
      <vt:lpstr>Impairment Related Work Expenses</vt:lpstr>
      <vt:lpstr>Student Earned Income Exclusion</vt:lpstr>
      <vt:lpstr>Property Essential for Self-Support</vt:lpstr>
      <vt:lpstr>Plan to Achieve Self-Support (PASS)</vt:lpstr>
      <vt:lpstr>Continued Medicaid Coverage</vt:lpstr>
      <vt:lpstr>The Red Book</vt:lpstr>
      <vt:lpstr>Medicaid Purchase Plan (MAPP)</vt:lpstr>
      <vt:lpstr>Assistive Technology and Adaptive Aids</vt:lpstr>
      <vt:lpstr>What is Assistive Technology?</vt:lpstr>
      <vt:lpstr>Service Providers</vt:lpstr>
      <vt:lpstr>Disability Disclosure</vt:lpstr>
      <vt:lpstr>ADA Protections</vt:lpstr>
      <vt:lpstr>“The decision-making process requires answering a number of personal questions that may be different with each employment experience. There is no single right or wrong approach to disclosing a disability.”  – Job Accomodation Network</vt:lpstr>
      <vt:lpstr>Timing of Disclosure</vt:lpstr>
      <vt:lpstr>What can an employer ask and when?</vt:lpstr>
      <vt:lpstr>Reasons to Disclose</vt:lpstr>
      <vt:lpstr>Privacy Considerations</vt:lpstr>
      <vt:lpstr>More Resources</vt:lpstr>
      <vt:lpstr>How to Request Reasonable Accommodations</vt:lpstr>
      <vt:lpstr>When and How  to Request Accommodations</vt:lpstr>
      <vt:lpstr>Steps a person can take to prepare their accommodation request are: </vt:lpstr>
      <vt:lpstr>More Information</vt:lpstr>
      <vt:lpstr>Recap</vt:lpstr>
      <vt:lpstr>What You Learned: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Competitive Integrated Employment for People with Physical Disabilities - Module 3</dc:title>
  <dc:creator>Theresa Kulow;lalley@eri-wi.org</dc:creator>
  <cp:lastModifiedBy>Dawn Lalley</cp:lastModifiedBy>
  <cp:revision>11</cp:revision>
  <dcterms:created xsi:type="dcterms:W3CDTF">2023-02-13T18:06:27Z</dcterms:created>
  <dcterms:modified xsi:type="dcterms:W3CDTF">2023-08-15T21:12:31Z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CA8B62EF-ADB9-41E0-B977-9930EA582356</vt:lpwstr>
  </property>
  <property fmtid="{D5CDD505-2E9C-101B-9397-08002B2CF9AE}" pid="3" name="ArticulatePath">
    <vt:lpwstr>Presentation1</vt:lpwstr>
  </property>
  <property fmtid="{D5CDD505-2E9C-101B-9397-08002B2CF9AE}" pid="4" name="MediaServiceImageTags">
    <vt:lpwstr/>
  </property>
  <property fmtid="{D5CDD505-2E9C-101B-9397-08002B2CF9AE}" pid="5" name="ContentTypeId">
    <vt:lpwstr>0x010100A1AB4CD10FCCE840A9F7A60CFEA07643</vt:lpwstr>
  </property>
</Properties>
</file>